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notesSlides/notesSlide5.xml" ContentType="application/vnd.openxmlformats-officedocument.presentationml.notesSlide+xml"/>
  <Override PartName="/ppt/diagrams/colors4.xml" ContentType="application/vnd.openxmlformats-officedocument.drawingml.diagramColors+xml"/>
  <Override PartName="/ppt/diagrams/drawing5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diagrams/layout4.xml" ContentType="application/vnd.openxmlformats-officedocument.drawingml.diagramLayout+xml"/>
  <Default Extension="gif" ContentType="image/gif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Override PartName="/ppt/diagrams/data5.xml" ContentType="application/vnd.openxmlformats-officedocument.drawingml.diagramData+xml"/>
  <Override PartName="/ppt/notesSlides/notesSlide6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52"/>
  </p:notesMasterIdLst>
  <p:sldIdLst>
    <p:sldId id="306" r:id="rId2"/>
    <p:sldId id="612" r:id="rId3"/>
    <p:sldId id="613" r:id="rId4"/>
    <p:sldId id="578" r:id="rId5"/>
    <p:sldId id="618" r:id="rId6"/>
    <p:sldId id="689" r:id="rId7"/>
    <p:sldId id="660" r:id="rId8"/>
    <p:sldId id="616" r:id="rId9"/>
    <p:sldId id="617" r:id="rId10"/>
    <p:sldId id="619" r:id="rId11"/>
    <p:sldId id="690" r:id="rId12"/>
    <p:sldId id="688" r:id="rId13"/>
    <p:sldId id="580" r:id="rId14"/>
    <p:sldId id="581" r:id="rId15"/>
    <p:sldId id="691" r:id="rId16"/>
    <p:sldId id="662" r:id="rId17"/>
    <p:sldId id="663" r:id="rId18"/>
    <p:sldId id="664" r:id="rId19"/>
    <p:sldId id="665" r:id="rId20"/>
    <p:sldId id="582" r:id="rId21"/>
    <p:sldId id="583" r:id="rId22"/>
    <p:sldId id="584" r:id="rId23"/>
    <p:sldId id="661" r:id="rId24"/>
    <p:sldId id="585" r:id="rId25"/>
    <p:sldId id="586" r:id="rId26"/>
    <p:sldId id="587" r:id="rId27"/>
    <p:sldId id="589" r:id="rId28"/>
    <p:sldId id="620" r:id="rId29"/>
    <p:sldId id="667" r:id="rId30"/>
    <p:sldId id="590" r:id="rId31"/>
    <p:sldId id="591" r:id="rId32"/>
    <p:sldId id="624" r:id="rId33"/>
    <p:sldId id="669" r:id="rId34"/>
    <p:sldId id="625" r:id="rId35"/>
    <p:sldId id="670" r:id="rId36"/>
    <p:sldId id="621" r:id="rId37"/>
    <p:sldId id="622" r:id="rId38"/>
    <p:sldId id="668" r:id="rId39"/>
    <p:sldId id="592" r:id="rId40"/>
    <p:sldId id="623" r:id="rId41"/>
    <p:sldId id="626" r:id="rId42"/>
    <p:sldId id="671" r:id="rId43"/>
    <p:sldId id="627" r:id="rId44"/>
    <p:sldId id="672" r:id="rId45"/>
    <p:sldId id="673" r:id="rId46"/>
    <p:sldId id="629" r:id="rId47"/>
    <p:sldId id="630" r:id="rId48"/>
    <p:sldId id="576" r:id="rId49"/>
    <p:sldId id="693" r:id="rId50"/>
    <p:sldId id="692" r:id="rId5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000000"/>
    </p:penClr>
  </p:showPr>
  <p:clrMru>
    <a:srgbClr val="0000CC"/>
    <a:srgbClr val="990000"/>
    <a:srgbClr val="000099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51" d="100"/>
          <a:sy n="51" d="100"/>
        </p:scale>
        <p:origin x="-1219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44.xml"/><Relationship Id="rId3" Type="http://schemas.openxmlformats.org/officeDocument/2006/relationships/slide" Target="slides/slide18.xml"/><Relationship Id="rId7" Type="http://schemas.openxmlformats.org/officeDocument/2006/relationships/slide" Target="slides/slide42.xml"/><Relationship Id="rId2" Type="http://schemas.openxmlformats.org/officeDocument/2006/relationships/slide" Target="slides/slide17.xml"/><Relationship Id="rId1" Type="http://schemas.openxmlformats.org/officeDocument/2006/relationships/slide" Target="slides/slide16.xml"/><Relationship Id="rId6" Type="http://schemas.openxmlformats.org/officeDocument/2006/relationships/slide" Target="slides/slide35.xml"/><Relationship Id="rId5" Type="http://schemas.openxmlformats.org/officeDocument/2006/relationships/slide" Target="slides/slide29.xml"/><Relationship Id="rId4" Type="http://schemas.openxmlformats.org/officeDocument/2006/relationships/slide" Target="slides/slide19.xml"/><Relationship Id="rId9" Type="http://schemas.openxmlformats.org/officeDocument/2006/relationships/slide" Target="slides/slide45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diagrams/_rels/drawing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1.gif"/><Relationship Id="rId2" Type="http://schemas.openxmlformats.org/officeDocument/2006/relationships/image" Target="../media/image481.png"/><Relationship Id="rId1" Type="http://schemas.openxmlformats.org/officeDocument/2006/relationships/image" Target="../media/image47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AE8F4A-D05E-4470-B767-BC6A96F0EE47}" type="doc">
      <dgm:prSet loTypeId="urn:microsoft.com/office/officeart/2005/8/layout/arrow4" loCatId="relationship" qsTypeId="urn:microsoft.com/office/officeart/2005/8/quickstyle/3d3" qsCatId="3D" csTypeId="urn:microsoft.com/office/officeart/2005/8/colors/accent4_4" csCatId="accent4" phldr="1"/>
      <dgm:spPr/>
      <dgm:t>
        <a:bodyPr/>
        <a:lstStyle/>
        <a:p>
          <a:endParaRPr lang="en-US"/>
        </a:p>
      </dgm:t>
    </dgm:pt>
    <dgm:pt modelId="{45436D76-63FF-46CC-A6FD-006A090A92BF}">
      <dgm:prSet phldrT="[Text]"/>
      <dgm:spPr>
        <a:xfrm>
          <a:off x="2075383" y="0"/>
          <a:ext cx="3413760" cy="1511808"/>
        </a:xfrm>
        <a:prstGeom prst="rect">
          <a:avLst/>
        </a:prstGeo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Reading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the process of transferring items from a storage medium into memory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9FB89852-7A6B-4ED1-9593-C10C36931107}" type="parTrans" cxnId="{7D47D567-C81C-4EDD-9824-D71515124BCB}">
      <dgm:prSet/>
      <dgm:spPr/>
      <dgm:t>
        <a:bodyPr/>
        <a:lstStyle/>
        <a:p>
          <a:endParaRPr lang="en-US"/>
        </a:p>
      </dgm:t>
    </dgm:pt>
    <dgm:pt modelId="{D3E4D365-F832-404F-AB5A-45A2D7884BF8}" type="sibTrans" cxnId="{7D47D567-C81C-4EDD-9824-D71515124BCB}">
      <dgm:prSet/>
      <dgm:spPr/>
      <dgm:t>
        <a:bodyPr/>
        <a:lstStyle/>
        <a:p>
          <a:endParaRPr lang="en-US"/>
        </a:p>
      </dgm:t>
    </dgm:pt>
    <dgm:pt modelId="{70972442-705C-4308-B349-B074E159088F}">
      <dgm:prSet phldrT="[Text]"/>
      <dgm:spPr>
        <a:xfrm>
          <a:off x="2678887" y="1637792"/>
          <a:ext cx="3413760" cy="1511808"/>
        </a:xfrm>
        <a:prstGeom prst="rect">
          <a:avLst/>
        </a:prstGeo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Writing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the process of transferring items from memory to a storage medium</a:t>
          </a:r>
          <a:endParaRPr lang="en-US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E587426-5909-44E2-80E5-B5FD5B4E2CD8}" type="parTrans" cxnId="{42486BD9-16EB-4868-BBAF-9AD6A9A8F392}">
      <dgm:prSet/>
      <dgm:spPr/>
      <dgm:t>
        <a:bodyPr/>
        <a:lstStyle/>
        <a:p>
          <a:endParaRPr lang="en-US"/>
        </a:p>
      </dgm:t>
    </dgm:pt>
    <dgm:pt modelId="{303CD4C8-11F7-49B9-B576-677E7EB1B7E7}" type="sibTrans" cxnId="{42486BD9-16EB-4868-BBAF-9AD6A9A8F392}">
      <dgm:prSet/>
      <dgm:spPr/>
      <dgm:t>
        <a:bodyPr/>
        <a:lstStyle/>
        <a:p>
          <a:endParaRPr lang="en-US"/>
        </a:p>
      </dgm:t>
    </dgm:pt>
    <dgm:pt modelId="{81ED6F28-7066-47C7-86A0-5192C2D121AF}" type="pres">
      <dgm:prSet presAssocID="{67AE8F4A-D05E-4470-B767-BC6A96F0EE47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9050CE-659B-4260-94DC-72B271DCBEDA}" type="pres">
      <dgm:prSet presAssocID="{45436D76-63FF-46CC-A6FD-006A090A92BF}" presName="upArrow" presStyleLbl="node1" presStyleIdx="0" presStyleCnt="2"/>
      <dgm:spPr>
        <a:xfrm>
          <a:off x="3352" y="0"/>
          <a:ext cx="2011680" cy="1511808"/>
        </a:xfrm>
        <a:prstGeom prst="upArrow">
          <a:avLst/>
        </a:prstGeom>
        <a:solidFill>
          <a:srgbClr val="8064A2">
            <a:shade val="5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endParaRPr lang="en-US"/>
        </a:p>
      </dgm:t>
    </dgm:pt>
    <dgm:pt modelId="{27ABB765-CD24-4D95-8CFF-B1CB4F559850}" type="pres">
      <dgm:prSet presAssocID="{45436D76-63FF-46CC-A6FD-006A090A92BF}" presName="upArrowText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2F344C-5442-41C3-8DB2-46E77B842F50}" type="pres">
      <dgm:prSet presAssocID="{70972442-705C-4308-B349-B074E159088F}" presName="downArrow" presStyleLbl="node1" presStyleIdx="1" presStyleCnt="2"/>
      <dgm:spPr>
        <a:xfrm>
          <a:off x="606856" y="1637792"/>
          <a:ext cx="2011680" cy="1511808"/>
        </a:xfrm>
        <a:prstGeom prst="downArrow">
          <a:avLst/>
        </a:prstGeom>
        <a:solidFill>
          <a:srgbClr val="8064A2">
            <a:shade val="50000"/>
            <a:hueOff val="-209432"/>
            <a:satOff val="-6337"/>
            <a:lumOff val="41612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endParaRPr lang="en-US"/>
        </a:p>
      </dgm:t>
    </dgm:pt>
    <dgm:pt modelId="{2DE40A05-014F-422B-ADFD-C87E432AE4A7}" type="pres">
      <dgm:prSet presAssocID="{70972442-705C-4308-B349-B074E159088F}" presName="downArrowText" presStyleLbl="revTx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486BD9-16EB-4868-BBAF-9AD6A9A8F392}" srcId="{67AE8F4A-D05E-4470-B767-BC6A96F0EE47}" destId="{70972442-705C-4308-B349-B074E159088F}" srcOrd="1" destOrd="0" parTransId="{FE587426-5909-44E2-80E5-B5FD5B4E2CD8}" sibTransId="{303CD4C8-11F7-49B9-B576-677E7EB1B7E7}"/>
    <dgm:cxn modelId="{B428F2B0-3331-4BDB-96AF-2899FEA10E39}" type="presOf" srcId="{45436D76-63FF-46CC-A6FD-006A090A92BF}" destId="{27ABB765-CD24-4D95-8CFF-B1CB4F559850}" srcOrd="0" destOrd="0" presId="urn:microsoft.com/office/officeart/2005/8/layout/arrow4"/>
    <dgm:cxn modelId="{E9EF42CC-0C34-4E84-A037-6149C8EFA29F}" type="presOf" srcId="{67AE8F4A-D05E-4470-B767-BC6A96F0EE47}" destId="{81ED6F28-7066-47C7-86A0-5192C2D121AF}" srcOrd="0" destOrd="0" presId="urn:microsoft.com/office/officeart/2005/8/layout/arrow4"/>
    <dgm:cxn modelId="{7D47D567-C81C-4EDD-9824-D71515124BCB}" srcId="{67AE8F4A-D05E-4470-B767-BC6A96F0EE47}" destId="{45436D76-63FF-46CC-A6FD-006A090A92BF}" srcOrd="0" destOrd="0" parTransId="{9FB89852-7A6B-4ED1-9593-C10C36931107}" sibTransId="{D3E4D365-F832-404F-AB5A-45A2D7884BF8}"/>
    <dgm:cxn modelId="{1474B679-F294-4BEF-A34C-1BA8708B9AE7}" type="presOf" srcId="{70972442-705C-4308-B349-B074E159088F}" destId="{2DE40A05-014F-422B-ADFD-C87E432AE4A7}" srcOrd="0" destOrd="0" presId="urn:microsoft.com/office/officeart/2005/8/layout/arrow4"/>
    <dgm:cxn modelId="{221D9B82-10DF-4254-9091-06657318645F}" type="presParOf" srcId="{81ED6F28-7066-47C7-86A0-5192C2D121AF}" destId="{679050CE-659B-4260-94DC-72B271DCBEDA}" srcOrd="0" destOrd="0" presId="urn:microsoft.com/office/officeart/2005/8/layout/arrow4"/>
    <dgm:cxn modelId="{3FD2F3FA-EBBF-4533-A3AF-5C234B5D4E31}" type="presParOf" srcId="{81ED6F28-7066-47C7-86A0-5192C2D121AF}" destId="{27ABB765-CD24-4D95-8CFF-B1CB4F559850}" srcOrd="1" destOrd="0" presId="urn:microsoft.com/office/officeart/2005/8/layout/arrow4"/>
    <dgm:cxn modelId="{EDEEB896-7EAA-4EDB-B33C-AC149EDBE88A}" type="presParOf" srcId="{81ED6F28-7066-47C7-86A0-5192C2D121AF}" destId="{8C2F344C-5442-41C3-8DB2-46E77B842F50}" srcOrd="2" destOrd="0" presId="urn:microsoft.com/office/officeart/2005/8/layout/arrow4"/>
    <dgm:cxn modelId="{1920F95B-6156-4FE9-B6F3-530D6C2E6DAB}" type="presParOf" srcId="{81ED6F28-7066-47C7-86A0-5192C2D121AF}" destId="{2DE40A05-014F-422B-ADFD-C87E432AE4A7}" srcOrd="3" destOrd="0" presId="urn:microsoft.com/office/officeart/2005/8/layout/arrow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C33A76D-402D-411D-913F-5D5D9C0AED3E}" type="doc">
      <dgm:prSet loTypeId="urn:microsoft.com/office/officeart/2005/8/layout/default#19" loCatId="list" qsTypeId="urn:microsoft.com/office/officeart/2005/8/quickstyle/3d1" qsCatId="3D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4CFAC540-0E23-4325-9F7B-631D54B8F2F7}">
      <dgm:prSet phldrT="[Text]"/>
      <dgm:spPr>
        <a:xfrm>
          <a:off x="0" y="109537"/>
          <a:ext cx="1643062" cy="985837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Capacity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E611641-E470-40FC-A749-1E6A7994D370}" type="parTrans" cxnId="{87C37E0D-1D91-4540-A5B7-BE778833B816}">
      <dgm:prSet/>
      <dgm:spPr/>
      <dgm:t>
        <a:bodyPr/>
        <a:lstStyle/>
        <a:p>
          <a:endParaRPr lang="en-US"/>
        </a:p>
      </dgm:t>
    </dgm:pt>
    <dgm:pt modelId="{D830B334-2D87-4BAF-9A42-822FC8A59A80}" type="sibTrans" cxnId="{87C37E0D-1D91-4540-A5B7-BE778833B816}">
      <dgm:prSet/>
      <dgm:spPr/>
      <dgm:t>
        <a:bodyPr/>
        <a:lstStyle/>
        <a:p>
          <a:endParaRPr lang="en-US"/>
        </a:p>
      </dgm:t>
    </dgm:pt>
    <dgm:pt modelId="{476CD288-878F-4C04-B7EB-2C995CA634B0}">
      <dgm:prSet phldrT="[Text]"/>
      <dgm:spPr>
        <a:xfrm>
          <a:off x="1807368" y="109537"/>
          <a:ext cx="1643062" cy="985837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Platters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1578223-17AD-4F39-A4F8-752B60954224}" type="parTrans" cxnId="{DED6E3D5-1DE5-454F-AA7A-B14D3A102758}">
      <dgm:prSet/>
      <dgm:spPr/>
      <dgm:t>
        <a:bodyPr/>
        <a:lstStyle/>
        <a:p>
          <a:endParaRPr lang="en-US"/>
        </a:p>
      </dgm:t>
    </dgm:pt>
    <dgm:pt modelId="{E8454DF2-E506-4458-B4D9-86AA9A78E4F6}" type="sibTrans" cxnId="{DED6E3D5-1DE5-454F-AA7A-B14D3A102758}">
      <dgm:prSet/>
      <dgm:spPr/>
      <dgm:t>
        <a:bodyPr/>
        <a:lstStyle/>
        <a:p>
          <a:endParaRPr lang="en-US"/>
        </a:p>
      </dgm:t>
    </dgm:pt>
    <dgm:pt modelId="{9CFA9FD1-B8C8-45E3-8BB1-B8D111F3C7C6}">
      <dgm:prSet phldrT="[Text]"/>
      <dgm:spPr>
        <a:xfrm>
          <a:off x="3614737" y="109537"/>
          <a:ext cx="1643062" cy="985837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Read/Write Heads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7090E6E-F030-4B7A-B9BC-D4B85ED2BC99}" type="parTrans" cxnId="{784D335A-5537-4392-BBA5-0594FF229F4F}">
      <dgm:prSet/>
      <dgm:spPr/>
      <dgm:t>
        <a:bodyPr/>
        <a:lstStyle/>
        <a:p>
          <a:endParaRPr lang="en-US"/>
        </a:p>
      </dgm:t>
    </dgm:pt>
    <dgm:pt modelId="{458E43AB-4985-412C-B6EB-CC84BF140EFF}" type="sibTrans" cxnId="{784D335A-5537-4392-BBA5-0594FF229F4F}">
      <dgm:prSet/>
      <dgm:spPr/>
      <dgm:t>
        <a:bodyPr/>
        <a:lstStyle/>
        <a:p>
          <a:endParaRPr lang="en-US"/>
        </a:p>
      </dgm:t>
    </dgm:pt>
    <dgm:pt modelId="{369E0821-1398-4C25-AAE5-59A7CDB87F67}">
      <dgm:prSet phldrT="[Text]"/>
      <dgm:spPr>
        <a:xfrm>
          <a:off x="0" y="1259681"/>
          <a:ext cx="1643062" cy="985837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Cylinders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F56CBEA-8F8B-42DE-B72A-515A90B125E1}" type="parTrans" cxnId="{5DCEF7D3-E4BC-472F-9FF6-72B14433D61D}">
      <dgm:prSet/>
      <dgm:spPr/>
      <dgm:t>
        <a:bodyPr/>
        <a:lstStyle/>
        <a:p>
          <a:endParaRPr lang="en-US"/>
        </a:p>
      </dgm:t>
    </dgm:pt>
    <dgm:pt modelId="{09BB00F1-EEA2-4A48-8E6B-DF86D76728B7}" type="sibTrans" cxnId="{5DCEF7D3-E4BC-472F-9FF6-72B14433D61D}">
      <dgm:prSet/>
      <dgm:spPr/>
      <dgm:t>
        <a:bodyPr/>
        <a:lstStyle/>
        <a:p>
          <a:endParaRPr lang="en-US"/>
        </a:p>
      </dgm:t>
    </dgm:pt>
    <dgm:pt modelId="{FACCC5EE-7C52-441A-BF72-6908C7768EC9}">
      <dgm:prSet phldrT="[Text]"/>
      <dgm:spPr>
        <a:xfrm>
          <a:off x="1807368" y="1259681"/>
          <a:ext cx="1643062" cy="985837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Sectors and Tracks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1FE09F9-2BE5-4753-A4B7-60947F6C64EF}" type="parTrans" cxnId="{CFC9F231-EC7D-46FF-9CCD-E954BF7D23F2}">
      <dgm:prSet/>
      <dgm:spPr/>
      <dgm:t>
        <a:bodyPr/>
        <a:lstStyle/>
        <a:p>
          <a:endParaRPr lang="en-US"/>
        </a:p>
      </dgm:t>
    </dgm:pt>
    <dgm:pt modelId="{4DFDEE7C-2FFF-4ED9-9ACD-0D97486EF60F}" type="sibTrans" cxnId="{CFC9F231-EC7D-46FF-9CCD-E954BF7D23F2}">
      <dgm:prSet/>
      <dgm:spPr/>
      <dgm:t>
        <a:bodyPr/>
        <a:lstStyle/>
        <a:p>
          <a:endParaRPr lang="en-US"/>
        </a:p>
      </dgm:t>
    </dgm:pt>
    <dgm:pt modelId="{F3DC83CF-8F1B-4279-BC43-58CAF10956D5}">
      <dgm:prSet phldrT="[Text]"/>
      <dgm:spPr>
        <a:xfrm>
          <a:off x="3614737" y="1259681"/>
          <a:ext cx="1643062" cy="985837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Revolutions per Minute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C929E47-9A32-497D-AFFE-296D14723D6A}" type="parTrans" cxnId="{0D7ED0A3-8E73-4857-9C09-5C3ABD7E7688}">
      <dgm:prSet/>
      <dgm:spPr/>
      <dgm:t>
        <a:bodyPr/>
        <a:lstStyle/>
        <a:p>
          <a:endParaRPr lang="en-US"/>
        </a:p>
      </dgm:t>
    </dgm:pt>
    <dgm:pt modelId="{C1C2124A-E225-488F-B8F1-4F1659B458D7}" type="sibTrans" cxnId="{0D7ED0A3-8E73-4857-9C09-5C3ABD7E7688}">
      <dgm:prSet/>
      <dgm:spPr/>
      <dgm:t>
        <a:bodyPr/>
        <a:lstStyle/>
        <a:p>
          <a:endParaRPr lang="en-US"/>
        </a:p>
      </dgm:t>
    </dgm:pt>
    <dgm:pt modelId="{9B7E547F-8150-45B4-82CD-4B80134BBBBE}">
      <dgm:prSet phldrT="[Text]"/>
      <dgm:spPr>
        <a:xfrm>
          <a:off x="903684" y="2409825"/>
          <a:ext cx="1643062" cy="985837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Transfer Rate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816CFB9-390E-4AC1-AE72-E7186C4CF4DF}" type="parTrans" cxnId="{847EFE47-963E-4D0B-A402-B5D861BF5CAB}">
      <dgm:prSet/>
      <dgm:spPr/>
      <dgm:t>
        <a:bodyPr/>
        <a:lstStyle/>
        <a:p>
          <a:endParaRPr lang="en-US"/>
        </a:p>
      </dgm:t>
    </dgm:pt>
    <dgm:pt modelId="{3DF964AC-5DC6-40FF-B32B-E721E3CE72D1}" type="sibTrans" cxnId="{847EFE47-963E-4D0B-A402-B5D861BF5CAB}">
      <dgm:prSet/>
      <dgm:spPr/>
      <dgm:t>
        <a:bodyPr/>
        <a:lstStyle/>
        <a:p>
          <a:endParaRPr lang="en-US"/>
        </a:p>
      </dgm:t>
    </dgm:pt>
    <dgm:pt modelId="{6F2CE8F6-5727-448D-A012-DD7C9B356CBD}">
      <dgm:prSet phldrT="[Text]"/>
      <dgm:spPr>
        <a:xfrm>
          <a:off x="2711053" y="2409825"/>
          <a:ext cx="1643062" cy="985837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Access Time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33A6ED8-90E8-4F8E-B145-14E679A1F973}" type="parTrans" cxnId="{040C39D3-4273-49C1-8FC3-9483A2616B09}">
      <dgm:prSet/>
      <dgm:spPr/>
      <dgm:t>
        <a:bodyPr/>
        <a:lstStyle/>
        <a:p>
          <a:endParaRPr lang="en-US"/>
        </a:p>
      </dgm:t>
    </dgm:pt>
    <dgm:pt modelId="{1B000349-E1BB-4B4B-900B-EB4C2DB9EF5F}" type="sibTrans" cxnId="{040C39D3-4273-49C1-8FC3-9483A2616B09}">
      <dgm:prSet/>
      <dgm:spPr/>
      <dgm:t>
        <a:bodyPr/>
        <a:lstStyle/>
        <a:p>
          <a:endParaRPr lang="en-US"/>
        </a:p>
      </dgm:t>
    </dgm:pt>
    <dgm:pt modelId="{978959D5-5A4D-4A28-B5B3-329C16093A2B}" type="pres">
      <dgm:prSet presAssocID="{4C33A76D-402D-411D-913F-5D5D9C0AED3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1429297-1AA7-4F65-B029-699D69D666A7}" type="pres">
      <dgm:prSet presAssocID="{4CFAC540-0E23-4325-9F7B-631D54B8F2F7}" presName="node" presStyleLbl="node1" presStyleIdx="0" presStyleCnt="8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en-US"/>
        </a:p>
      </dgm:t>
    </dgm:pt>
    <dgm:pt modelId="{D2E027EC-8ADE-4151-BDCD-0983C4DE5AE6}" type="pres">
      <dgm:prSet presAssocID="{D830B334-2D87-4BAF-9A42-822FC8A59A80}" presName="sibTrans" presStyleCnt="0"/>
      <dgm:spPr/>
    </dgm:pt>
    <dgm:pt modelId="{0B6C69EC-D597-4320-B265-DEFB0A153C6F}" type="pres">
      <dgm:prSet presAssocID="{476CD288-878F-4C04-B7EB-2C995CA634B0}" presName="node" presStyleLbl="node1" presStyleIdx="1" presStyleCnt="8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en-US"/>
        </a:p>
      </dgm:t>
    </dgm:pt>
    <dgm:pt modelId="{F2544CB8-3D1E-4FF4-BC40-DA1A231CD132}" type="pres">
      <dgm:prSet presAssocID="{E8454DF2-E506-4458-B4D9-86AA9A78E4F6}" presName="sibTrans" presStyleCnt="0"/>
      <dgm:spPr/>
    </dgm:pt>
    <dgm:pt modelId="{18476E8E-3F44-4B56-A13F-77E139DA7909}" type="pres">
      <dgm:prSet presAssocID="{9CFA9FD1-B8C8-45E3-8BB1-B8D111F3C7C6}" presName="node" presStyleLbl="node1" presStyleIdx="2" presStyleCnt="8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en-US"/>
        </a:p>
      </dgm:t>
    </dgm:pt>
    <dgm:pt modelId="{44DD0094-C825-491C-8662-6352BFC1EEFB}" type="pres">
      <dgm:prSet presAssocID="{458E43AB-4985-412C-B6EB-CC84BF140EFF}" presName="sibTrans" presStyleCnt="0"/>
      <dgm:spPr/>
    </dgm:pt>
    <dgm:pt modelId="{313D93EF-4469-4C79-AD73-4438462872DE}" type="pres">
      <dgm:prSet presAssocID="{369E0821-1398-4C25-AAE5-59A7CDB87F67}" presName="node" presStyleLbl="node1" presStyleIdx="3" presStyleCnt="8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en-US"/>
        </a:p>
      </dgm:t>
    </dgm:pt>
    <dgm:pt modelId="{575E25E5-1FD0-45B2-9F9C-1C2C950F3C68}" type="pres">
      <dgm:prSet presAssocID="{09BB00F1-EEA2-4A48-8E6B-DF86D76728B7}" presName="sibTrans" presStyleCnt="0"/>
      <dgm:spPr/>
    </dgm:pt>
    <dgm:pt modelId="{109434DE-70C7-45AB-A96F-057ED3F46242}" type="pres">
      <dgm:prSet presAssocID="{FACCC5EE-7C52-441A-BF72-6908C7768EC9}" presName="node" presStyleLbl="node1" presStyleIdx="4" presStyleCnt="8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en-US"/>
        </a:p>
      </dgm:t>
    </dgm:pt>
    <dgm:pt modelId="{ADC570AC-7413-482D-89EE-C439E367CFAA}" type="pres">
      <dgm:prSet presAssocID="{4DFDEE7C-2FFF-4ED9-9ACD-0D97486EF60F}" presName="sibTrans" presStyleCnt="0"/>
      <dgm:spPr/>
    </dgm:pt>
    <dgm:pt modelId="{A322F98F-984F-4972-AEDD-761D4E2463AF}" type="pres">
      <dgm:prSet presAssocID="{F3DC83CF-8F1B-4279-BC43-58CAF10956D5}" presName="node" presStyleLbl="node1" presStyleIdx="5" presStyleCnt="8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en-US"/>
        </a:p>
      </dgm:t>
    </dgm:pt>
    <dgm:pt modelId="{7D8BEA98-6A94-4AF3-AFB7-8411F8B77EE8}" type="pres">
      <dgm:prSet presAssocID="{C1C2124A-E225-488F-B8F1-4F1659B458D7}" presName="sibTrans" presStyleCnt="0"/>
      <dgm:spPr/>
    </dgm:pt>
    <dgm:pt modelId="{C2286E10-1D5D-4ABA-8DB1-90ABA55A8463}" type="pres">
      <dgm:prSet presAssocID="{9B7E547F-8150-45B4-82CD-4B80134BBBBE}" presName="node" presStyleLbl="node1" presStyleIdx="6" presStyleCnt="8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en-US"/>
        </a:p>
      </dgm:t>
    </dgm:pt>
    <dgm:pt modelId="{2441CCD5-BA2B-47C3-BBF4-03DFD59E3155}" type="pres">
      <dgm:prSet presAssocID="{3DF964AC-5DC6-40FF-B32B-E721E3CE72D1}" presName="sibTrans" presStyleCnt="0"/>
      <dgm:spPr/>
    </dgm:pt>
    <dgm:pt modelId="{0597AAC5-A8DF-4BE2-AC0A-811E51033278}" type="pres">
      <dgm:prSet presAssocID="{6F2CE8F6-5727-448D-A012-DD7C9B356CBD}" presName="node" presStyleLbl="node1" presStyleIdx="7" presStyleCnt="8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endParaRPr lang="en-US"/>
        </a:p>
      </dgm:t>
    </dgm:pt>
  </dgm:ptLst>
  <dgm:cxnLst>
    <dgm:cxn modelId="{0D7ED0A3-8E73-4857-9C09-5C3ABD7E7688}" srcId="{4C33A76D-402D-411D-913F-5D5D9C0AED3E}" destId="{F3DC83CF-8F1B-4279-BC43-58CAF10956D5}" srcOrd="5" destOrd="0" parTransId="{FC929E47-9A32-497D-AFFE-296D14723D6A}" sibTransId="{C1C2124A-E225-488F-B8F1-4F1659B458D7}"/>
    <dgm:cxn modelId="{5DCEF7D3-E4BC-472F-9FF6-72B14433D61D}" srcId="{4C33A76D-402D-411D-913F-5D5D9C0AED3E}" destId="{369E0821-1398-4C25-AAE5-59A7CDB87F67}" srcOrd="3" destOrd="0" parTransId="{CF56CBEA-8F8B-42DE-B72A-515A90B125E1}" sibTransId="{09BB00F1-EEA2-4A48-8E6B-DF86D76728B7}"/>
    <dgm:cxn modelId="{5845A6A5-081A-4CF4-BB9E-0A0FB0B70942}" type="presOf" srcId="{9CFA9FD1-B8C8-45E3-8BB1-B8D111F3C7C6}" destId="{18476E8E-3F44-4B56-A13F-77E139DA7909}" srcOrd="0" destOrd="0" presId="urn:microsoft.com/office/officeart/2005/8/layout/default#19"/>
    <dgm:cxn modelId="{DED6E3D5-1DE5-454F-AA7A-B14D3A102758}" srcId="{4C33A76D-402D-411D-913F-5D5D9C0AED3E}" destId="{476CD288-878F-4C04-B7EB-2C995CA634B0}" srcOrd="1" destOrd="0" parTransId="{61578223-17AD-4F39-A4F8-752B60954224}" sibTransId="{E8454DF2-E506-4458-B4D9-86AA9A78E4F6}"/>
    <dgm:cxn modelId="{CFC9F231-EC7D-46FF-9CCD-E954BF7D23F2}" srcId="{4C33A76D-402D-411D-913F-5D5D9C0AED3E}" destId="{FACCC5EE-7C52-441A-BF72-6908C7768EC9}" srcOrd="4" destOrd="0" parTransId="{A1FE09F9-2BE5-4753-A4B7-60947F6C64EF}" sibTransId="{4DFDEE7C-2FFF-4ED9-9ACD-0D97486EF60F}"/>
    <dgm:cxn modelId="{784D335A-5537-4392-BBA5-0594FF229F4F}" srcId="{4C33A76D-402D-411D-913F-5D5D9C0AED3E}" destId="{9CFA9FD1-B8C8-45E3-8BB1-B8D111F3C7C6}" srcOrd="2" destOrd="0" parTransId="{67090E6E-F030-4B7A-B9BC-D4B85ED2BC99}" sibTransId="{458E43AB-4985-412C-B6EB-CC84BF140EFF}"/>
    <dgm:cxn modelId="{87C37E0D-1D91-4540-A5B7-BE778833B816}" srcId="{4C33A76D-402D-411D-913F-5D5D9C0AED3E}" destId="{4CFAC540-0E23-4325-9F7B-631D54B8F2F7}" srcOrd="0" destOrd="0" parTransId="{0E611641-E470-40FC-A749-1E6A7994D370}" sibTransId="{D830B334-2D87-4BAF-9A42-822FC8A59A80}"/>
    <dgm:cxn modelId="{0D43FF1E-D4AA-4E9F-9A83-44AED4BFE7CD}" type="presOf" srcId="{4C33A76D-402D-411D-913F-5D5D9C0AED3E}" destId="{978959D5-5A4D-4A28-B5B3-329C16093A2B}" srcOrd="0" destOrd="0" presId="urn:microsoft.com/office/officeart/2005/8/layout/default#19"/>
    <dgm:cxn modelId="{F3C7E139-A0D7-47D3-BFF8-56C929F6E509}" type="presOf" srcId="{9B7E547F-8150-45B4-82CD-4B80134BBBBE}" destId="{C2286E10-1D5D-4ABA-8DB1-90ABA55A8463}" srcOrd="0" destOrd="0" presId="urn:microsoft.com/office/officeart/2005/8/layout/default#19"/>
    <dgm:cxn modelId="{DB26AC10-44A4-4AAC-A353-E8FD10E8AF8E}" type="presOf" srcId="{FACCC5EE-7C52-441A-BF72-6908C7768EC9}" destId="{109434DE-70C7-45AB-A96F-057ED3F46242}" srcOrd="0" destOrd="0" presId="urn:microsoft.com/office/officeart/2005/8/layout/default#19"/>
    <dgm:cxn modelId="{847EFE47-963E-4D0B-A402-B5D861BF5CAB}" srcId="{4C33A76D-402D-411D-913F-5D5D9C0AED3E}" destId="{9B7E547F-8150-45B4-82CD-4B80134BBBBE}" srcOrd="6" destOrd="0" parTransId="{F816CFB9-390E-4AC1-AE72-E7186C4CF4DF}" sibTransId="{3DF964AC-5DC6-40FF-B32B-E721E3CE72D1}"/>
    <dgm:cxn modelId="{CB46936F-4CCC-4551-BEE5-B5F5152FDD3F}" type="presOf" srcId="{4CFAC540-0E23-4325-9F7B-631D54B8F2F7}" destId="{41429297-1AA7-4F65-B029-699D69D666A7}" srcOrd="0" destOrd="0" presId="urn:microsoft.com/office/officeart/2005/8/layout/default#19"/>
    <dgm:cxn modelId="{082C2D80-9E91-4A2E-BA41-100B76126B00}" type="presOf" srcId="{369E0821-1398-4C25-AAE5-59A7CDB87F67}" destId="{313D93EF-4469-4C79-AD73-4438462872DE}" srcOrd="0" destOrd="0" presId="urn:microsoft.com/office/officeart/2005/8/layout/default#19"/>
    <dgm:cxn modelId="{9B5E6C40-7FBD-48E7-BDF2-B4C94481B9F6}" type="presOf" srcId="{F3DC83CF-8F1B-4279-BC43-58CAF10956D5}" destId="{A322F98F-984F-4972-AEDD-761D4E2463AF}" srcOrd="0" destOrd="0" presId="urn:microsoft.com/office/officeart/2005/8/layout/default#19"/>
    <dgm:cxn modelId="{44030F37-4F16-482F-831B-799F8CED983D}" type="presOf" srcId="{476CD288-878F-4C04-B7EB-2C995CA634B0}" destId="{0B6C69EC-D597-4320-B265-DEFB0A153C6F}" srcOrd="0" destOrd="0" presId="urn:microsoft.com/office/officeart/2005/8/layout/default#19"/>
    <dgm:cxn modelId="{040C39D3-4273-49C1-8FC3-9483A2616B09}" srcId="{4C33A76D-402D-411D-913F-5D5D9C0AED3E}" destId="{6F2CE8F6-5727-448D-A012-DD7C9B356CBD}" srcOrd="7" destOrd="0" parTransId="{733A6ED8-90E8-4F8E-B145-14E679A1F973}" sibTransId="{1B000349-E1BB-4B4B-900B-EB4C2DB9EF5F}"/>
    <dgm:cxn modelId="{888FFD60-B89C-4EDC-B389-6B2B8121B6B4}" type="presOf" srcId="{6F2CE8F6-5727-448D-A012-DD7C9B356CBD}" destId="{0597AAC5-A8DF-4BE2-AC0A-811E51033278}" srcOrd="0" destOrd="0" presId="urn:microsoft.com/office/officeart/2005/8/layout/default#19"/>
    <dgm:cxn modelId="{CE264EA1-47D2-4B2C-8AC4-4DAA58C0F404}" type="presParOf" srcId="{978959D5-5A4D-4A28-B5B3-329C16093A2B}" destId="{41429297-1AA7-4F65-B029-699D69D666A7}" srcOrd="0" destOrd="0" presId="urn:microsoft.com/office/officeart/2005/8/layout/default#19"/>
    <dgm:cxn modelId="{FCE912AB-6D5D-487D-A44D-A6CA95524D91}" type="presParOf" srcId="{978959D5-5A4D-4A28-B5B3-329C16093A2B}" destId="{D2E027EC-8ADE-4151-BDCD-0983C4DE5AE6}" srcOrd="1" destOrd="0" presId="urn:microsoft.com/office/officeart/2005/8/layout/default#19"/>
    <dgm:cxn modelId="{D84022C6-EF1D-427E-B1D7-1873F884D516}" type="presParOf" srcId="{978959D5-5A4D-4A28-B5B3-329C16093A2B}" destId="{0B6C69EC-D597-4320-B265-DEFB0A153C6F}" srcOrd="2" destOrd="0" presId="urn:microsoft.com/office/officeart/2005/8/layout/default#19"/>
    <dgm:cxn modelId="{BF7BB579-7461-4B64-86C9-ACA58FCE9F6F}" type="presParOf" srcId="{978959D5-5A4D-4A28-B5B3-329C16093A2B}" destId="{F2544CB8-3D1E-4FF4-BC40-DA1A231CD132}" srcOrd="3" destOrd="0" presId="urn:microsoft.com/office/officeart/2005/8/layout/default#19"/>
    <dgm:cxn modelId="{018CB86B-53E3-4934-91E7-CD373E70AD2F}" type="presParOf" srcId="{978959D5-5A4D-4A28-B5B3-329C16093A2B}" destId="{18476E8E-3F44-4B56-A13F-77E139DA7909}" srcOrd="4" destOrd="0" presId="urn:microsoft.com/office/officeart/2005/8/layout/default#19"/>
    <dgm:cxn modelId="{0D3B1AFE-74FF-405E-9FB0-088D86DA309E}" type="presParOf" srcId="{978959D5-5A4D-4A28-B5B3-329C16093A2B}" destId="{44DD0094-C825-491C-8662-6352BFC1EEFB}" srcOrd="5" destOrd="0" presId="urn:microsoft.com/office/officeart/2005/8/layout/default#19"/>
    <dgm:cxn modelId="{8E8A377B-A9A9-4DF3-96D6-D45B9ED1BDC5}" type="presParOf" srcId="{978959D5-5A4D-4A28-B5B3-329C16093A2B}" destId="{313D93EF-4469-4C79-AD73-4438462872DE}" srcOrd="6" destOrd="0" presId="urn:microsoft.com/office/officeart/2005/8/layout/default#19"/>
    <dgm:cxn modelId="{90F7BD42-3551-4280-A2C5-DC53A8DC5B2A}" type="presParOf" srcId="{978959D5-5A4D-4A28-B5B3-329C16093A2B}" destId="{575E25E5-1FD0-45B2-9F9C-1C2C950F3C68}" srcOrd="7" destOrd="0" presId="urn:microsoft.com/office/officeart/2005/8/layout/default#19"/>
    <dgm:cxn modelId="{9B8E7D6B-A60C-4F7B-8892-5352ED9A3087}" type="presParOf" srcId="{978959D5-5A4D-4A28-B5B3-329C16093A2B}" destId="{109434DE-70C7-45AB-A96F-057ED3F46242}" srcOrd="8" destOrd="0" presId="urn:microsoft.com/office/officeart/2005/8/layout/default#19"/>
    <dgm:cxn modelId="{36C71F68-1E66-4A00-BF84-64B47E93984D}" type="presParOf" srcId="{978959D5-5A4D-4A28-B5B3-329C16093A2B}" destId="{ADC570AC-7413-482D-89EE-C439E367CFAA}" srcOrd="9" destOrd="0" presId="urn:microsoft.com/office/officeart/2005/8/layout/default#19"/>
    <dgm:cxn modelId="{BB792FE8-3112-41DB-815A-2FE9B01F3674}" type="presParOf" srcId="{978959D5-5A4D-4A28-B5B3-329C16093A2B}" destId="{A322F98F-984F-4972-AEDD-761D4E2463AF}" srcOrd="10" destOrd="0" presId="urn:microsoft.com/office/officeart/2005/8/layout/default#19"/>
    <dgm:cxn modelId="{B27C01E4-AEDE-46C4-9161-CA1596608A66}" type="presParOf" srcId="{978959D5-5A4D-4A28-B5B3-329C16093A2B}" destId="{7D8BEA98-6A94-4AF3-AFB7-8411F8B77EE8}" srcOrd="11" destOrd="0" presId="urn:microsoft.com/office/officeart/2005/8/layout/default#19"/>
    <dgm:cxn modelId="{32BD7F38-4949-44C2-B93F-DDE8CA311EC2}" type="presParOf" srcId="{978959D5-5A4D-4A28-B5B3-329C16093A2B}" destId="{C2286E10-1D5D-4ABA-8DB1-90ABA55A8463}" srcOrd="12" destOrd="0" presId="urn:microsoft.com/office/officeart/2005/8/layout/default#19"/>
    <dgm:cxn modelId="{0CB6853A-27F6-446D-821C-C06301E4225B}" type="presParOf" srcId="{978959D5-5A4D-4A28-B5B3-329C16093A2B}" destId="{2441CCD5-BA2B-47C3-BBF4-03DFD59E3155}" srcOrd="13" destOrd="0" presId="urn:microsoft.com/office/officeart/2005/8/layout/default#19"/>
    <dgm:cxn modelId="{855D1815-BAE7-4EED-AF0B-E98DB229B4FB}" type="presParOf" srcId="{978959D5-5A4D-4A28-B5B3-329C16093A2B}" destId="{0597AAC5-A8DF-4BE2-AC0A-811E51033278}" srcOrd="14" destOrd="0" presId="urn:microsoft.com/office/officeart/2005/8/layout/default#19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A02C99-9D67-4ED1-ACDB-4FD54E05E94F}" type="doc">
      <dgm:prSet loTypeId="urn:microsoft.com/office/officeart/2005/8/layout/vList4#7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1E1607A6-B304-431C-91E4-2B2A8220E4E9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An </a:t>
          </a:r>
          <a:r>
            <a:rPr lang="en-US" b="1" dirty="0" smtClean="0">
              <a:solidFill>
                <a:srgbClr val="FFFF00"/>
              </a:solidFill>
            </a:rPr>
            <a:t>external hard disk </a:t>
          </a:r>
          <a:r>
            <a:rPr lang="en-US" b="0" dirty="0" smtClean="0"/>
            <a:t>is a separate free-standing hard disk that connects to your computer with a cable or wirelessly</a:t>
          </a:r>
          <a:endParaRPr lang="en-US" dirty="0"/>
        </a:p>
      </dgm:t>
    </dgm:pt>
    <dgm:pt modelId="{602BF7F4-D595-499A-9FAB-52237418B628}" type="parTrans" cxnId="{9C6893B5-9BE0-455B-BB82-9330D0FE87EB}">
      <dgm:prSet/>
      <dgm:spPr/>
      <dgm:t>
        <a:bodyPr/>
        <a:lstStyle/>
        <a:p>
          <a:endParaRPr lang="en-US"/>
        </a:p>
      </dgm:t>
    </dgm:pt>
    <dgm:pt modelId="{CB50F75E-457A-4B06-B6CC-34B5C0BD3A0A}" type="sibTrans" cxnId="{9C6893B5-9BE0-455B-BB82-9330D0FE87EB}">
      <dgm:prSet/>
      <dgm:spPr/>
      <dgm:t>
        <a:bodyPr/>
        <a:lstStyle/>
        <a:p>
          <a:endParaRPr lang="en-US"/>
        </a:p>
      </dgm:t>
    </dgm:pt>
    <dgm:pt modelId="{D171BACF-AED7-4DFE-BABA-711C2D0B6B55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A </a:t>
          </a:r>
          <a:r>
            <a:rPr lang="en-US" b="1" dirty="0" smtClean="0">
              <a:solidFill>
                <a:srgbClr val="FFFF00"/>
              </a:solidFill>
            </a:rPr>
            <a:t>removable hard disk</a:t>
          </a:r>
          <a:r>
            <a:rPr lang="en-US" b="0" dirty="0" smtClean="0"/>
            <a:t> is a hard disk that you insert and remove from a drive</a:t>
          </a:r>
          <a:endParaRPr lang="en-US" dirty="0"/>
        </a:p>
      </dgm:t>
    </dgm:pt>
    <dgm:pt modelId="{28A26E8A-039A-4AA6-96B3-CE691C78F4E7}" type="parTrans" cxnId="{16FB1341-855B-4082-8D02-6F13B9B20637}">
      <dgm:prSet/>
      <dgm:spPr/>
      <dgm:t>
        <a:bodyPr/>
        <a:lstStyle/>
        <a:p>
          <a:endParaRPr lang="en-US"/>
        </a:p>
      </dgm:t>
    </dgm:pt>
    <dgm:pt modelId="{64731CDD-E4C8-40CD-8479-5F60CD336201}" type="sibTrans" cxnId="{16FB1341-855B-4082-8D02-6F13B9B20637}">
      <dgm:prSet/>
      <dgm:spPr/>
      <dgm:t>
        <a:bodyPr/>
        <a:lstStyle/>
        <a:p>
          <a:endParaRPr lang="en-US"/>
        </a:p>
      </dgm:t>
    </dgm:pt>
    <dgm:pt modelId="{87BCEC36-EA97-4D4C-BD2F-A93C70A8C8DB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Internal and external hard disks are available in miniature sizes (miniature hard disks)</a:t>
          </a:r>
          <a:endParaRPr lang="en-US" dirty="0"/>
        </a:p>
      </dgm:t>
    </dgm:pt>
    <dgm:pt modelId="{E1B7D8BE-CEAD-4388-A182-0DE8F0CA7C5B}" type="parTrans" cxnId="{6F6C8D2F-2336-499B-99AE-CC47B67C81D0}">
      <dgm:prSet/>
      <dgm:spPr/>
      <dgm:t>
        <a:bodyPr/>
        <a:lstStyle/>
        <a:p>
          <a:endParaRPr lang="en-US"/>
        </a:p>
      </dgm:t>
    </dgm:pt>
    <dgm:pt modelId="{97A8C01B-0412-43CD-9D56-3DE86AD72A52}" type="sibTrans" cxnId="{6F6C8D2F-2336-499B-99AE-CC47B67C81D0}">
      <dgm:prSet/>
      <dgm:spPr/>
      <dgm:t>
        <a:bodyPr/>
        <a:lstStyle/>
        <a:p>
          <a:endParaRPr lang="en-US"/>
        </a:p>
      </dgm:t>
    </dgm:pt>
    <dgm:pt modelId="{F1780FFC-03FF-4C11-BEA3-0FB600D34D37}" type="pres">
      <dgm:prSet presAssocID="{11A02C99-9D67-4ED1-ACDB-4FD54E05E94F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A2E7185-BC7C-482E-9861-061343D6B1AC}" type="pres">
      <dgm:prSet presAssocID="{1E1607A6-B304-431C-91E4-2B2A8220E4E9}" presName="comp" presStyleCnt="0"/>
      <dgm:spPr/>
    </dgm:pt>
    <dgm:pt modelId="{23E72E5E-02DD-47F5-8E22-A06603D8E6F2}" type="pres">
      <dgm:prSet presAssocID="{1E1607A6-B304-431C-91E4-2B2A8220E4E9}" presName="box" presStyleLbl="node1" presStyleIdx="0" presStyleCnt="3"/>
      <dgm:spPr/>
      <dgm:t>
        <a:bodyPr/>
        <a:lstStyle/>
        <a:p>
          <a:endParaRPr lang="en-US"/>
        </a:p>
      </dgm:t>
    </dgm:pt>
    <dgm:pt modelId="{E9C37E24-AD86-4393-A308-B6EE44D6EBF2}" type="pres">
      <dgm:prSet presAssocID="{1E1607A6-B304-431C-91E4-2B2A8220E4E9}" presName="img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54ECECF3-727D-489C-869F-F8B246C4F603}" type="pres">
      <dgm:prSet presAssocID="{1E1607A6-B304-431C-91E4-2B2A8220E4E9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E796C4-2887-4FA6-9B30-E384B8568D01}" type="pres">
      <dgm:prSet presAssocID="{CB50F75E-457A-4B06-B6CC-34B5C0BD3A0A}" presName="spacer" presStyleCnt="0"/>
      <dgm:spPr/>
    </dgm:pt>
    <dgm:pt modelId="{6AC7A2B5-CF6C-41BF-B5A8-B9D24A96007B}" type="pres">
      <dgm:prSet presAssocID="{D171BACF-AED7-4DFE-BABA-711C2D0B6B55}" presName="comp" presStyleCnt="0"/>
      <dgm:spPr/>
    </dgm:pt>
    <dgm:pt modelId="{389818F1-8021-466C-A928-6380B9E04361}" type="pres">
      <dgm:prSet presAssocID="{D171BACF-AED7-4DFE-BABA-711C2D0B6B55}" presName="box" presStyleLbl="node1" presStyleIdx="1" presStyleCnt="3"/>
      <dgm:spPr/>
      <dgm:t>
        <a:bodyPr/>
        <a:lstStyle/>
        <a:p>
          <a:endParaRPr lang="en-US"/>
        </a:p>
      </dgm:t>
    </dgm:pt>
    <dgm:pt modelId="{4C429D98-426A-4333-A0A2-0E26A73E38B2}" type="pres">
      <dgm:prSet presAssocID="{D171BACF-AED7-4DFE-BABA-711C2D0B6B55}" presName="img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C78FB3DE-BE43-4C3F-8496-29CB01226C61}" type="pres">
      <dgm:prSet presAssocID="{D171BACF-AED7-4DFE-BABA-711C2D0B6B55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BD9AAB-5F6B-4073-B46F-81AFA6BC1139}" type="pres">
      <dgm:prSet presAssocID="{64731CDD-E4C8-40CD-8479-5F60CD336201}" presName="spacer" presStyleCnt="0"/>
      <dgm:spPr/>
    </dgm:pt>
    <dgm:pt modelId="{41CEEA52-DA52-4BB9-BCF4-20B1FAA6ED5C}" type="pres">
      <dgm:prSet presAssocID="{87BCEC36-EA97-4D4C-BD2F-A93C70A8C8DB}" presName="comp" presStyleCnt="0"/>
      <dgm:spPr/>
    </dgm:pt>
    <dgm:pt modelId="{190AFB99-7D40-4613-AEB6-DA6685A9F3FD}" type="pres">
      <dgm:prSet presAssocID="{87BCEC36-EA97-4D4C-BD2F-A93C70A8C8DB}" presName="box" presStyleLbl="node1" presStyleIdx="2" presStyleCnt="3"/>
      <dgm:spPr/>
      <dgm:t>
        <a:bodyPr/>
        <a:lstStyle/>
        <a:p>
          <a:endParaRPr lang="en-US"/>
        </a:p>
      </dgm:t>
    </dgm:pt>
    <dgm:pt modelId="{C82E024B-9F4F-4722-AA71-EA1D52EEE342}" type="pres">
      <dgm:prSet presAssocID="{87BCEC36-EA97-4D4C-BD2F-A93C70A8C8DB}" presName="img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  <dgm:pt modelId="{A93F0C99-6F4E-4BBA-B375-76FBAFB0B07E}" type="pres">
      <dgm:prSet presAssocID="{87BCEC36-EA97-4D4C-BD2F-A93C70A8C8DB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109F182-1BAF-45B7-8BFE-F0DB420F728A}" type="presOf" srcId="{D171BACF-AED7-4DFE-BABA-711C2D0B6B55}" destId="{C78FB3DE-BE43-4C3F-8496-29CB01226C61}" srcOrd="1" destOrd="0" presId="urn:microsoft.com/office/officeart/2005/8/layout/vList4#7"/>
    <dgm:cxn modelId="{16FB1341-855B-4082-8D02-6F13B9B20637}" srcId="{11A02C99-9D67-4ED1-ACDB-4FD54E05E94F}" destId="{D171BACF-AED7-4DFE-BABA-711C2D0B6B55}" srcOrd="1" destOrd="0" parTransId="{28A26E8A-039A-4AA6-96B3-CE691C78F4E7}" sibTransId="{64731CDD-E4C8-40CD-8479-5F60CD336201}"/>
    <dgm:cxn modelId="{6F6C8D2F-2336-499B-99AE-CC47B67C81D0}" srcId="{11A02C99-9D67-4ED1-ACDB-4FD54E05E94F}" destId="{87BCEC36-EA97-4D4C-BD2F-A93C70A8C8DB}" srcOrd="2" destOrd="0" parTransId="{E1B7D8BE-CEAD-4388-A182-0DE8F0CA7C5B}" sibTransId="{97A8C01B-0412-43CD-9D56-3DE86AD72A52}"/>
    <dgm:cxn modelId="{8C719974-45B2-4DFE-952B-8CCBABB1FA8C}" type="presOf" srcId="{87BCEC36-EA97-4D4C-BD2F-A93C70A8C8DB}" destId="{190AFB99-7D40-4613-AEB6-DA6685A9F3FD}" srcOrd="0" destOrd="0" presId="urn:microsoft.com/office/officeart/2005/8/layout/vList4#7"/>
    <dgm:cxn modelId="{40314A9F-65F9-49F0-895F-04657D5E9B5F}" type="presOf" srcId="{1E1607A6-B304-431C-91E4-2B2A8220E4E9}" destId="{54ECECF3-727D-489C-869F-F8B246C4F603}" srcOrd="1" destOrd="0" presId="urn:microsoft.com/office/officeart/2005/8/layout/vList4#7"/>
    <dgm:cxn modelId="{A5A1F610-87DD-4F32-8853-75ED4A41D28D}" type="presOf" srcId="{11A02C99-9D67-4ED1-ACDB-4FD54E05E94F}" destId="{F1780FFC-03FF-4C11-BEA3-0FB600D34D37}" srcOrd="0" destOrd="0" presId="urn:microsoft.com/office/officeart/2005/8/layout/vList4#7"/>
    <dgm:cxn modelId="{B009EFF0-63DA-436E-834C-491CBDC1EBA2}" type="presOf" srcId="{87BCEC36-EA97-4D4C-BD2F-A93C70A8C8DB}" destId="{A93F0C99-6F4E-4BBA-B375-76FBAFB0B07E}" srcOrd="1" destOrd="0" presId="urn:microsoft.com/office/officeart/2005/8/layout/vList4#7"/>
    <dgm:cxn modelId="{9C6893B5-9BE0-455B-BB82-9330D0FE87EB}" srcId="{11A02C99-9D67-4ED1-ACDB-4FD54E05E94F}" destId="{1E1607A6-B304-431C-91E4-2B2A8220E4E9}" srcOrd="0" destOrd="0" parTransId="{602BF7F4-D595-499A-9FAB-52237418B628}" sibTransId="{CB50F75E-457A-4B06-B6CC-34B5C0BD3A0A}"/>
    <dgm:cxn modelId="{3E59E028-E17D-42D9-BCC6-886707013DD5}" type="presOf" srcId="{D171BACF-AED7-4DFE-BABA-711C2D0B6B55}" destId="{389818F1-8021-466C-A928-6380B9E04361}" srcOrd="0" destOrd="0" presId="urn:microsoft.com/office/officeart/2005/8/layout/vList4#7"/>
    <dgm:cxn modelId="{7FA02D82-56AD-47A1-B010-C03040AF6D35}" type="presOf" srcId="{1E1607A6-B304-431C-91E4-2B2A8220E4E9}" destId="{23E72E5E-02DD-47F5-8E22-A06603D8E6F2}" srcOrd="0" destOrd="0" presId="urn:microsoft.com/office/officeart/2005/8/layout/vList4#7"/>
    <dgm:cxn modelId="{4DBA1C96-34A8-479B-9BDA-BD327A27385D}" type="presParOf" srcId="{F1780FFC-03FF-4C11-BEA3-0FB600D34D37}" destId="{9A2E7185-BC7C-482E-9861-061343D6B1AC}" srcOrd="0" destOrd="0" presId="urn:microsoft.com/office/officeart/2005/8/layout/vList4#7"/>
    <dgm:cxn modelId="{B9E86BEC-56B6-4C38-B475-BDB5ADD71C71}" type="presParOf" srcId="{9A2E7185-BC7C-482E-9861-061343D6B1AC}" destId="{23E72E5E-02DD-47F5-8E22-A06603D8E6F2}" srcOrd="0" destOrd="0" presId="urn:microsoft.com/office/officeart/2005/8/layout/vList4#7"/>
    <dgm:cxn modelId="{74D43B32-8C18-4F4D-AE48-CBCB10DB5871}" type="presParOf" srcId="{9A2E7185-BC7C-482E-9861-061343D6B1AC}" destId="{E9C37E24-AD86-4393-A308-B6EE44D6EBF2}" srcOrd="1" destOrd="0" presId="urn:microsoft.com/office/officeart/2005/8/layout/vList4#7"/>
    <dgm:cxn modelId="{7919A545-6C24-41C6-BDA9-CDFA031D0DF1}" type="presParOf" srcId="{9A2E7185-BC7C-482E-9861-061343D6B1AC}" destId="{54ECECF3-727D-489C-869F-F8B246C4F603}" srcOrd="2" destOrd="0" presId="urn:microsoft.com/office/officeart/2005/8/layout/vList4#7"/>
    <dgm:cxn modelId="{C7EB67CD-20D2-4B67-B520-203304744E91}" type="presParOf" srcId="{F1780FFC-03FF-4C11-BEA3-0FB600D34D37}" destId="{ADE796C4-2887-4FA6-9B30-E384B8568D01}" srcOrd="1" destOrd="0" presId="urn:microsoft.com/office/officeart/2005/8/layout/vList4#7"/>
    <dgm:cxn modelId="{C0CBEBBD-1D6B-4ECC-9BBA-12B4C6A09197}" type="presParOf" srcId="{F1780FFC-03FF-4C11-BEA3-0FB600D34D37}" destId="{6AC7A2B5-CF6C-41BF-B5A8-B9D24A96007B}" srcOrd="2" destOrd="0" presId="urn:microsoft.com/office/officeart/2005/8/layout/vList4#7"/>
    <dgm:cxn modelId="{DC390D44-C21A-4EE1-ACC6-8CEBB0B5246B}" type="presParOf" srcId="{6AC7A2B5-CF6C-41BF-B5A8-B9D24A96007B}" destId="{389818F1-8021-466C-A928-6380B9E04361}" srcOrd="0" destOrd="0" presId="urn:microsoft.com/office/officeart/2005/8/layout/vList4#7"/>
    <dgm:cxn modelId="{6450B95D-36C2-4FDE-98A4-232EED6EC352}" type="presParOf" srcId="{6AC7A2B5-CF6C-41BF-B5A8-B9D24A96007B}" destId="{4C429D98-426A-4333-A0A2-0E26A73E38B2}" srcOrd="1" destOrd="0" presId="urn:microsoft.com/office/officeart/2005/8/layout/vList4#7"/>
    <dgm:cxn modelId="{BCA4CB08-39FB-4BA1-8D50-B17255B2BE2F}" type="presParOf" srcId="{6AC7A2B5-CF6C-41BF-B5A8-B9D24A96007B}" destId="{C78FB3DE-BE43-4C3F-8496-29CB01226C61}" srcOrd="2" destOrd="0" presId="urn:microsoft.com/office/officeart/2005/8/layout/vList4#7"/>
    <dgm:cxn modelId="{6A6C4966-1FAB-4496-B205-10770E8D760D}" type="presParOf" srcId="{F1780FFC-03FF-4C11-BEA3-0FB600D34D37}" destId="{2EBD9AAB-5F6B-4073-B46F-81AFA6BC1139}" srcOrd="3" destOrd="0" presId="urn:microsoft.com/office/officeart/2005/8/layout/vList4#7"/>
    <dgm:cxn modelId="{36F207F4-E1F8-49BB-9AFD-639BB6C0685E}" type="presParOf" srcId="{F1780FFC-03FF-4C11-BEA3-0FB600D34D37}" destId="{41CEEA52-DA52-4BB9-BCF4-20B1FAA6ED5C}" srcOrd="4" destOrd="0" presId="urn:microsoft.com/office/officeart/2005/8/layout/vList4#7"/>
    <dgm:cxn modelId="{C0A40508-56EE-4881-B648-57F1730CDC1A}" type="presParOf" srcId="{41CEEA52-DA52-4BB9-BCF4-20B1FAA6ED5C}" destId="{190AFB99-7D40-4613-AEB6-DA6685A9F3FD}" srcOrd="0" destOrd="0" presId="urn:microsoft.com/office/officeart/2005/8/layout/vList4#7"/>
    <dgm:cxn modelId="{5B055422-3246-4398-8406-B81B3A381C3C}" type="presParOf" srcId="{41CEEA52-DA52-4BB9-BCF4-20B1FAA6ED5C}" destId="{C82E024B-9F4F-4722-AA71-EA1D52EEE342}" srcOrd="1" destOrd="0" presId="urn:microsoft.com/office/officeart/2005/8/layout/vList4#7"/>
    <dgm:cxn modelId="{587B9D21-138A-4A43-A6D0-A2CD113C9287}" type="presParOf" srcId="{41CEEA52-DA52-4BB9-BCF4-20B1FAA6ED5C}" destId="{A93F0C99-6F4E-4BBA-B375-76FBAFB0B07E}" srcOrd="2" destOrd="0" presId="urn:microsoft.com/office/officeart/2005/8/layout/vList4#7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3DCB63-F517-4960-AA5F-7D6699B1BC4B}" type="doc">
      <dgm:prSet loTypeId="urn:microsoft.com/office/officeart/2005/8/layout/default#20" loCatId="list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B1A0DF18-810F-41E4-9724-AAAC4A90B23A}">
      <dgm:prSet/>
      <dgm:spPr/>
      <dgm:t>
        <a:bodyPr/>
        <a:lstStyle/>
        <a:p>
          <a:r>
            <a:rPr lang="en-US" dirty="0" smtClean="0"/>
            <a:t>SATA</a:t>
          </a:r>
          <a:endParaRPr lang="en-US" dirty="0"/>
        </a:p>
      </dgm:t>
    </dgm:pt>
    <dgm:pt modelId="{E14FAC87-B7D1-457C-94F3-3948A3D272B3}" type="parTrans" cxnId="{654CEF24-14DC-449C-B054-5AF4E3AC3F11}">
      <dgm:prSet/>
      <dgm:spPr/>
      <dgm:t>
        <a:bodyPr/>
        <a:lstStyle/>
        <a:p>
          <a:endParaRPr lang="en-US"/>
        </a:p>
      </dgm:t>
    </dgm:pt>
    <dgm:pt modelId="{83F98B64-DA39-46ED-A62C-66EB76023BEC}" type="sibTrans" cxnId="{654CEF24-14DC-449C-B054-5AF4E3AC3F11}">
      <dgm:prSet/>
      <dgm:spPr/>
      <dgm:t>
        <a:bodyPr/>
        <a:lstStyle/>
        <a:p>
          <a:endParaRPr lang="en-US"/>
        </a:p>
      </dgm:t>
    </dgm:pt>
    <dgm:pt modelId="{C48D8D08-31EF-426B-86F2-94674536099C}">
      <dgm:prSet/>
      <dgm:spPr/>
      <dgm:t>
        <a:bodyPr/>
        <a:lstStyle/>
        <a:p>
          <a:r>
            <a:rPr lang="en-US" dirty="0" smtClean="0"/>
            <a:t>EIDE</a:t>
          </a:r>
          <a:endParaRPr lang="en-US" dirty="0"/>
        </a:p>
      </dgm:t>
    </dgm:pt>
    <dgm:pt modelId="{E9432B7C-6058-4B9E-ADB5-999F13D50301}" type="parTrans" cxnId="{503BDECB-C524-40B1-B095-5156C205FEE5}">
      <dgm:prSet/>
      <dgm:spPr/>
      <dgm:t>
        <a:bodyPr/>
        <a:lstStyle/>
        <a:p>
          <a:endParaRPr lang="en-US"/>
        </a:p>
      </dgm:t>
    </dgm:pt>
    <dgm:pt modelId="{177A35E7-04FE-429F-89B0-AB3E76BFE034}" type="sibTrans" cxnId="{503BDECB-C524-40B1-B095-5156C205FEE5}">
      <dgm:prSet/>
      <dgm:spPr/>
      <dgm:t>
        <a:bodyPr/>
        <a:lstStyle/>
        <a:p>
          <a:endParaRPr lang="en-US"/>
        </a:p>
      </dgm:t>
    </dgm:pt>
    <dgm:pt modelId="{A66D4302-F7F1-49A7-9874-A490CB1F8A7A}">
      <dgm:prSet/>
      <dgm:spPr/>
      <dgm:t>
        <a:bodyPr/>
        <a:lstStyle/>
        <a:p>
          <a:r>
            <a:rPr lang="en-US" dirty="0" smtClean="0"/>
            <a:t>SCSI</a:t>
          </a:r>
          <a:endParaRPr lang="en-US" dirty="0"/>
        </a:p>
      </dgm:t>
    </dgm:pt>
    <dgm:pt modelId="{B1EF6EBF-AA01-4CDF-84C6-DC707D7CB7D1}" type="parTrans" cxnId="{FB32834E-BC6D-4208-8046-5E17F0C26138}">
      <dgm:prSet/>
      <dgm:spPr/>
      <dgm:t>
        <a:bodyPr/>
        <a:lstStyle/>
        <a:p>
          <a:endParaRPr lang="en-US"/>
        </a:p>
      </dgm:t>
    </dgm:pt>
    <dgm:pt modelId="{74E64B5B-CFD7-4436-B0BB-7A348DCE176C}" type="sibTrans" cxnId="{FB32834E-BC6D-4208-8046-5E17F0C26138}">
      <dgm:prSet/>
      <dgm:spPr/>
      <dgm:t>
        <a:bodyPr/>
        <a:lstStyle/>
        <a:p>
          <a:endParaRPr lang="en-US"/>
        </a:p>
      </dgm:t>
    </dgm:pt>
    <dgm:pt modelId="{304451B1-F31C-4738-9465-78A6ACFF61A2}">
      <dgm:prSet/>
      <dgm:spPr/>
      <dgm:t>
        <a:bodyPr/>
        <a:lstStyle/>
        <a:p>
          <a:r>
            <a:rPr lang="en-US" dirty="0" smtClean="0"/>
            <a:t>SAS</a:t>
          </a:r>
          <a:endParaRPr lang="en-US" dirty="0"/>
        </a:p>
      </dgm:t>
    </dgm:pt>
    <dgm:pt modelId="{C67D84F9-AD04-4D30-9340-6E613AE03908}" type="parTrans" cxnId="{00342D73-D719-4368-B506-8E11B982AE2D}">
      <dgm:prSet/>
      <dgm:spPr/>
      <dgm:t>
        <a:bodyPr/>
        <a:lstStyle/>
        <a:p>
          <a:endParaRPr lang="en-US"/>
        </a:p>
      </dgm:t>
    </dgm:pt>
    <dgm:pt modelId="{270F6CB8-61F8-4E6E-B441-83486D32A9A1}" type="sibTrans" cxnId="{00342D73-D719-4368-B506-8E11B982AE2D}">
      <dgm:prSet/>
      <dgm:spPr/>
      <dgm:t>
        <a:bodyPr/>
        <a:lstStyle/>
        <a:p>
          <a:endParaRPr lang="en-US"/>
        </a:p>
      </dgm:t>
    </dgm:pt>
    <dgm:pt modelId="{8FD61520-43B6-4B96-9ABB-E3D617FF9D50}" type="pres">
      <dgm:prSet presAssocID="{4E3DCB63-F517-4960-AA5F-7D6699B1BC4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5FA41D4-F6AE-45CA-9B07-23EEE33053C7}" type="pres">
      <dgm:prSet presAssocID="{B1A0DF18-810F-41E4-9724-AAAC4A90B23A}" presName="node" presStyleLbl="node1" presStyleIdx="0" presStyleCnt="4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en-US"/>
        </a:p>
      </dgm:t>
    </dgm:pt>
    <dgm:pt modelId="{A99738C1-0262-4D8F-8F87-5DE97DDDC399}" type="pres">
      <dgm:prSet presAssocID="{83F98B64-DA39-46ED-A62C-66EB76023BEC}" presName="sibTrans" presStyleCnt="0"/>
      <dgm:spPr/>
    </dgm:pt>
    <dgm:pt modelId="{79B56EBE-36ED-4AD0-B477-6F61E551BBB3}" type="pres">
      <dgm:prSet presAssocID="{C48D8D08-31EF-426B-86F2-94674536099C}" presName="node" presStyleLbl="node1" presStyleIdx="1" presStyleCnt="4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en-US"/>
        </a:p>
      </dgm:t>
    </dgm:pt>
    <dgm:pt modelId="{8923D373-17F1-44B1-8D1E-BBA27F4DAFA5}" type="pres">
      <dgm:prSet presAssocID="{177A35E7-04FE-429F-89B0-AB3E76BFE034}" presName="sibTrans" presStyleCnt="0"/>
      <dgm:spPr/>
    </dgm:pt>
    <dgm:pt modelId="{982A66B8-B716-4593-932E-65DF2377AC8B}" type="pres">
      <dgm:prSet presAssocID="{A66D4302-F7F1-49A7-9874-A490CB1F8A7A}" presName="node" presStyleLbl="node1" presStyleIdx="2" presStyleCnt="4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en-US"/>
        </a:p>
      </dgm:t>
    </dgm:pt>
    <dgm:pt modelId="{FAF142EA-88DB-4319-A8D5-BC28A7699026}" type="pres">
      <dgm:prSet presAssocID="{74E64B5B-CFD7-4436-B0BB-7A348DCE176C}" presName="sibTrans" presStyleCnt="0"/>
      <dgm:spPr/>
    </dgm:pt>
    <dgm:pt modelId="{E07AE12B-2FBB-4C32-8F2F-DEA667C9DD5C}" type="pres">
      <dgm:prSet presAssocID="{304451B1-F31C-4738-9465-78A6ACFF61A2}" presName="node" presStyleLbl="node1" presStyleIdx="3" presStyleCnt="4">
        <dgm:presLayoutVars>
          <dgm:bulletEnabled val="1"/>
        </dgm:presLayoutVars>
      </dgm:prSet>
      <dgm:spPr>
        <a:prstGeom prst="foldedCorner">
          <a:avLst/>
        </a:prstGeom>
      </dgm:spPr>
      <dgm:t>
        <a:bodyPr/>
        <a:lstStyle/>
        <a:p>
          <a:endParaRPr lang="en-US"/>
        </a:p>
      </dgm:t>
    </dgm:pt>
  </dgm:ptLst>
  <dgm:cxnLst>
    <dgm:cxn modelId="{654CEF24-14DC-449C-B054-5AF4E3AC3F11}" srcId="{4E3DCB63-F517-4960-AA5F-7D6699B1BC4B}" destId="{B1A0DF18-810F-41E4-9724-AAAC4A90B23A}" srcOrd="0" destOrd="0" parTransId="{E14FAC87-B7D1-457C-94F3-3948A3D272B3}" sibTransId="{83F98B64-DA39-46ED-A62C-66EB76023BEC}"/>
    <dgm:cxn modelId="{2833F321-E5FA-4C11-ADE8-3729D3822E31}" type="presOf" srcId="{C48D8D08-31EF-426B-86F2-94674536099C}" destId="{79B56EBE-36ED-4AD0-B477-6F61E551BBB3}" srcOrd="0" destOrd="0" presId="urn:microsoft.com/office/officeart/2005/8/layout/default#20"/>
    <dgm:cxn modelId="{00342D73-D719-4368-B506-8E11B982AE2D}" srcId="{4E3DCB63-F517-4960-AA5F-7D6699B1BC4B}" destId="{304451B1-F31C-4738-9465-78A6ACFF61A2}" srcOrd="3" destOrd="0" parTransId="{C67D84F9-AD04-4D30-9340-6E613AE03908}" sibTransId="{270F6CB8-61F8-4E6E-B441-83486D32A9A1}"/>
    <dgm:cxn modelId="{AC53A4D9-44D1-412F-9B16-0E9116BBC9DC}" type="presOf" srcId="{4E3DCB63-F517-4960-AA5F-7D6699B1BC4B}" destId="{8FD61520-43B6-4B96-9ABB-E3D617FF9D50}" srcOrd="0" destOrd="0" presId="urn:microsoft.com/office/officeart/2005/8/layout/default#20"/>
    <dgm:cxn modelId="{8B1E6B0B-0E79-4B59-8E00-43155FFF978A}" type="presOf" srcId="{A66D4302-F7F1-49A7-9874-A490CB1F8A7A}" destId="{982A66B8-B716-4593-932E-65DF2377AC8B}" srcOrd="0" destOrd="0" presId="urn:microsoft.com/office/officeart/2005/8/layout/default#20"/>
    <dgm:cxn modelId="{EF79A0DD-F665-4E38-ADDF-E650CFA2530F}" type="presOf" srcId="{304451B1-F31C-4738-9465-78A6ACFF61A2}" destId="{E07AE12B-2FBB-4C32-8F2F-DEA667C9DD5C}" srcOrd="0" destOrd="0" presId="urn:microsoft.com/office/officeart/2005/8/layout/default#20"/>
    <dgm:cxn modelId="{FB32834E-BC6D-4208-8046-5E17F0C26138}" srcId="{4E3DCB63-F517-4960-AA5F-7D6699B1BC4B}" destId="{A66D4302-F7F1-49A7-9874-A490CB1F8A7A}" srcOrd="2" destOrd="0" parTransId="{B1EF6EBF-AA01-4CDF-84C6-DC707D7CB7D1}" sibTransId="{74E64B5B-CFD7-4436-B0BB-7A348DCE176C}"/>
    <dgm:cxn modelId="{503BDECB-C524-40B1-B095-5156C205FEE5}" srcId="{4E3DCB63-F517-4960-AA5F-7D6699B1BC4B}" destId="{C48D8D08-31EF-426B-86F2-94674536099C}" srcOrd="1" destOrd="0" parTransId="{E9432B7C-6058-4B9E-ADB5-999F13D50301}" sibTransId="{177A35E7-04FE-429F-89B0-AB3E76BFE034}"/>
    <dgm:cxn modelId="{6C85D422-7CAE-4FFD-B8B4-C5C7E1C5F327}" type="presOf" srcId="{B1A0DF18-810F-41E4-9724-AAAC4A90B23A}" destId="{E5FA41D4-F6AE-45CA-9B07-23EEE33053C7}" srcOrd="0" destOrd="0" presId="urn:microsoft.com/office/officeart/2005/8/layout/default#20"/>
    <dgm:cxn modelId="{2835AEBE-1494-488D-AEF9-BEB16C936F89}" type="presParOf" srcId="{8FD61520-43B6-4B96-9ABB-E3D617FF9D50}" destId="{E5FA41D4-F6AE-45CA-9B07-23EEE33053C7}" srcOrd="0" destOrd="0" presId="urn:microsoft.com/office/officeart/2005/8/layout/default#20"/>
    <dgm:cxn modelId="{6E1E5725-D317-41DE-BDE4-37571FB0AB98}" type="presParOf" srcId="{8FD61520-43B6-4B96-9ABB-E3D617FF9D50}" destId="{A99738C1-0262-4D8F-8F87-5DE97DDDC399}" srcOrd="1" destOrd="0" presId="urn:microsoft.com/office/officeart/2005/8/layout/default#20"/>
    <dgm:cxn modelId="{0DAC0047-38D1-4F68-B1EA-2ADCA648C049}" type="presParOf" srcId="{8FD61520-43B6-4B96-9ABB-E3D617FF9D50}" destId="{79B56EBE-36ED-4AD0-B477-6F61E551BBB3}" srcOrd="2" destOrd="0" presId="urn:microsoft.com/office/officeart/2005/8/layout/default#20"/>
    <dgm:cxn modelId="{07D6499E-13DF-4CE5-BE72-D8795A7667F5}" type="presParOf" srcId="{8FD61520-43B6-4B96-9ABB-E3D617FF9D50}" destId="{8923D373-17F1-44B1-8D1E-BBA27F4DAFA5}" srcOrd="3" destOrd="0" presId="urn:microsoft.com/office/officeart/2005/8/layout/default#20"/>
    <dgm:cxn modelId="{070B33D6-3F87-41FA-83A4-D5B536E002F2}" type="presParOf" srcId="{8FD61520-43B6-4B96-9ABB-E3D617FF9D50}" destId="{982A66B8-B716-4593-932E-65DF2377AC8B}" srcOrd="4" destOrd="0" presId="urn:microsoft.com/office/officeart/2005/8/layout/default#20"/>
    <dgm:cxn modelId="{B45A8445-6128-4293-B584-F8C8532D5BEF}" type="presParOf" srcId="{8FD61520-43B6-4B96-9ABB-E3D617FF9D50}" destId="{FAF142EA-88DB-4319-A8D5-BC28A7699026}" srcOrd="5" destOrd="0" presId="urn:microsoft.com/office/officeart/2005/8/layout/default#20"/>
    <dgm:cxn modelId="{0EE3ED3F-9EE4-4FA1-9839-0AA235F4F915}" type="presParOf" srcId="{8FD61520-43B6-4B96-9ABB-E3D617FF9D50}" destId="{E07AE12B-2FBB-4C32-8F2F-DEA667C9DD5C}" srcOrd="6" destOrd="0" presId="urn:microsoft.com/office/officeart/2005/8/layout/default#20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DE9E547-3C66-4E5D-9D07-0515EED2B913}" type="doc">
      <dgm:prSet loTypeId="urn:microsoft.com/office/officeart/2005/8/layout/default#17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9022B54-68C2-4973-9A00-460029290542}">
      <dgm:prSet phldrT="[Text]"/>
      <dgm:spPr>
        <a:xfrm>
          <a:off x="667256" y="1220"/>
          <a:ext cx="3573660" cy="2144196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Differentiate between storage devices and storage media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EBC0F7C-C083-479E-822C-AA3F278D062A}" type="parTrans" cxnId="{A36A33C9-5EC3-4472-82B9-956D1373C0B4}">
      <dgm:prSet/>
      <dgm:spPr/>
      <dgm:t>
        <a:bodyPr/>
        <a:lstStyle/>
        <a:p>
          <a:endParaRPr lang="en-US"/>
        </a:p>
      </dgm:t>
    </dgm:pt>
    <dgm:pt modelId="{AEC43A17-FDDC-4261-BB01-B6005B7A4552}" type="sibTrans" cxnId="{A36A33C9-5EC3-4472-82B9-956D1373C0B4}">
      <dgm:prSet/>
      <dgm:spPr/>
      <dgm:t>
        <a:bodyPr/>
        <a:lstStyle/>
        <a:p>
          <a:endParaRPr lang="en-US"/>
        </a:p>
      </dgm:t>
    </dgm:pt>
    <dgm:pt modelId="{44783E27-DB1A-4A4E-B12D-7C7D43069349}">
      <dgm:prSet/>
      <dgm:spPr>
        <a:xfrm>
          <a:off x="4598283" y="1220"/>
          <a:ext cx="3573660" cy="2144196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characteristics of an internal hard disk including capacity, platters, read/write heads, cylinders, sectors and tracks, revolutions per minute, transfer rate, and access time</a:t>
          </a:r>
        </a:p>
      </dgm:t>
    </dgm:pt>
    <dgm:pt modelId="{CF098383-2D09-4406-8128-01B707262003}" type="parTrans" cxnId="{B7445EB7-C711-431C-B3D4-CB0B10E4340D}">
      <dgm:prSet/>
      <dgm:spPr/>
      <dgm:t>
        <a:bodyPr/>
        <a:lstStyle/>
        <a:p>
          <a:endParaRPr lang="en-US"/>
        </a:p>
      </dgm:t>
    </dgm:pt>
    <dgm:pt modelId="{BF8BF78B-7D1A-484B-926B-74510D66A36B}" type="sibTrans" cxnId="{B7445EB7-C711-431C-B3D4-CB0B10E4340D}">
      <dgm:prSet/>
      <dgm:spPr/>
      <dgm:t>
        <a:bodyPr/>
        <a:lstStyle/>
        <a:p>
          <a:endParaRPr lang="en-US"/>
        </a:p>
      </dgm:t>
    </dgm:pt>
    <dgm:pt modelId="{8A005D04-01EA-438C-8155-C080A20A077F}">
      <dgm:prSet/>
      <dgm:spPr>
        <a:xfrm>
          <a:off x="667256" y="2502783"/>
          <a:ext cx="3573660" cy="2144196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purpose of network attached storage devices, external and removable hard disks, and hard disk controllers</a:t>
          </a:r>
        </a:p>
      </dgm:t>
    </dgm:pt>
    <dgm:pt modelId="{12E95CD9-A932-4C60-8E3A-C1F4A4888C23}" type="parTrans" cxnId="{8B71B528-A71F-4EAB-A790-49F74AD36416}">
      <dgm:prSet/>
      <dgm:spPr/>
      <dgm:t>
        <a:bodyPr/>
        <a:lstStyle/>
        <a:p>
          <a:endParaRPr lang="en-US"/>
        </a:p>
      </dgm:t>
    </dgm:pt>
    <dgm:pt modelId="{966E92EE-67B8-4EA5-ABD7-0EB82358483A}" type="sibTrans" cxnId="{8B71B528-A71F-4EAB-A790-49F74AD36416}">
      <dgm:prSet/>
      <dgm:spPr/>
      <dgm:t>
        <a:bodyPr/>
        <a:lstStyle/>
        <a:p>
          <a:endParaRPr lang="en-US"/>
        </a:p>
      </dgm:t>
    </dgm:pt>
    <dgm:pt modelId="{CB989812-36FA-4477-BAED-3DF11E5DAB40}">
      <dgm:prSet/>
      <dgm:spPr>
        <a:xfrm>
          <a:off x="4598283" y="2502783"/>
          <a:ext cx="3573660" cy="2144196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the various types of flash memory storage</a:t>
          </a:r>
        </a:p>
      </dgm:t>
    </dgm:pt>
    <dgm:pt modelId="{7B3BEB99-AB4E-4654-A924-1B3FD8167B3E}" type="parTrans" cxnId="{2D9683F6-95D1-47D3-8674-0B31CC62DDA5}">
      <dgm:prSet/>
      <dgm:spPr/>
      <dgm:t>
        <a:bodyPr/>
        <a:lstStyle/>
        <a:p>
          <a:endParaRPr lang="en-US"/>
        </a:p>
      </dgm:t>
    </dgm:pt>
    <dgm:pt modelId="{29E68DCF-8BAD-4C15-B534-89253929BA02}" type="sibTrans" cxnId="{2D9683F6-95D1-47D3-8674-0B31CC62DDA5}">
      <dgm:prSet/>
      <dgm:spPr/>
      <dgm:t>
        <a:bodyPr/>
        <a:lstStyle/>
        <a:p>
          <a:endParaRPr lang="en-US"/>
        </a:p>
      </dgm:t>
    </dgm:pt>
    <dgm:pt modelId="{46A1C575-DE29-4021-A28C-E1E7FA78085E}" type="pres">
      <dgm:prSet presAssocID="{3DE9E547-3C66-4E5D-9D07-0515EED2B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3CDCF3-D5B2-4556-A6FF-1FBA940E878F}" type="pres">
      <dgm:prSet presAssocID="{F9022B54-68C2-4973-9A00-460029290542}" presName="node" presStyleLbl="node1" presStyleIdx="0" presStyleCnt="4" custLinFactNeighborY="-361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4066D3B-676A-41CA-98B3-C0905E22B6EF}" type="pres">
      <dgm:prSet presAssocID="{AEC43A17-FDDC-4261-BB01-B6005B7A4552}" presName="sibTrans" presStyleCnt="0"/>
      <dgm:spPr/>
    </dgm:pt>
    <dgm:pt modelId="{9F176233-DC78-4A83-A7AD-8432B0A5C88C}" type="pres">
      <dgm:prSet presAssocID="{44783E27-DB1A-4A4E-B12D-7C7D43069349}" presName="node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D7B239C-2251-4372-BC66-C05CAE2008ED}" type="pres">
      <dgm:prSet presAssocID="{BF8BF78B-7D1A-484B-926B-74510D66A36B}" presName="sibTrans" presStyleCnt="0"/>
      <dgm:spPr/>
    </dgm:pt>
    <dgm:pt modelId="{510A94C7-1B11-446F-8EB7-5E6F6254C6AE}" type="pres">
      <dgm:prSet presAssocID="{8A005D04-01EA-438C-8155-C080A20A077F}" presName="node" presStyleLbl="node1" presStyleIdx="2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4377FC6-6EBD-40F6-9B08-6606C7FFA176}" type="pres">
      <dgm:prSet presAssocID="{966E92EE-67B8-4EA5-ABD7-0EB82358483A}" presName="sibTrans" presStyleCnt="0"/>
      <dgm:spPr/>
    </dgm:pt>
    <dgm:pt modelId="{1122E76C-6BDB-43F6-8D6A-017D9D533FFA}" type="pres">
      <dgm:prSet presAssocID="{CB989812-36FA-4477-BAED-3DF11E5DAB40}" presName="node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1F862539-97FC-4F98-8EB6-96D215D80C1B}" type="presOf" srcId="{44783E27-DB1A-4A4E-B12D-7C7D43069349}" destId="{9F176233-DC78-4A83-A7AD-8432B0A5C88C}" srcOrd="0" destOrd="0" presId="urn:microsoft.com/office/officeart/2005/8/layout/default#17"/>
    <dgm:cxn modelId="{A36A33C9-5EC3-4472-82B9-956D1373C0B4}" srcId="{3DE9E547-3C66-4E5D-9D07-0515EED2B913}" destId="{F9022B54-68C2-4973-9A00-460029290542}" srcOrd="0" destOrd="0" parTransId="{0EBC0F7C-C083-479E-822C-AA3F278D062A}" sibTransId="{AEC43A17-FDDC-4261-BB01-B6005B7A4552}"/>
    <dgm:cxn modelId="{2D9683F6-95D1-47D3-8674-0B31CC62DDA5}" srcId="{3DE9E547-3C66-4E5D-9D07-0515EED2B913}" destId="{CB989812-36FA-4477-BAED-3DF11E5DAB40}" srcOrd="3" destOrd="0" parTransId="{7B3BEB99-AB4E-4654-A924-1B3FD8167B3E}" sibTransId="{29E68DCF-8BAD-4C15-B534-89253929BA02}"/>
    <dgm:cxn modelId="{AD0346FB-CFEA-42A2-9567-686A8BA42AF1}" type="presOf" srcId="{CB989812-36FA-4477-BAED-3DF11E5DAB40}" destId="{1122E76C-6BDB-43F6-8D6A-017D9D533FFA}" srcOrd="0" destOrd="0" presId="urn:microsoft.com/office/officeart/2005/8/layout/default#17"/>
    <dgm:cxn modelId="{4A6F7F7D-4259-4E5E-89A8-6C69E8A96DE4}" type="presOf" srcId="{F9022B54-68C2-4973-9A00-460029290542}" destId="{E43CDCF3-D5B2-4556-A6FF-1FBA940E878F}" srcOrd="0" destOrd="0" presId="urn:microsoft.com/office/officeart/2005/8/layout/default#17"/>
    <dgm:cxn modelId="{B7445EB7-C711-431C-B3D4-CB0B10E4340D}" srcId="{3DE9E547-3C66-4E5D-9D07-0515EED2B913}" destId="{44783E27-DB1A-4A4E-B12D-7C7D43069349}" srcOrd="1" destOrd="0" parTransId="{CF098383-2D09-4406-8128-01B707262003}" sibTransId="{BF8BF78B-7D1A-484B-926B-74510D66A36B}"/>
    <dgm:cxn modelId="{757C9508-CE9A-4D9B-BEF3-45FC57A65CA1}" type="presOf" srcId="{8A005D04-01EA-438C-8155-C080A20A077F}" destId="{510A94C7-1B11-446F-8EB7-5E6F6254C6AE}" srcOrd="0" destOrd="0" presId="urn:microsoft.com/office/officeart/2005/8/layout/default#17"/>
    <dgm:cxn modelId="{8B71B528-A71F-4EAB-A790-49F74AD36416}" srcId="{3DE9E547-3C66-4E5D-9D07-0515EED2B913}" destId="{8A005D04-01EA-438C-8155-C080A20A077F}" srcOrd="2" destOrd="0" parTransId="{12E95CD9-A932-4C60-8E3A-C1F4A4888C23}" sibTransId="{966E92EE-67B8-4EA5-ABD7-0EB82358483A}"/>
    <dgm:cxn modelId="{22C65495-3B38-414B-950A-9F21E2B345CF}" type="presOf" srcId="{3DE9E547-3C66-4E5D-9D07-0515EED2B913}" destId="{46A1C575-DE29-4021-A28C-E1E7FA78085E}" srcOrd="0" destOrd="0" presId="urn:microsoft.com/office/officeart/2005/8/layout/default#17"/>
    <dgm:cxn modelId="{204BFE2F-8740-401A-94F3-A8897B0F54F2}" type="presParOf" srcId="{46A1C575-DE29-4021-A28C-E1E7FA78085E}" destId="{E43CDCF3-D5B2-4556-A6FF-1FBA940E878F}" srcOrd="0" destOrd="0" presId="urn:microsoft.com/office/officeart/2005/8/layout/default#17"/>
    <dgm:cxn modelId="{F81EB8B7-4355-4F43-B77D-A1CC190E979C}" type="presParOf" srcId="{46A1C575-DE29-4021-A28C-E1E7FA78085E}" destId="{54066D3B-676A-41CA-98B3-C0905E22B6EF}" srcOrd="1" destOrd="0" presId="urn:microsoft.com/office/officeart/2005/8/layout/default#17"/>
    <dgm:cxn modelId="{EB4571EE-55E5-4A5D-92D0-CBE5DD8446A2}" type="presParOf" srcId="{46A1C575-DE29-4021-A28C-E1E7FA78085E}" destId="{9F176233-DC78-4A83-A7AD-8432B0A5C88C}" srcOrd="2" destOrd="0" presId="urn:microsoft.com/office/officeart/2005/8/layout/default#17"/>
    <dgm:cxn modelId="{0520A834-0FEE-40C5-8989-7A90FF324E11}" type="presParOf" srcId="{46A1C575-DE29-4021-A28C-E1E7FA78085E}" destId="{AD7B239C-2251-4372-BC66-C05CAE2008ED}" srcOrd="3" destOrd="0" presId="urn:microsoft.com/office/officeart/2005/8/layout/default#17"/>
    <dgm:cxn modelId="{74A945E0-796B-440B-A3A8-F81D7BA3CDBA}" type="presParOf" srcId="{46A1C575-DE29-4021-A28C-E1E7FA78085E}" destId="{510A94C7-1B11-446F-8EB7-5E6F6254C6AE}" srcOrd="4" destOrd="0" presId="urn:microsoft.com/office/officeart/2005/8/layout/default#17"/>
    <dgm:cxn modelId="{935CD5FD-B450-455A-BF38-18DCA5070079}" type="presParOf" srcId="{46A1C575-DE29-4021-A28C-E1E7FA78085E}" destId="{34377FC6-6EBD-40F6-9B08-6606C7FFA176}" srcOrd="5" destOrd="0" presId="urn:microsoft.com/office/officeart/2005/8/layout/default#17"/>
    <dgm:cxn modelId="{ADA9E5F1-D588-43C3-B873-018BAFB4B45A}" type="presParOf" srcId="{46A1C575-DE29-4021-A28C-E1E7FA78085E}" destId="{1122E76C-6BDB-43F6-8D6A-017D9D533FFA}" srcOrd="6" destOrd="0" presId="urn:microsoft.com/office/officeart/2005/8/layout/default#17"/>
  </dgm:cxnLst>
  <dgm:bg/>
  <dgm:whole/>
</dgm:dataModel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79050CE-659B-4260-94DC-72B271DCBEDA}">
      <dsp:nvSpPr>
        <dsp:cNvPr id="0" name=""/>
        <dsp:cNvSpPr/>
      </dsp:nvSpPr>
      <dsp:spPr>
        <a:xfrm>
          <a:off x="3646" y="0"/>
          <a:ext cx="2187702" cy="1731264"/>
        </a:xfrm>
        <a:prstGeom prst="upArrow">
          <a:avLst/>
        </a:prstGeom>
        <a:solidFill>
          <a:srgbClr val="8064A2">
            <a:shade val="50000"/>
            <a:hueOff val="0"/>
            <a:satOff val="0"/>
            <a:lumOff val="0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7ABB765-CD24-4D95-8CFF-B1CB4F559850}">
      <dsp:nvSpPr>
        <dsp:cNvPr id="0" name=""/>
        <dsp:cNvSpPr/>
      </dsp:nvSpPr>
      <dsp:spPr>
        <a:xfrm>
          <a:off x="2256979" y="0"/>
          <a:ext cx="3712464" cy="1731264"/>
        </a:xfrm>
        <a:prstGeom prst="rect">
          <a:avLst/>
        </a:prstGeo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0" rIns="192024" bIns="192024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Reading</a:t>
          </a:r>
          <a:r>
            <a:rPr lang="en-US" sz="27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is the process of transferring items from a storage medium into memory</a:t>
          </a:r>
          <a:endParaRPr lang="en-US" sz="27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256979" y="0"/>
        <a:ext cx="3712464" cy="1731264"/>
      </dsp:txXfrm>
    </dsp:sp>
    <dsp:sp modelId="{8C2F344C-5442-41C3-8DB2-46E77B842F50}">
      <dsp:nvSpPr>
        <dsp:cNvPr id="0" name=""/>
        <dsp:cNvSpPr/>
      </dsp:nvSpPr>
      <dsp:spPr>
        <a:xfrm>
          <a:off x="659956" y="1875535"/>
          <a:ext cx="2187702" cy="1731264"/>
        </a:xfrm>
        <a:prstGeom prst="downArrow">
          <a:avLst/>
        </a:prstGeom>
        <a:solidFill>
          <a:srgbClr val="8064A2">
            <a:shade val="50000"/>
            <a:hueOff val="-209432"/>
            <a:satOff val="-6337"/>
            <a:lumOff val="41612"/>
            <a:alphaOff val="0"/>
          </a:srgb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E40A05-014F-422B-ADFD-C87E432AE4A7}">
      <dsp:nvSpPr>
        <dsp:cNvPr id="0" name=""/>
        <dsp:cNvSpPr/>
      </dsp:nvSpPr>
      <dsp:spPr>
        <a:xfrm>
          <a:off x="2913289" y="1875535"/>
          <a:ext cx="3712464" cy="1731264"/>
        </a:xfrm>
        <a:prstGeom prst="rect">
          <a:avLst/>
        </a:prstGeo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0" rIns="192024" bIns="192024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Writing</a:t>
          </a:r>
          <a:r>
            <a:rPr lang="en-US" sz="27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sz="27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the process of transferring items from memory to a storage medium</a:t>
          </a:r>
          <a:endParaRPr lang="en-US" sz="27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913289" y="1875535"/>
        <a:ext cx="3712464" cy="173126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1429297-1AA7-4F65-B029-699D69D666A7}">
      <dsp:nvSpPr>
        <dsp:cNvPr id="0" name=""/>
        <dsp:cNvSpPr/>
      </dsp:nvSpPr>
      <dsp:spPr>
        <a:xfrm>
          <a:off x="2210" y="193826"/>
          <a:ext cx="1753344" cy="1052006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Capacity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10" y="193826"/>
        <a:ext cx="1753344" cy="1052006"/>
      </dsp:txXfrm>
    </dsp:sp>
    <dsp:sp modelId="{0B6C69EC-D597-4320-B265-DEFB0A153C6F}">
      <dsp:nvSpPr>
        <dsp:cNvPr id="0" name=""/>
        <dsp:cNvSpPr/>
      </dsp:nvSpPr>
      <dsp:spPr>
        <a:xfrm>
          <a:off x="1930888" y="193826"/>
          <a:ext cx="1753344" cy="1052006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Platters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930888" y="193826"/>
        <a:ext cx="1753344" cy="1052006"/>
      </dsp:txXfrm>
    </dsp:sp>
    <dsp:sp modelId="{18476E8E-3F44-4B56-A13F-77E139DA7909}">
      <dsp:nvSpPr>
        <dsp:cNvPr id="0" name=""/>
        <dsp:cNvSpPr/>
      </dsp:nvSpPr>
      <dsp:spPr>
        <a:xfrm>
          <a:off x="3859567" y="193826"/>
          <a:ext cx="1753344" cy="1052006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Read/Write Heads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859567" y="193826"/>
        <a:ext cx="1753344" cy="1052006"/>
      </dsp:txXfrm>
    </dsp:sp>
    <dsp:sp modelId="{313D93EF-4469-4C79-AD73-4438462872DE}">
      <dsp:nvSpPr>
        <dsp:cNvPr id="0" name=""/>
        <dsp:cNvSpPr/>
      </dsp:nvSpPr>
      <dsp:spPr>
        <a:xfrm>
          <a:off x="5788245" y="193826"/>
          <a:ext cx="1753344" cy="1052006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Cylinders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8245" y="193826"/>
        <a:ext cx="1753344" cy="1052006"/>
      </dsp:txXfrm>
    </dsp:sp>
    <dsp:sp modelId="{109434DE-70C7-45AB-A96F-057ED3F46242}">
      <dsp:nvSpPr>
        <dsp:cNvPr id="0" name=""/>
        <dsp:cNvSpPr/>
      </dsp:nvSpPr>
      <dsp:spPr>
        <a:xfrm>
          <a:off x="2210" y="1421167"/>
          <a:ext cx="1753344" cy="1052006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Sectors and Tracks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210" y="1421167"/>
        <a:ext cx="1753344" cy="1052006"/>
      </dsp:txXfrm>
    </dsp:sp>
    <dsp:sp modelId="{A322F98F-984F-4972-AEDD-761D4E2463AF}">
      <dsp:nvSpPr>
        <dsp:cNvPr id="0" name=""/>
        <dsp:cNvSpPr/>
      </dsp:nvSpPr>
      <dsp:spPr>
        <a:xfrm>
          <a:off x="1930888" y="1421167"/>
          <a:ext cx="1753344" cy="1052006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Revolutions per Minute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930888" y="1421167"/>
        <a:ext cx="1753344" cy="1052006"/>
      </dsp:txXfrm>
    </dsp:sp>
    <dsp:sp modelId="{C2286E10-1D5D-4ABA-8DB1-90ABA55A8463}">
      <dsp:nvSpPr>
        <dsp:cNvPr id="0" name=""/>
        <dsp:cNvSpPr/>
      </dsp:nvSpPr>
      <dsp:spPr>
        <a:xfrm>
          <a:off x="3859567" y="1421167"/>
          <a:ext cx="1753344" cy="1052006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Transfer Rate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859567" y="1421167"/>
        <a:ext cx="1753344" cy="1052006"/>
      </dsp:txXfrm>
    </dsp:sp>
    <dsp:sp modelId="{0597AAC5-A8DF-4BE2-AC0A-811E51033278}">
      <dsp:nvSpPr>
        <dsp:cNvPr id="0" name=""/>
        <dsp:cNvSpPr/>
      </dsp:nvSpPr>
      <dsp:spPr>
        <a:xfrm>
          <a:off x="5788245" y="1421167"/>
          <a:ext cx="1753344" cy="1052006"/>
        </a:xfrm>
        <a:prstGeom prst="flowChartDocumen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Access Time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88245" y="1421167"/>
        <a:ext cx="1753344" cy="1052006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E72E5E-02DD-47F5-8E22-A06603D8E6F2}">
      <dsp:nvSpPr>
        <dsp:cNvPr id="0" name=""/>
        <dsp:cNvSpPr/>
      </dsp:nvSpPr>
      <dsp:spPr>
        <a:xfrm>
          <a:off x="0" y="0"/>
          <a:ext cx="8839200" cy="1452562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An </a:t>
          </a:r>
          <a:r>
            <a:rPr lang="en-US" sz="2900" b="1" kern="1200" dirty="0" smtClean="0">
              <a:solidFill>
                <a:srgbClr val="FFFF00"/>
              </a:solidFill>
            </a:rPr>
            <a:t>external hard disk </a:t>
          </a:r>
          <a:r>
            <a:rPr lang="en-US" sz="2900" b="0" kern="1200" dirty="0" smtClean="0"/>
            <a:t>is a separate free-standing hard disk that connects to your computer with a cable or wirelessly</a:t>
          </a:r>
          <a:endParaRPr lang="en-US" sz="2900" kern="1200" dirty="0"/>
        </a:p>
      </dsp:txBody>
      <dsp:txXfrm>
        <a:off x="1913096" y="0"/>
        <a:ext cx="6926103" cy="1452562"/>
      </dsp:txXfrm>
    </dsp:sp>
    <dsp:sp modelId="{E9C37E24-AD86-4393-A308-B6EE44D6EBF2}">
      <dsp:nvSpPr>
        <dsp:cNvPr id="0" name=""/>
        <dsp:cNvSpPr/>
      </dsp:nvSpPr>
      <dsp:spPr>
        <a:xfrm>
          <a:off x="145256" y="145256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89818F1-8021-466C-A928-6380B9E04361}">
      <dsp:nvSpPr>
        <dsp:cNvPr id="0" name=""/>
        <dsp:cNvSpPr/>
      </dsp:nvSpPr>
      <dsp:spPr>
        <a:xfrm>
          <a:off x="0" y="1597818"/>
          <a:ext cx="8839200" cy="1452562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A </a:t>
          </a:r>
          <a:r>
            <a:rPr lang="en-US" sz="2900" b="1" kern="1200" dirty="0" smtClean="0">
              <a:solidFill>
                <a:srgbClr val="FFFF00"/>
              </a:solidFill>
            </a:rPr>
            <a:t>removable hard disk</a:t>
          </a:r>
          <a:r>
            <a:rPr lang="en-US" sz="2900" b="0" kern="1200" dirty="0" smtClean="0"/>
            <a:t> is a hard disk that you insert and remove from a drive</a:t>
          </a:r>
          <a:endParaRPr lang="en-US" sz="2900" kern="1200" dirty="0"/>
        </a:p>
      </dsp:txBody>
      <dsp:txXfrm>
        <a:off x="1913096" y="1597818"/>
        <a:ext cx="6926103" cy="1452562"/>
      </dsp:txXfrm>
    </dsp:sp>
    <dsp:sp modelId="{4C429D98-426A-4333-A0A2-0E26A73E38B2}">
      <dsp:nvSpPr>
        <dsp:cNvPr id="0" name=""/>
        <dsp:cNvSpPr/>
      </dsp:nvSpPr>
      <dsp:spPr>
        <a:xfrm>
          <a:off x="145256" y="1743074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190AFB99-7D40-4613-AEB6-DA6685A9F3FD}">
      <dsp:nvSpPr>
        <dsp:cNvPr id="0" name=""/>
        <dsp:cNvSpPr/>
      </dsp:nvSpPr>
      <dsp:spPr>
        <a:xfrm>
          <a:off x="0" y="3195637"/>
          <a:ext cx="8839200" cy="1452562"/>
        </a:xfrm>
        <a:prstGeom prst="roundRect">
          <a:avLst>
            <a:gd name="adj" fmla="val 10000"/>
          </a:avLst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Internal and external hard disks are available in miniature sizes (miniature hard disks)</a:t>
          </a:r>
          <a:endParaRPr lang="en-US" sz="2900" kern="1200" dirty="0"/>
        </a:p>
      </dsp:txBody>
      <dsp:txXfrm>
        <a:off x="1913096" y="3195637"/>
        <a:ext cx="6926103" cy="1452562"/>
      </dsp:txXfrm>
    </dsp:sp>
    <dsp:sp modelId="{C82E024B-9F4F-4722-AA71-EA1D52EEE342}">
      <dsp:nvSpPr>
        <dsp:cNvPr id="0" name=""/>
        <dsp:cNvSpPr/>
      </dsp:nvSpPr>
      <dsp:spPr>
        <a:xfrm>
          <a:off x="145256" y="3340893"/>
          <a:ext cx="1767840" cy="1162049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5FA41D4-F6AE-45CA-9B07-23EEE33053C7}">
      <dsp:nvSpPr>
        <dsp:cNvPr id="0" name=""/>
        <dsp:cNvSpPr/>
      </dsp:nvSpPr>
      <dsp:spPr>
        <a:xfrm>
          <a:off x="673553" y="1490"/>
          <a:ext cx="2225092" cy="1335055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smtClean="0"/>
            <a:t>SATA</a:t>
          </a:r>
          <a:endParaRPr lang="en-US" sz="5300" kern="1200" dirty="0"/>
        </a:p>
      </dsp:txBody>
      <dsp:txXfrm>
        <a:off x="673553" y="1490"/>
        <a:ext cx="2225092" cy="1335055"/>
      </dsp:txXfrm>
    </dsp:sp>
    <dsp:sp modelId="{79B56EBE-36ED-4AD0-B477-6F61E551BBB3}">
      <dsp:nvSpPr>
        <dsp:cNvPr id="0" name=""/>
        <dsp:cNvSpPr/>
      </dsp:nvSpPr>
      <dsp:spPr>
        <a:xfrm>
          <a:off x="3121154" y="1490"/>
          <a:ext cx="2225092" cy="1335055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smtClean="0"/>
            <a:t>EIDE</a:t>
          </a:r>
          <a:endParaRPr lang="en-US" sz="5300" kern="1200" dirty="0"/>
        </a:p>
      </dsp:txBody>
      <dsp:txXfrm>
        <a:off x="3121154" y="1490"/>
        <a:ext cx="2225092" cy="1335055"/>
      </dsp:txXfrm>
    </dsp:sp>
    <dsp:sp modelId="{982A66B8-B716-4593-932E-65DF2377AC8B}">
      <dsp:nvSpPr>
        <dsp:cNvPr id="0" name=""/>
        <dsp:cNvSpPr/>
      </dsp:nvSpPr>
      <dsp:spPr>
        <a:xfrm>
          <a:off x="673553" y="1559054"/>
          <a:ext cx="2225092" cy="1335055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smtClean="0"/>
            <a:t>SCSI</a:t>
          </a:r>
          <a:endParaRPr lang="en-US" sz="5300" kern="1200" dirty="0"/>
        </a:p>
      </dsp:txBody>
      <dsp:txXfrm>
        <a:off x="673553" y="1559054"/>
        <a:ext cx="2225092" cy="1335055"/>
      </dsp:txXfrm>
    </dsp:sp>
    <dsp:sp modelId="{E07AE12B-2FBB-4C32-8F2F-DEA667C9DD5C}">
      <dsp:nvSpPr>
        <dsp:cNvPr id="0" name=""/>
        <dsp:cNvSpPr/>
      </dsp:nvSpPr>
      <dsp:spPr>
        <a:xfrm>
          <a:off x="3121154" y="1559054"/>
          <a:ext cx="2225092" cy="1335055"/>
        </a:xfrm>
        <a:prstGeom prst="foldedCorner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1930" tIns="201930" rIns="201930" bIns="201930" numCol="1" spcCol="1270" anchor="ctr" anchorCtr="0">
          <a:noAutofit/>
        </a:bodyPr>
        <a:lstStyle/>
        <a:p>
          <a:pPr lvl="0" algn="ctr" defTabSz="2355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300" kern="1200" dirty="0" smtClean="0"/>
            <a:t>SAS</a:t>
          </a:r>
          <a:endParaRPr lang="en-US" sz="5300" kern="1200" dirty="0"/>
        </a:p>
      </dsp:txBody>
      <dsp:txXfrm>
        <a:off x="3121154" y="1559054"/>
        <a:ext cx="2225092" cy="13350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#19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4#7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#20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#17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876660-D52D-48E7-9802-E73D54638917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cs typeface="Times" pitchFamily="18" charset="0"/>
              </a:rPr>
              <a:t>Figure 5A.2 and 5A.3 on page 227 provide illustrations of devices and the read/write process.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4721892-EDE8-497B-958D-583FEC383C52}" type="slidenum">
              <a:rPr lang="en-US" smtClean="0"/>
              <a:pPr/>
              <a:t>15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cs typeface="Times" pitchFamily="18" charset="0"/>
              </a:rPr>
              <a:t>The formula for the disk capacity is listed on page 232 of the text.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60893E-98DF-4642-8C7D-2E1A2B4A98EE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Discussion point</a:t>
            </a:r>
          </a:p>
          <a:p>
            <a:pPr eaLnBrk="1" hangingPunct="1"/>
            <a:r>
              <a:rPr lang="en-US" smtClean="0">
                <a:cs typeface="Times" pitchFamily="18" charset="0"/>
              </a:rPr>
              <a:t>Discuss the sector size limitation. Discuss what can happen when writing a 1-byte file or a 513-byte file. After the waste issue is brought up, then discuss the problem from the hardware issue. How can a manufacturer make a 1-byte head?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2C45413-B249-4664-A395-59DDD885965B}" type="slidenum">
              <a:rPr lang="en-US" smtClean="0"/>
              <a:pPr/>
              <a:t>24</a:t>
            </a:fld>
            <a:endParaRPr lang="en-US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cs typeface="Times" pitchFamily="18" charset="0"/>
              </a:rPr>
              <a:t>Draw clustering on the board. Discuss why it can improve the performance of a system.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F041C3-2285-4D7E-8BCF-8641ACD0A94C}" type="slidenum">
              <a:rPr lang="en-US" smtClean="0"/>
              <a:pPr/>
              <a:t>27</a:t>
            </a:fld>
            <a:endParaRPr lang="en-US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b="1" i="1" smtClean="0">
                <a:cs typeface="Times New Roman" pitchFamily="18" charset="0"/>
              </a:rPr>
              <a:t>Teaching tip</a:t>
            </a:r>
          </a:p>
          <a:p>
            <a:pPr eaLnBrk="1" hangingPunct="1"/>
            <a:r>
              <a:rPr lang="en-US" smtClean="0">
                <a:cs typeface="Times" pitchFamily="18" charset="0"/>
              </a:rPr>
              <a:t>Students often have a hard time grasping the speed of a hard drive. Use an analogy: The circumference of a hard drive platter is nearly 1 foot. A drive spinning 5,400 RPM can travel 5,400 feet in one minute, or a little over 1 mile in a minute!</a:t>
            </a:r>
            <a:r>
              <a:rPr lang="en-US" smtClean="0"/>
              <a:t>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48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4835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305800" cy="835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0"/>
            <a:ext cx="8305800" cy="91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8458200" cy="483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3" r:id="rId4"/>
    <p:sldLayoutId id="2147483736" r:id="rId5"/>
    <p:sldLayoutId id="214748373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microsoft.com/office/2007/relationships/diagramDrawing" Target="../diagrams/drawing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gif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gif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13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 Summary 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r>
              <a:rPr lang="en-US" dirty="0" smtClean="0"/>
              <a:t>Processor architecture</a:t>
            </a:r>
          </a:p>
          <a:p>
            <a:pPr lvl="1"/>
            <a:r>
              <a:rPr lang="en-US" dirty="0" smtClean="0"/>
              <a:t>Intel Processors</a:t>
            </a:r>
          </a:p>
          <a:p>
            <a:pPr lvl="1"/>
            <a:r>
              <a:rPr lang="en-US" dirty="0" smtClean="0"/>
              <a:t>AMD Processors</a:t>
            </a:r>
          </a:p>
          <a:p>
            <a:pPr lvl="1"/>
            <a:r>
              <a:rPr lang="en-US" dirty="0" smtClean="0"/>
              <a:t>Motorola Processors</a:t>
            </a:r>
          </a:p>
          <a:p>
            <a:pPr lvl="1"/>
            <a:r>
              <a:rPr lang="en-US" dirty="0" smtClean="0"/>
              <a:t>IBM Processors</a:t>
            </a:r>
          </a:p>
          <a:p>
            <a:r>
              <a:rPr lang="en-US" dirty="0" smtClean="0"/>
              <a:t>Comparing Processors</a:t>
            </a:r>
          </a:p>
          <a:p>
            <a:pPr lvl="1"/>
            <a:r>
              <a:rPr lang="en-US" dirty="0" smtClean="0"/>
              <a:t>Speed, Cache size, Registers,  Word Size, FSB</a:t>
            </a:r>
          </a:p>
          <a:p>
            <a:r>
              <a:rPr lang="en-US" dirty="0" smtClean="0"/>
              <a:t>RISC and CISC Processors</a:t>
            </a:r>
          </a:p>
          <a:p>
            <a:r>
              <a:rPr lang="en-US" dirty="0" smtClean="0"/>
              <a:t>Parallel Processing</a:t>
            </a:r>
            <a:endParaRPr lang="en-US" dirty="0"/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Last Lecture Summary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257800"/>
          </a:xfrm>
        </p:spPr>
        <p:txBody>
          <a:bodyPr/>
          <a:lstStyle/>
          <a:p>
            <a:r>
              <a:rPr lang="en-US" dirty="0" smtClean="0"/>
              <a:t>External Bus</a:t>
            </a:r>
          </a:p>
          <a:p>
            <a:r>
              <a:rPr lang="en-US" dirty="0" smtClean="0"/>
              <a:t>Ports and Connectors</a:t>
            </a:r>
          </a:p>
          <a:p>
            <a:r>
              <a:rPr lang="en-US" dirty="0" smtClean="0"/>
              <a:t>Standard Computer Ports</a:t>
            </a:r>
          </a:p>
          <a:p>
            <a:pPr lvl="1"/>
            <a:r>
              <a:rPr lang="en-US" dirty="0" smtClean="0"/>
              <a:t>Serial, Parallel,  VGA, Component Port, DVI</a:t>
            </a:r>
          </a:p>
          <a:p>
            <a:r>
              <a:rPr lang="en-US" dirty="0" smtClean="0"/>
              <a:t>Expansion Slots and Adapter Cards</a:t>
            </a:r>
          </a:p>
          <a:p>
            <a:r>
              <a:rPr lang="en-US" dirty="0" smtClean="0"/>
              <a:t>External Bus Standards</a:t>
            </a:r>
          </a:p>
          <a:p>
            <a:pPr lvl="1"/>
            <a:r>
              <a:rPr lang="en-US" dirty="0" smtClean="0"/>
              <a:t>ISA, PCI, AGP, USB, </a:t>
            </a:r>
          </a:p>
          <a:p>
            <a:pPr lvl="1"/>
            <a:r>
              <a:rPr lang="en-US" dirty="0" smtClean="0"/>
              <a:t>IEEE 1394 (</a:t>
            </a:r>
            <a:r>
              <a:rPr lang="en-US" dirty="0" err="1" smtClean="0"/>
              <a:t>Firewire</a:t>
            </a:r>
            <a:r>
              <a:rPr lang="en-US" dirty="0" smtClean="0"/>
              <a:t>), PC card, HDMI</a:t>
            </a:r>
          </a:p>
          <a:p>
            <a:pPr lvl="1"/>
            <a:r>
              <a:rPr lang="en-US" dirty="0" smtClean="0"/>
              <a:t>Bluetooth and IrDA</a:t>
            </a:r>
          </a:p>
          <a:p>
            <a:pPr lvl="1"/>
            <a:r>
              <a:rPr lang="en-US" smtClean="0"/>
              <a:t>Plug and Play</a:t>
            </a:r>
          </a:p>
        </p:txBody>
      </p:sp>
      <p:sp>
        <p:nvSpPr>
          <p:cNvPr id="4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Describing Storage Devices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458200" cy="5410200"/>
          </a:xfrm>
        </p:spPr>
        <p:txBody>
          <a:bodyPr/>
          <a:lstStyle/>
          <a:p>
            <a:r>
              <a:rPr lang="en-US" dirty="0" smtClean="0"/>
              <a:t>Every computer stores system software and application software.</a:t>
            </a:r>
          </a:p>
          <a:p>
            <a:pPr lvl="0"/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Storage device </a:t>
            </a:r>
            <a:r>
              <a:rPr lang="en-US" dirty="0" smtClean="0"/>
              <a:t>holds data, instructions, and information for future use</a:t>
            </a:r>
          </a:p>
          <a:p>
            <a:pPr lvl="1"/>
            <a:r>
              <a:rPr lang="en-US" dirty="0" smtClean="0"/>
              <a:t>OS, User data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storage medium </a:t>
            </a:r>
            <a:r>
              <a:rPr lang="en-US" dirty="0" smtClean="0"/>
              <a:t>also called </a:t>
            </a:r>
            <a:r>
              <a:rPr lang="en-US" i="1" dirty="0" smtClean="0">
                <a:solidFill>
                  <a:srgbClr val="C00000"/>
                </a:solidFill>
              </a:rPr>
              <a:t>secondary storage</a:t>
            </a:r>
            <a:r>
              <a:rPr lang="en-US" i="1" dirty="0" smtClean="0"/>
              <a:t>, </a:t>
            </a:r>
            <a:r>
              <a:rPr lang="en-US" dirty="0" smtClean="0"/>
              <a:t>is the physical material on which a computer keeps data, instructions, and information</a:t>
            </a:r>
          </a:p>
          <a:p>
            <a:r>
              <a:rPr lang="en-US" dirty="0" smtClean="0"/>
              <a:t>Storage devices manage the media</a:t>
            </a:r>
          </a:p>
          <a:p>
            <a:pPr eaLnBrk="1" hangingPunct="1"/>
            <a:endParaRPr lang="en-US" dirty="0" smtClean="0"/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Device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9812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storage device</a:t>
            </a:r>
            <a:r>
              <a:rPr lang="en-US" dirty="0" smtClean="0">
                <a:solidFill>
                  <a:srgbClr val="5E8945"/>
                </a:solidFill>
              </a:rPr>
              <a:t> </a:t>
            </a:r>
            <a:r>
              <a:rPr lang="en-US" dirty="0" smtClean="0"/>
              <a:t>is the computer hardware that records and/or retrieves items to and from storage media</a:t>
            </a:r>
          </a:p>
          <a:p>
            <a:endParaRPr lang="en-US" dirty="0"/>
          </a:p>
        </p:txBody>
      </p:sp>
      <p:graphicFrame>
        <p:nvGraphicFramePr>
          <p:cNvPr id="6" name="Diagram 5"/>
          <p:cNvGraphicFramePr/>
          <p:nvPr/>
        </p:nvGraphicFramePr>
        <p:xfrm>
          <a:off x="1066800" y="2895600"/>
          <a:ext cx="6629400" cy="360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79050CE-659B-4260-94DC-72B271DCBE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679050CE-659B-4260-94DC-72B271DCBE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7ABB765-CD24-4D95-8CFF-B1CB4F5598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27ABB765-CD24-4D95-8CFF-B1CB4F5598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8C2F344C-5442-41C3-8DB2-46E77B842F5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8C2F344C-5442-41C3-8DB2-46E77B842F5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DE40A05-014F-422B-ADFD-C87E432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2DE40A05-014F-422B-ADFD-C87E432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Illustration of Volatility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534400" cy="533399"/>
          </a:xfrm>
        </p:spPr>
        <p:txBody>
          <a:bodyPr/>
          <a:lstStyle/>
          <a:p>
            <a:r>
              <a:rPr lang="en-US" dirty="0" smtClean="0"/>
              <a:t>Store data </a:t>
            </a:r>
            <a:r>
              <a:rPr lang="en-US" dirty="0" smtClean="0">
                <a:solidFill>
                  <a:srgbClr val="0000CC"/>
                </a:solidFill>
              </a:rPr>
              <a:t>permanently</a:t>
            </a:r>
            <a:r>
              <a:rPr lang="en-US" dirty="0" smtClean="0"/>
              <a:t> when computer is off</a:t>
            </a:r>
          </a:p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76400"/>
            <a:ext cx="8305800" cy="477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Devices	10 years ago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762000"/>
          </a:xfrm>
        </p:spPr>
        <p:txBody>
          <a:bodyPr/>
          <a:lstStyle/>
          <a:p>
            <a:r>
              <a:rPr lang="en-US" dirty="0" smtClean="0"/>
              <a:t>C</a:t>
            </a:r>
          </a:p>
          <a:p>
            <a:endParaRPr lang="en-US" dirty="0"/>
          </a:p>
        </p:txBody>
      </p:sp>
      <p:pic>
        <p:nvPicPr>
          <p:cNvPr id="4" name="Picture 37" descr="Fig07-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199" y="1219200"/>
            <a:ext cx="8510085" cy="37338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Devices Nowadays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53339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2400" y="1295400"/>
            <a:ext cx="88392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Capacity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 descr="Fig7-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1219199"/>
            <a:ext cx="8458200" cy="51172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Access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4495800" cy="4835525"/>
          </a:xfrm>
        </p:spPr>
        <p:txBody>
          <a:bodyPr/>
          <a:lstStyle/>
          <a:p>
            <a:r>
              <a:rPr lang="en-US" b="1" dirty="0" smtClean="0">
                <a:solidFill>
                  <a:srgbClr val="0000CC"/>
                </a:solidFill>
              </a:rPr>
              <a:t>Access time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measures:</a:t>
            </a:r>
          </a:p>
          <a:p>
            <a:pPr lvl="1"/>
            <a:r>
              <a:rPr lang="en-US" dirty="0" smtClean="0"/>
              <a:t>The amount of time it takes a storage device to locate an item on a storage medium</a:t>
            </a:r>
          </a:p>
          <a:p>
            <a:pPr lvl="1"/>
            <a:r>
              <a:rPr lang="en-US" dirty="0" smtClean="0"/>
              <a:t>The time required to deliver an item from memory to the processor</a:t>
            </a:r>
          </a:p>
          <a:p>
            <a:endParaRPr 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447801"/>
            <a:ext cx="3775074" cy="441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Access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990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8458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5181600"/>
          </a:xfrm>
        </p:spPr>
        <p:txBody>
          <a:bodyPr/>
          <a:lstStyle/>
          <a:p>
            <a:r>
              <a:rPr lang="en-US" dirty="0" smtClean="0"/>
              <a:t>Two main categories of storage technology 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Magnetic storage</a:t>
            </a:r>
          </a:p>
          <a:p>
            <a:pPr lvl="2"/>
            <a:r>
              <a:rPr lang="en-US" dirty="0" smtClean="0"/>
              <a:t>use a magnet</a:t>
            </a:r>
            <a:endParaRPr lang="en-US" dirty="0" smtClean="0">
              <a:solidFill>
                <a:srgbClr val="0000CC"/>
              </a:solidFill>
            </a:endParaRP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Optical storage</a:t>
            </a:r>
            <a:endParaRPr lang="en-US" dirty="0" smtClean="0"/>
          </a:p>
          <a:p>
            <a:pPr lvl="2"/>
            <a:r>
              <a:rPr lang="en-US" dirty="0" smtClean="0"/>
              <a:t>uses laser</a:t>
            </a:r>
          </a:p>
          <a:p>
            <a:pPr lvl="1"/>
            <a:r>
              <a:rPr lang="en-US" dirty="0" smtClean="0"/>
              <a:t>A third category of </a:t>
            </a:r>
            <a:r>
              <a:rPr lang="en-US" dirty="0" smtClean="0">
                <a:solidFill>
                  <a:srgbClr val="0000CC"/>
                </a:solidFill>
              </a:rPr>
              <a:t>storage—solid-state storage</a:t>
            </a:r>
            <a:r>
              <a:rPr lang="en-US" dirty="0" smtClean="0"/>
              <a:t>—is increasingly being used in computer systems</a:t>
            </a:r>
          </a:p>
          <a:p>
            <a:pPr lvl="2"/>
            <a:r>
              <a:rPr lang="en-US" dirty="0" smtClean="0"/>
              <a:t>uses physical switches</a:t>
            </a:r>
          </a:p>
          <a:p>
            <a:pPr lvl="2"/>
            <a:r>
              <a:rPr lang="en-US" dirty="0" smtClean="0"/>
              <a:t>But is more commonly found in devices such as digital cameras and media players.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Magnetic Storage Devices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4038600" cy="5410200"/>
          </a:xfrm>
        </p:spPr>
        <p:txBody>
          <a:bodyPr/>
          <a:lstStyle/>
          <a:p>
            <a:pPr eaLnBrk="1" hangingPunct="1"/>
            <a:r>
              <a:rPr lang="en-US" dirty="0" smtClean="0"/>
              <a:t>Most common form of storage</a:t>
            </a:r>
          </a:p>
          <a:p>
            <a:pPr eaLnBrk="1" hangingPunct="1"/>
            <a:r>
              <a:rPr lang="en-US" dirty="0" smtClean="0"/>
              <a:t>Hard drives, floppy drives, tape</a:t>
            </a:r>
          </a:p>
          <a:p>
            <a:pPr eaLnBrk="1" hangingPunct="1"/>
            <a:r>
              <a:rPr lang="en-US" dirty="0" smtClean="0"/>
              <a:t>All magnetic drives work the same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953000" y="1435100"/>
            <a:ext cx="3683000" cy="3898900"/>
            <a:chOff x="5232400" y="2730500"/>
            <a:chExt cx="3683000" cy="3898900"/>
          </a:xfrm>
        </p:grpSpPr>
        <p:pic>
          <p:nvPicPr>
            <p:cNvPr id="7173" name="Picture 2055" descr="D:\My Documents\!books\norton im\chapter 6\magnetic.tif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32400" y="2730500"/>
              <a:ext cx="3683000" cy="3898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Text Box 2052"/>
            <p:cNvSpPr txBox="1">
              <a:spLocks noChangeArrowheads="1"/>
            </p:cNvSpPr>
            <p:nvPr/>
          </p:nvSpPr>
          <p:spPr bwMode="auto">
            <a:xfrm>
              <a:off x="6934200" y="2895600"/>
              <a:ext cx="13779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Floppy Disk</a:t>
              </a:r>
            </a:p>
          </p:txBody>
        </p:sp>
        <p:sp>
          <p:nvSpPr>
            <p:cNvPr id="7" name="Text Box 2053"/>
            <p:cNvSpPr txBox="1">
              <a:spLocks noChangeArrowheads="1"/>
            </p:cNvSpPr>
            <p:nvPr/>
          </p:nvSpPr>
          <p:spPr bwMode="auto">
            <a:xfrm>
              <a:off x="7620000" y="5943600"/>
              <a:ext cx="11874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Hard Disk</a:t>
              </a:r>
            </a:p>
          </p:txBody>
        </p:sp>
        <p:sp>
          <p:nvSpPr>
            <p:cNvPr id="8" name="Text Box 2054"/>
            <p:cNvSpPr txBox="1">
              <a:spLocks noChangeArrowheads="1"/>
            </p:cNvSpPr>
            <p:nvPr/>
          </p:nvSpPr>
          <p:spPr bwMode="auto">
            <a:xfrm>
              <a:off x="5410200" y="4572000"/>
              <a:ext cx="7048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Tape</a:t>
              </a:r>
            </a:p>
          </p:txBody>
        </p:sp>
      </p:grpSp>
      <p:sp>
        <p:nvSpPr>
          <p:cNvPr id="10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Magnetic Storage Devices</a:t>
            </a:r>
          </a:p>
        </p:txBody>
      </p:sp>
      <p:pic>
        <p:nvPicPr>
          <p:cNvPr id="8196" name="Picture 204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219200"/>
            <a:ext cx="43656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20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91000" y="1219200"/>
            <a:ext cx="4724400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Floppy Diskettes</a:t>
            </a:r>
          </a:p>
        </p:txBody>
      </p:sp>
      <p:sp>
        <p:nvSpPr>
          <p:cNvPr id="1536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Also known as floppy disks</a:t>
            </a:r>
          </a:p>
          <a:p>
            <a:r>
              <a:rPr lang="en-US" dirty="0" smtClean="0"/>
              <a:t>Read with a disk drive</a:t>
            </a:r>
          </a:p>
          <a:p>
            <a:r>
              <a:rPr lang="en-US" dirty="0" smtClean="0"/>
              <a:t>Mylar disk</a:t>
            </a:r>
          </a:p>
          <a:p>
            <a:r>
              <a:rPr lang="en-US" dirty="0" smtClean="0"/>
              <a:t>Spin at 300 RPM</a:t>
            </a:r>
          </a:p>
          <a:p>
            <a:r>
              <a:rPr lang="en-US" dirty="0" smtClean="0"/>
              <a:t>Takes .2 second to find data</a:t>
            </a:r>
          </a:p>
          <a:p>
            <a:r>
              <a:rPr lang="en-US" dirty="0" smtClean="0"/>
              <a:t>3 ½ floppy disk holds 1.44 MB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Floppy Disk</a:t>
            </a:r>
            <a:endParaRPr lang="en-US" dirty="0">
              <a:latin typeface="Arial Unicode MS" pitchFamily="34" charset="-128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4660900" cy="547687"/>
          </a:xfrm>
        </p:spPr>
        <p:txBody>
          <a:bodyPr/>
          <a:lstStyle/>
          <a:p>
            <a:r>
              <a:rPr lang="en-US" dirty="0"/>
              <a:t>What is a</a:t>
            </a:r>
            <a:r>
              <a:rPr lang="en-US" b="0" dirty="0"/>
              <a:t> </a:t>
            </a:r>
            <a:r>
              <a:rPr lang="en-US" dirty="0">
                <a:solidFill>
                  <a:srgbClr val="D94439"/>
                </a:solidFill>
              </a:rPr>
              <a:t>floppy disk</a:t>
            </a:r>
            <a:r>
              <a:rPr lang="en-US" dirty="0"/>
              <a:t>?</a:t>
            </a:r>
            <a:endParaRPr lang="en-US" sz="2200" dirty="0">
              <a:latin typeface="Arial Unicode MS" pitchFamily="34" charset="-128"/>
            </a:endParaRPr>
          </a:p>
        </p:txBody>
      </p:sp>
      <p:pic>
        <p:nvPicPr>
          <p:cNvPr id="15395" name="Picture 35" descr="Fig07-5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438400"/>
            <a:ext cx="1319213" cy="1905000"/>
          </a:xfrm>
          <a:prstGeom prst="rect">
            <a:avLst/>
          </a:prstGeom>
          <a:noFill/>
        </p:spPr>
      </p:pic>
      <p:pic>
        <p:nvPicPr>
          <p:cNvPr id="15396" name="Picture 36" descr="Fig07-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612900"/>
            <a:ext cx="4191000" cy="4191000"/>
          </a:xfrm>
          <a:prstGeom prst="rect">
            <a:avLst/>
          </a:prstGeom>
          <a:noFill/>
        </p:spPr>
      </p:pic>
      <p:sp>
        <p:nvSpPr>
          <p:cNvPr id="15399" name="Rectangle 39"/>
          <p:cNvSpPr>
            <a:spLocks noChangeArrowheads="1"/>
          </p:cNvSpPr>
          <p:nvPr/>
        </p:nvSpPr>
        <p:spPr bwMode="auto">
          <a:xfrm>
            <a:off x="381000" y="1638300"/>
            <a:ext cx="47244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0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Portable, inexpensive storage medium </a:t>
            </a:r>
            <a:r>
              <a:rPr kumimoji="1" lang="en-US" sz="2000" dirty="0">
                <a:solidFill>
                  <a:srgbClr val="000000"/>
                </a:solidFill>
                <a:effectLst/>
                <a:latin typeface="Times New Roman" pitchFamily="18" charset="0"/>
              </a:rPr>
              <a:t>(</a:t>
            </a:r>
            <a:r>
              <a:rPr kumimoji="1" lang="en-US" sz="20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also called diskette</a:t>
            </a:r>
            <a:r>
              <a:rPr kumimoji="1" lang="en-US" sz="2000" dirty="0">
                <a:solidFill>
                  <a:srgbClr val="000000"/>
                </a:solidFill>
                <a:effectLst/>
                <a:latin typeface="Times New Roman" pitchFamily="18" charset="0"/>
              </a:rPr>
              <a:t>)</a:t>
            </a: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533400" y="4343400"/>
            <a:ext cx="3886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" lvl="1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  <a:t>Thin, circular, flexible film enclosed</a:t>
            </a:r>
            <a:b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  <a:t>in 3.5” wide plastic shell</a:t>
            </a:r>
            <a:endParaRPr kumimoji="1" lang="en-US" sz="1800" dirty="0">
              <a:solidFill>
                <a:srgbClr val="000000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5403" name="Text Box 43"/>
          <p:cNvSpPr txBox="1">
            <a:spLocks noChangeArrowheads="1"/>
          </p:cNvSpPr>
          <p:nvPr/>
        </p:nvSpPr>
        <p:spPr bwMode="auto">
          <a:xfrm>
            <a:off x="7137400" y="1470025"/>
            <a:ext cx="958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chemeClr val="bg2"/>
                </a:solidFill>
                <a:latin typeface="Arial" charset="0"/>
              </a:rPr>
              <a:t>shutter</a:t>
            </a:r>
          </a:p>
        </p:txBody>
      </p:sp>
      <p:sp>
        <p:nvSpPr>
          <p:cNvPr id="15404" name="Text Box 44"/>
          <p:cNvSpPr txBox="1">
            <a:spLocks noChangeArrowheads="1"/>
          </p:cNvSpPr>
          <p:nvPr/>
        </p:nvSpPr>
        <p:spPr bwMode="auto">
          <a:xfrm>
            <a:off x="7556500" y="2168525"/>
            <a:ext cx="704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chemeClr val="bg2"/>
                </a:solidFill>
                <a:latin typeface="Arial" charset="0"/>
              </a:rPr>
              <a:t>shell</a:t>
            </a:r>
          </a:p>
        </p:txBody>
      </p:sp>
      <p:sp>
        <p:nvSpPr>
          <p:cNvPr id="15405" name="Text Box 45"/>
          <p:cNvSpPr txBox="1">
            <a:spLocks noChangeArrowheads="1"/>
          </p:cNvSpPr>
          <p:nvPr/>
        </p:nvSpPr>
        <p:spPr bwMode="auto">
          <a:xfrm>
            <a:off x="7823200" y="2600325"/>
            <a:ext cx="6667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chemeClr val="bg2"/>
                </a:solidFill>
                <a:latin typeface="Arial" charset="0"/>
              </a:rPr>
              <a:t>liner</a:t>
            </a:r>
          </a:p>
        </p:txBody>
      </p:sp>
      <p:sp>
        <p:nvSpPr>
          <p:cNvPr id="15406" name="Text Box 46"/>
          <p:cNvSpPr txBox="1">
            <a:spLocks noChangeArrowheads="1"/>
          </p:cNvSpPr>
          <p:nvPr/>
        </p:nvSpPr>
        <p:spPr bwMode="auto">
          <a:xfrm>
            <a:off x="4510088" y="3916363"/>
            <a:ext cx="1187450" cy="53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800" b="1">
                <a:solidFill>
                  <a:schemeClr val="bg2"/>
                </a:solidFill>
                <a:latin typeface="Arial" charset="0"/>
              </a:rPr>
              <a:t>magnetic</a:t>
            </a:r>
            <a:br>
              <a:rPr lang="en-US" sz="1800" b="1">
                <a:solidFill>
                  <a:schemeClr val="bg2"/>
                </a:solidFill>
                <a:latin typeface="Arial" charset="0"/>
              </a:rPr>
            </a:br>
            <a:r>
              <a:rPr lang="en-US" sz="1800" b="1">
                <a:solidFill>
                  <a:schemeClr val="bg2"/>
                </a:solidFill>
                <a:latin typeface="Arial" charset="0"/>
              </a:rPr>
              <a:t>coating</a:t>
            </a:r>
          </a:p>
        </p:txBody>
      </p:sp>
      <p:sp>
        <p:nvSpPr>
          <p:cNvPr id="15407" name="Text Box 47"/>
          <p:cNvSpPr txBox="1">
            <a:spLocks noChangeArrowheads="1"/>
          </p:cNvSpPr>
          <p:nvPr/>
        </p:nvSpPr>
        <p:spPr bwMode="auto">
          <a:xfrm>
            <a:off x="4295775" y="5389563"/>
            <a:ext cx="192405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1800" b="1">
                <a:solidFill>
                  <a:schemeClr val="bg2"/>
                </a:solidFill>
                <a:latin typeface="Arial" charset="0"/>
              </a:rPr>
              <a:t>flexible thin film</a:t>
            </a:r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4495800" y="4759325"/>
            <a:ext cx="1263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>
                <a:solidFill>
                  <a:schemeClr val="bg2"/>
                </a:solidFill>
                <a:latin typeface="Arial" charset="0"/>
              </a:rPr>
              <a:t>metal hub</a:t>
            </a:r>
          </a:p>
        </p:txBody>
      </p:sp>
      <p:sp>
        <p:nvSpPr>
          <p:cNvPr id="15417" name="Line 57"/>
          <p:cNvSpPr>
            <a:spLocks noChangeShapeType="1"/>
          </p:cNvSpPr>
          <p:nvPr/>
        </p:nvSpPr>
        <p:spPr bwMode="auto">
          <a:xfrm>
            <a:off x="5562600" y="4203700"/>
            <a:ext cx="609600" cy="304800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 type="triangle" w="med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5419" name="Line 59"/>
          <p:cNvSpPr>
            <a:spLocks noChangeShapeType="1"/>
          </p:cNvSpPr>
          <p:nvPr/>
        </p:nvSpPr>
        <p:spPr bwMode="auto">
          <a:xfrm flipH="1">
            <a:off x="6553200" y="1689100"/>
            <a:ext cx="609600" cy="304800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 type="triangle" w="med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5420" name="Line 60"/>
          <p:cNvSpPr>
            <a:spLocks noChangeShapeType="1"/>
          </p:cNvSpPr>
          <p:nvPr/>
        </p:nvSpPr>
        <p:spPr bwMode="auto">
          <a:xfrm flipH="1">
            <a:off x="6781800" y="2400300"/>
            <a:ext cx="762000" cy="127000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 type="triangle" w="med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5421" name="Line 61"/>
          <p:cNvSpPr>
            <a:spLocks noChangeShapeType="1"/>
          </p:cNvSpPr>
          <p:nvPr/>
        </p:nvSpPr>
        <p:spPr bwMode="auto">
          <a:xfrm flipH="1">
            <a:off x="7010400" y="2908300"/>
            <a:ext cx="914400" cy="381000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 type="triangle" w="med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5423" name="Line 63"/>
          <p:cNvSpPr>
            <a:spLocks noChangeShapeType="1"/>
          </p:cNvSpPr>
          <p:nvPr/>
        </p:nvSpPr>
        <p:spPr bwMode="auto">
          <a:xfrm>
            <a:off x="7924800" y="2908300"/>
            <a:ext cx="0" cy="1066800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 type="triangle" w="med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5425" name="Line 65"/>
          <p:cNvSpPr>
            <a:spLocks noChangeShapeType="1"/>
          </p:cNvSpPr>
          <p:nvPr/>
        </p:nvSpPr>
        <p:spPr bwMode="auto">
          <a:xfrm flipV="1">
            <a:off x="5638800" y="4508500"/>
            <a:ext cx="838200" cy="457200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 type="triangle" w="med" len="sm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5427" name="Line 67"/>
          <p:cNvSpPr>
            <a:spLocks noChangeShapeType="1"/>
          </p:cNvSpPr>
          <p:nvPr/>
        </p:nvSpPr>
        <p:spPr bwMode="auto">
          <a:xfrm flipV="1">
            <a:off x="6172200" y="5181600"/>
            <a:ext cx="381000" cy="304800"/>
          </a:xfrm>
          <a:prstGeom prst="line">
            <a:avLst/>
          </a:prstGeom>
          <a:noFill/>
          <a:ln w="38100">
            <a:solidFill>
              <a:schemeClr val="hlink"/>
            </a:solidFill>
            <a:miter lim="800000"/>
            <a:headEnd/>
            <a:tailEnd type="triangle" w="med" len="sm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5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500"/>
                            </p:stCondLst>
                            <p:childTnLst>
                              <p:par>
                                <p:cTn id="32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5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0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5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7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5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9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5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2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3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54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5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6500"/>
                            </p:stCondLst>
                            <p:childTnLst>
                              <p:par>
                                <p:cTn id="64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5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80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54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9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5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utoUpdateAnimBg="0"/>
      <p:bldP spid="15399" grpId="0" build="p" bldLvl="5" autoUpdateAnimBg="0" advAuto="3000"/>
      <p:bldP spid="15402" grpId="0" build="p" bldLvl="5" autoUpdateAnimBg="0" advAuto="3000"/>
      <p:bldP spid="15403" grpId="0" autoUpdateAnimBg="0"/>
      <p:bldP spid="15404" grpId="0" autoUpdateAnimBg="0"/>
      <p:bldP spid="15405" grpId="0" autoUpdateAnimBg="0"/>
      <p:bldP spid="15406" grpId="0" autoUpdateAnimBg="0"/>
      <p:bldP spid="15407" grpId="0" autoUpdateAnimBg="0"/>
      <p:bldP spid="15408" grpId="0" autoUpdateAnimBg="0"/>
      <p:bldP spid="15417" grpId="0" animBg="1"/>
      <p:bldP spid="15419" grpId="0" animBg="1"/>
      <p:bldP spid="15420" grpId="0" animBg="1"/>
      <p:bldP spid="15421" grpId="0" animBg="1"/>
      <p:bldP spid="15423" grpId="0" animBg="1"/>
      <p:bldP spid="15425" grpId="0" animBg="1"/>
      <p:bldP spid="154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Floppy Disks</a:t>
            </a:r>
            <a:endParaRPr lang="en-US" dirty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116013"/>
            <a:ext cx="5105400" cy="10175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/>
              <a:t>What is a</a:t>
            </a:r>
            <a:r>
              <a:rPr lang="en-US" b="0" dirty="0"/>
              <a:t> </a:t>
            </a:r>
            <a:r>
              <a:rPr lang="en-US" dirty="0">
                <a:solidFill>
                  <a:srgbClr val="0000CC"/>
                </a:solidFill>
              </a:rPr>
              <a:t>floppy disk drive</a:t>
            </a:r>
            <a:r>
              <a:rPr lang="en-US" dirty="0"/>
              <a:t>?</a:t>
            </a:r>
            <a:endParaRPr lang="en-US" dirty="0">
              <a:latin typeface="Arial Unicode MS" pitchFamily="34" charset="-128"/>
            </a:endParaRPr>
          </a:p>
        </p:txBody>
      </p:sp>
      <p:pic>
        <p:nvPicPr>
          <p:cNvPr id="17437" name="Picture 29" descr="Fig07-06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8388" y="1223963"/>
            <a:ext cx="1860550" cy="3008312"/>
          </a:xfrm>
          <a:prstGeom prst="rect">
            <a:avLst/>
          </a:prstGeom>
          <a:noFill/>
        </p:spPr>
      </p:pic>
      <p:pic>
        <p:nvPicPr>
          <p:cNvPr id="17440" name="Picture 32" descr="Fig07-06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4088" y="3546476"/>
            <a:ext cx="4062638" cy="3006724"/>
          </a:xfrm>
          <a:prstGeom prst="rect">
            <a:avLst/>
          </a:prstGeom>
          <a:noFill/>
        </p:spPr>
      </p:pic>
      <p:sp>
        <p:nvSpPr>
          <p:cNvPr id="17442" name="Text Box 34"/>
          <p:cNvSpPr txBox="1">
            <a:spLocks noChangeArrowheads="1"/>
          </p:cNvSpPr>
          <p:nvPr/>
        </p:nvSpPr>
        <p:spPr bwMode="auto">
          <a:xfrm>
            <a:off x="6192838" y="2251075"/>
            <a:ext cx="2686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>
                <a:solidFill>
                  <a:srgbClr val="000000"/>
                </a:solidFill>
              </a:rPr>
              <a:t>Floppy disk drive built into</a:t>
            </a:r>
            <a:br>
              <a:rPr lang="en-US" sz="1800">
                <a:solidFill>
                  <a:srgbClr val="000000"/>
                </a:solidFill>
              </a:rPr>
            </a:br>
            <a:r>
              <a:rPr lang="en-US" sz="1800">
                <a:solidFill>
                  <a:srgbClr val="000000"/>
                </a:solidFill>
              </a:rPr>
              <a:t>a desktop computer</a:t>
            </a:r>
          </a:p>
        </p:txBody>
      </p:sp>
      <p:sp>
        <p:nvSpPr>
          <p:cNvPr id="17443" name="Text Box 35"/>
          <p:cNvSpPr txBox="1">
            <a:spLocks noChangeArrowheads="1"/>
          </p:cNvSpPr>
          <p:nvPr/>
        </p:nvSpPr>
        <p:spPr bwMode="auto">
          <a:xfrm>
            <a:off x="762000" y="5029200"/>
            <a:ext cx="360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External floppy disk drive attaches to</a:t>
            </a:r>
            <a:br>
              <a:rPr lang="en-US" sz="1800" dirty="0">
                <a:solidFill>
                  <a:srgbClr val="000000"/>
                </a:solidFill>
              </a:rPr>
            </a:br>
            <a:r>
              <a:rPr lang="en-US" sz="1800" dirty="0">
                <a:solidFill>
                  <a:srgbClr val="000000"/>
                </a:solidFill>
              </a:rPr>
              <a:t>a computer with a cable</a:t>
            </a: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254000" y="3349625"/>
            <a:ext cx="510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b="1">
                <a:solidFill>
                  <a:srgbClr val="000000"/>
                </a:solidFill>
                <a:latin typeface="Times New Roman" pitchFamily="18" charset="0"/>
              </a:rPr>
              <a:t>Also called secondary storage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279400" y="2919412"/>
            <a:ext cx="5105400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028700" lvl="2" indent="-457200">
              <a:spcBef>
                <a:spcPct val="20000"/>
              </a:spcBef>
              <a:buClr>
                <a:srgbClr val="D94439"/>
              </a:buClr>
              <a:buFont typeface="Wingdings" pitchFamily="2" charset="2"/>
              <a:buChar char="§"/>
            </a:pPr>
            <a:r>
              <a:rPr kumimoji="1" lang="en-US" sz="2000" dirty="0">
                <a:solidFill>
                  <a:srgbClr val="000000"/>
                </a:solidFill>
                <a:latin typeface="Times New Roman" pitchFamily="18" charset="0"/>
              </a:rPr>
              <a:t>One floppy drive, named drive A</a:t>
            </a:r>
          </a:p>
        </p:txBody>
      </p:sp>
      <p:sp>
        <p:nvSpPr>
          <p:cNvPr id="17449" name="Rectangle 41"/>
          <p:cNvSpPr>
            <a:spLocks noChangeArrowheads="1"/>
          </p:cNvSpPr>
          <p:nvPr/>
        </p:nvSpPr>
        <p:spPr bwMode="auto">
          <a:xfrm>
            <a:off x="266700" y="2130425"/>
            <a:ext cx="51054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b="1" dirty="0">
                <a:solidFill>
                  <a:srgbClr val="000000"/>
                </a:solidFill>
                <a:latin typeface="Times New Roman" pitchFamily="18" charset="0"/>
              </a:rPr>
              <a:t>Device that reads from and</a:t>
            </a:r>
            <a:br>
              <a:rPr kumimoji="1" lang="en-US" b="1" dirty="0">
                <a:solidFill>
                  <a:srgbClr val="000000"/>
                </a:solidFill>
                <a:latin typeface="Times New Roman" pitchFamily="18" charset="0"/>
              </a:rPr>
            </a:br>
            <a:r>
              <a:rPr kumimoji="1" lang="en-US" b="1" dirty="0">
                <a:solidFill>
                  <a:srgbClr val="000000"/>
                </a:solidFill>
                <a:latin typeface="Times New Roman" pitchFamily="18" charset="0"/>
              </a:rPr>
              <a:t>writes to floppy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4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7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40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build="p" bldLvl="5" autoUpdateAnimBg="0" advAuto="2000"/>
      <p:bldP spid="17442" grpId="0" autoUpdateAnimBg="0"/>
      <p:bldP spid="17443" grpId="0" autoUpdateAnimBg="0"/>
      <p:bldP spid="17447" grpId="0" build="p" bldLvl="2" autoUpdateAnimBg="0" advAuto="4000"/>
      <p:bldP spid="17448" grpId="0" build="p" bldLvl="3" autoUpdateAnimBg="0" advAuto="4000"/>
      <p:bldP spid="17449" grpId="0" build="p" bldLvl="2" autoUpdateAnimBg="0" advAuto="200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Floppy Disks</a:t>
            </a:r>
            <a:endParaRPr lang="en-US" dirty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8623300" cy="738187"/>
          </a:xfrm>
        </p:spPr>
        <p:txBody>
          <a:bodyPr/>
          <a:lstStyle/>
          <a:p>
            <a:r>
              <a:rPr lang="en-US" dirty="0"/>
              <a:t>How do you compute a disk’s storage capacity?</a:t>
            </a:r>
            <a:endParaRPr lang="en-US" dirty="0">
              <a:latin typeface="Arial Unicode MS" pitchFamily="34" charset="-128"/>
            </a:endParaRPr>
          </a:p>
        </p:txBody>
      </p:sp>
      <p:sp>
        <p:nvSpPr>
          <p:cNvPr id="23556" name="Text Box 4"/>
          <p:cNvSpPr txBox="1">
            <a:spLocks noChangeArrowheads="1"/>
          </p:cNvSpPr>
          <p:nvPr/>
        </p:nvSpPr>
        <p:spPr bwMode="auto">
          <a:xfrm>
            <a:off x="177800" y="6400800"/>
            <a:ext cx="1549400" cy="2746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000099"/>
                </a:solidFill>
                <a:latin typeface="Arial Narrow" pitchFamily="34" charset="0"/>
              </a:rPr>
              <a:t>p. 359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47013" y="6402388"/>
            <a:ext cx="860425" cy="271462"/>
            <a:chOff x="4943" y="4033"/>
            <a:chExt cx="542" cy="171"/>
          </a:xfrm>
        </p:grpSpPr>
        <p:sp>
          <p:nvSpPr>
            <p:cNvPr id="23574" name="AutoShape 22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4960" y="4033"/>
              <a:ext cx="525" cy="171"/>
            </a:xfrm>
            <a:prstGeom prst="actionButtonForwardNext">
              <a:avLst/>
            </a:prstGeom>
            <a:solidFill>
              <a:srgbClr val="FFBA02"/>
            </a:solidFill>
            <a:ln w="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75" name="Text Box 23"/>
            <p:cNvSpPr txBox="1">
              <a:spLocks noChangeArrowheads="1"/>
            </p:cNvSpPr>
            <p:nvPr/>
          </p:nvSpPr>
          <p:spPr bwMode="auto">
            <a:xfrm>
              <a:off x="4943" y="4036"/>
              <a:ext cx="29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Pct val="140000"/>
                <a:buFont typeface="Wingdings" pitchFamily="2" charset="2"/>
                <a:buNone/>
              </a:pPr>
              <a:r>
                <a:rPr lang="en-US" sz="1000" b="1">
                  <a:solidFill>
                    <a:schemeClr val="bg2"/>
                  </a:solidFill>
                  <a:latin typeface="Times New Roman" pitchFamily="18" charset="0"/>
                </a:rPr>
                <a:t>Next</a:t>
              </a:r>
              <a:endParaRPr lang="en-US" sz="1200" b="1">
                <a:solidFill>
                  <a:schemeClr val="bg1"/>
                </a:solidFill>
                <a:latin typeface="Arial" charset="0"/>
              </a:endParaRPr>
            </a:p>
          </p:txBody>
        </p:sp>
      </p:grpSp>
      <p:sp>
        <p:nvSpPr>
          <p:cNvPr id="23577" name="Rectangle 25"/>
          <p:cNvSpPr>
            <a:spLocks noChangeArrowheads="1"/>
          </p:cNvSpPr>
          <p:nvPr/>
        </p:nvSpPr>
        <p:spPr bwMode="auto">
          <a:xfrm>
            <a:off x="292100" y="1600200"/>
            <a:ext cx="80899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000" b="1" dirty="0">
                <a:effectLst/>
                <a:latin typeface="Times New Roman" pitchFamily="18" charset="0"/>
              </a:rPr>
              <a:t>Multiply number of sides, number of tracks, number of sectors per track, and number of bytes per sector</a:t>
            </a:r>
          </a:p>
          <a:p>
            <a:pPr marL="1028700" lvl="2" indent="-457200">
              <a:spcBef>
                <a:spcPct val="20000"/>
              </a:spcBef>
              <a:buClr>
                <a:srgbClr val="D94439"/>
              </a:buClr>
              <a:buFont typeface="Wingdings" pitchFamily="2" charset="2"/>
              <a:buChar char="§"/>
            </a:pPr>
            <a:r>
              <a:rPr kumimoji="1" lang="en-US" sz="1800" dirty="0">
                <a:effectLst/>
                <a:latin typeface="Times New Roman" pitchFamily="18" charset="0"/>
              </a:rPr>
              <a:t>For high-density disk: 2 sides </a:t>
            </a:r>
            <a:r>
              <a:rPr kumimoji="1" lang="en-US" sz="1800" dirty="0">
                <a:effectLst/>
                <a:latin typeface="Times New Roman" pitchFamily="18" charset="0"/>
                <a:sym typeface="Symbol" pitchFamily="18" charset="2"/>
              </a:rPr>
              <a:t></a:t>
            </a:r>
            <a:r>
              <a:rPr kumimoji="1" lang="en-US" sz="1800" dirty="0">
                <a:effectLst/>
                <a:latin typeface="Times New Roman" pitchFamily="18" charset="0"/>
              </a:rPr>
              <a:t> 80 tracks </a:t>
            </a:r>
            <a:r>
              <a:rPr kumimoji="1" lang="en-US" sz="1800" dirty="0">
                <a:effectLst/>
                <a:latin typeface="Times New Roman" pitchFamily="18" charset="0"/>
                <a:sym typeface="Symbol" pitchFamily="18" charset="2"/>
              </a:rPr>
              <a:t></a:t>
            </a:r>
            <a:r>
              <a:rPr kumimoji="1" lang="en-US" sz="1800" dirty="0">
                <a:effectLst/>
                <a:latin typeface="Times New Roman" pitchFamily="18" charset="0"/>
              </a:rPr>
              <a:t> 18 sectors per track </a:t>
            </a:r>
            <a:r>
              <a:rPr kumimoji="1" lang="en-US" sz="1800" dirty="0">
                <a:effectLst/>
                <a:latin typeface="Times New Roman" pitchFamily="18" charset="0"/>
                <a:sym typeface="Symbol" pitchFamily="18" charset="2"/>
              </a:rPr>
              <a:t></a:t>
            </a:r>
            <a:r>
              <a:rPr kumimoji="1" lang="en-US" sz="1800" dirty="0">
                <a:effectLst/>
                <a:latin typeface="Times New Roman" pitchFamily="18" charset="0"/>
              </a:rPr>
              <a:t> 512 bytes per sector = 1,474,560 bytes</a:t>
            </a:r>
            <a:endParaRPr kumimoji="1" lang="en-US" sz="1800" dirty="0">
              <a:effectLst/>
              <a:latin typeface="Arial Unicode MS" pitchFamily="34" charset="-128"/>
            </a:endParaRPr>
          </a:p>
        </p:txBody>
      </p:sp>
      <p:sp>
        <p:nvSpPr>
          <p:cNvPr id="23584" name="Text Box 32"/>
          <p:cNvSpPr txBox="1">
            <a:spLocks noChangeArrowheads="1"/>
          </p:cNvSpPr>
          <p:nvPr/>
        </p:nvSpPr>
        <p:spPr bwMode="auto">
          <a:xfrm>
            <a:off x="304800" y="3581400"/>
            <a:ext cx="24384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800" b="1" dirty="0">
                <a:solidFill>
                  <a:srgbClr val="000000"/>
                </a:solidFill>
              </a:rPr>
              <a:t>Characteristics of a</a:t>
            </a:r>
            <a:br>
              <a:rPr lang="en-US" sz="1800" b="1" dirty="0">
                <a:solidFill>
                  <a:srgbClr val="000000"/>
                </a:solidFill>
              </a:rPr>
            </a:br>
            <a:r>
              <a:rPr lang="en-US" sz="1800" b="1" dirty="0">
                <a:solidFill>
                  <a:srgbClr val="000000"/>
                </a:solidFill>
              </a:rPr>
              <a:t>3.5-inch High-Density</a:t>
            </a:r>
            <a:br>
              <a:rPr lang="en-US" sz="1800" b="1" dirty="0">
                <a:solidFill>
                  <a:srgbClr val="000000"/>
                </a:solidFill>
              </a:rPr>
            </a:br>
            <a:r>
              <a:rPr lang="en-US" sz="1800" b="1" dirty="0">
                <a:solidFill>
                  <a:srgbClr val="000000"/>
                </a:solidFill>
              </a:rPr>
              <a:t>Floppy Disk</a:t>
            </a:r>
          </a:p>
        </p:txBody>
      </p:sp>
      <p:grpSp>
        <p:nvGrpSpPr>
          <p:cNvPr id="3" name="Group 88"/>
          <p:cNvGrpSpPr>
            <a:grpSpLocks/>
          </p:cNvGrpSpPr>
          <p:nvPr/>
        </p:nvGrpSpPr>
        <p:grpSpPr bwMode="auto">
          <a:xfrm>
            <a:off x="3886200" y="2971800"/>
            <a:ext cx="3651250" cy="3657600"/>
            <a:chOff x="2448" y="1872"/>
            <a:chExt cx="2300" cy="2304"/>
          </a:xfrm>
        </p:grpSpPr>
        <p:pic>
          <p:nvPicPr>
            <p:cNvPr id="23630" name="Picture 78" descr="Fig07-0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448" y="1872"/>
              <a:ext cx="2300" cy="2304"/>
            </a:xfrm>
            <a:prstGeom prst="rect">
              <a:avLst/>
            </a:prstGeom>
            <a:noFill/>
          </p:spPr>
        </p:pic>
        <p:sp>
          <p:nvSpPr>
            <p:cNvPr id="23631" name="Text Box 79"/>
            <p:cNvSpPr txBox="1">
              <a:spLocks noChangeArrowheads="1"/>
            </p:cNvSpPr>
            <p:nvPr/>
          </p:nvSpPr>
          <p:spPr bwMode="auto">
            <a:xfrm>
              <a:off x="2600" y="2064"/>
              <a:ext cx="2112" cy="1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tabLst>
                  <a:tab pos="2514600" algn="ctr"/>
                </a:tabLst>
              </a:pPr>
              <a:r>
                <a:rPr lang="en-US" sz="1800" b="1" dirty="0">
                  <a:effectLst/>
                </a:rPr>
                <a:t>Capacity:	1.44 MB</a:t>
              </a:r>
            </a:p>
            <a:p>
              <a:pPr>
                <a:tabLst>
                  <a:tab pos="2514600" algn="ctr"/>
                </a:tabLst>
              </a:pPr>
              <a:endParaRPr lang="en-US" sz="1800" b="1" dirty="0">
                <a:effectLst/>
              </a:endParaRPr>
            </a:p>
            <a:p>
              <a:pPr>
                <a:tabLst>
                  <a:tab pos="2514600" algn="ctr"/>
                </a:tabLst>
              </a:pPr>
              <a:r>
                <a:rPr lang="en-US" sz="1800" b="1" dirty="0">
                  <a:effectLst/>
                </a:rPr>
                <a:t>Sides:	2</a:t>
              </a:r>
            </a:p>
            <a:p>
              <a:pPr>
                <a:tabLst>
                  <a:tab pos="2514600" algn="ctr"/>
                </a:tabLst>
              </a:pPr>
              <a:endParaRPr lang="en-US" sz="1800" b="1" dirty="0">
                <a:effectLst/>
              </a:endParaRPr>
            </a:p>
            <a:p>
              <a:pPr>
                <a:tabLst>
                  <a:tab pos="2514600" algn="ctr"/>
                </a:tabLst>
              </a:pPr>
              <a:r>
                <a:rPr lang="en-US" sz="1800" b="1" dirty="0">
                  <a:effectLst/>
                </a:rPr>
                <a:t>Tracks:	80</a:t>
              </a:r>
            </a:p>
            <a:p>
              <a:pPr>
                <a:tabLst>
                  <a:tab pos="2514600" algn="ctr"/>
                </a:tabLst>
              </a:pPr>
              <a:endParaRPr lang="en-US" sz="1800" b="1" dirty="0">
                <a:effectLst/>
              </a:endParaRPr>
            </a:p>
            <a:p>
              <a:pPr>
                <a:tabLst>
                  <a:tab pos="2514600" algn="ctr"/>
                </a:tabLst>
              </a:pPr>
              <a:r>
                <a:rPr lang="en-US" sz="1800" b="1" dirty="0">
                  <a:effectLst/>
                </a:rPr>
                <a:t>Sectors per track:	18</a:t>
              </a:r>
            </a:p>
            <a:p>
              <a:pPr>
                <a:tabLst>
                  <a:tab pos="2514600" algn="ctr"/>
                </a:tabLst>
              </a:pPr>
              <a:endParaRPr lang="en-US" sz="1800" b="1" dirty="0">
                <a:effectLst/>
              </a:endParaRPr>
            </a:p>
            <a:p>
              <a:pPr>
                <a:tabLst>
                  <a:tab pos="2514600" algn="ctr"/>
                </a:tabLst>
              </a:pPr>
              <a:r>
                <a:rPr lang="en-US" sz="1800" b="1" dirty="0">
                  <a:effectLst/>
                </a:rPr>
                <a:t>Bytes per sector:	512</a:t>
              </a:r>
            </a:p>
            <a:p>
              <a:pPr>
                <a:tabLst>
                  <a:tab pos="2514600" algn="ctr"/>
                </a:tabLst>
              </a:pPr>
              <a:endParaRPr lang="en-US" sz="1800" b="1" dirty="0">
                <a:effectLst/>
              </a:endParaRPr>
            </a:p>
            <a:p>
              <a:pPr>
                <a:tabLst>
                  <a:tab pos="2514600" algn="ctr"/>
                </a:tabLst>
              </a:pPr>
              <a:r>
                <a:rPr lang="en-US" sz="1800" b="1" dirty="0">
                  <a:effectLst/>
                </a:rPr>
                <a:t>Sectors per disk:	2880</a:t>
              </a:r>
            </a:p>
          </p:txBody>
        </p:sp>
      </p:grpSp>
      <p:sp>
        <p:nvSpPr>
          <p:cNvPr id="23639" name="AutoShape 87"/>
          <p:cNvSpPr>
            <a:spLocks noChangeArrowheads="1"/>
          </p:cNvSpPr>
          <p:nvPr/>
        </p:nvSpPr>
        <p:spPr bwMode="auto">
          <a:xfrm>
            <a:off x="1752600" y="4038600"/>
            <a:ext cx="2133600" cy="6858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339966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35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35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23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35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bldLvl="5" autoUpdateAnimBg="0" advAuto="0"/>
      <p:bldP spid="23577" grpId="0" build="p" bldLvl="3" autoUpdateAnimBg="0" advAuto="3000"/>
      <p:bldP spid="23584" grpId="0" autoUpdateAnimBg="0"/>
      <p:bldP spid="2363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Floppy </a:t>
            </a:r>
            <a:r>
              <a:rPr lang="en-US" dirty="0"/>
              <a:t>Disks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133475"/>
            <a:ext cx="4572000" cy="585788"/>
          </a:xfrm>
        </p:spPr>
        <p:txBody>
          <a:bodyPr/>
          <a:lstStyle/>
          <a:p>
            <a:r>
              <a:rPr lang="en-US" sz="2400" dirty="0"/>
              <a:t>What is a</a:t>
            </a:r>
            <a:r>
              <a:rPr lang="en-US" sz="2400" b="0" dirty="0"/>
              <a:t> </a:t>
            </a:r>
            <a:r>
              <a:rPr lang="en-US" sz="2400" dirty="0">
                <a:solidFill>
                  <a:srgbClr val="0000CC"/>
                </a:solidFill>
              </a:rPr>
              <a:t>write-protect notch</a:t>
            </a:r>
            <a:r>
              <a:rPr lang="en-US" sz="2400" dirty="0"/>
              <a:t>?</a:t>
            </a:r>
            <a:endParaRPr lang="en-US" sz="2400" dirty="0">
              <a:latin typeface="Arial Unicode MS" pitchFamily="34" charset="-128"/>
            </a:endParaRPr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7847013" y="6407150"/>
            <a:ext cx="4667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SzPct val="140000"/>
              <a:buFont typeface="Wingdings" pitchFamily="2" charset="2"/>
              <a:buNone/>
            </a:pPr>
            <a:r>
              <a:rPr lang="en-US" sz="1000" b="1" dirty="0">
                <a:solidFill>
                  <a:schemeClr val="bg2"/>
                </a:solidFill>
                <a:latin typeface="Times New Roman" pitchFamily="18" charset="0"/>
              </a:rPr>
              <a:t>Next</a:t>
            </a:r>
            <a:endParaRPr lang="en-US" sz="12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27677" name="Rectangle 29"/>
          <p:cNvSpPr>
            <a:spLocks noChangeArrowheads="1"/>
          </p:cNvSpPr>
          <p:nvPr/>
        </p:nvSpPr>
        <p:spPr bwMode="auto">
          <a:xfrm>
            <a:off x="249238" y="1517650"/>
            <a:ext cx="8013700" cy="1398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2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Small opening with a cover that you slide</a:t>
            </a:r>
            <a:endParaRPr kumimoji="1" lang="en-US" sz="2200" b="1" dirty="0">
              <a:solidFill>
                <a:srgbClr val="000000"/>
              </a:solidFill>
              <a:effectLst/>
              <a:latin typeface="Arial Unicode MS" pitchFamily="34" charset="-128"/>
            </a:endParaRP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2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Protects floppy disk from being erased accidentally</a:t>
            </a:r>
            <a:endParaRPr kumimoji="1" lang="en-US" sz="2200" b="1" dirty="0">
              <a:solidFill>
                <a:srgbClr val="000000"/>
              </a:solidFill>
              <a:effectLst/>
              <a:latin typeface="Arial Unicode MS" pitchFamily="34" charset="-128"/>
            </a:endParaRPr>
          </a:p>
        </p:txBody>
      </p:sp>
      <p:grpSp>
        <p:nvGrpSpPr>
          <p:cNvPr id="3" name="Group 42"/>
          <p:cNvGrpSpPr>
            <a:grpSpLocks/>
          </p:cNvGrpSpPr>
          <p:nvPr/>
        </p:nvGrpSpPr>
        <p:grpSpPr bwMode="auto">
          <a:xfrm>
            <a:off x="3124200" y="2425700"/>
            <a:ext cx="3506788" cy="4279900"/>
            <a:chOff x="1968" y="1528"/>
            <a:chExt cx="2209" cy="2696"/>
          </a:xfrm>
        </p:grpSpPr>
        <p:grpSp>
          <p:nvGrpSpPr>
            <p:cNvPr id="4" name="Group 41"/>
            <p:cNvGrpSpPr>
              <a:grpSpLocks/>
            </p:cNvGrpSpPr>
            <p:nvPr/>
          </p:nvGrpSpPr>
          <p:grpSpPr bwMode="auto">
            <a:xfrm>
              <a:off x="1968" y="1528"/>
              <a:ext cx="2209" cy="2696"/>
              <a:chOff x="1968" y="1528"/>
              <a:chExt cx="2209" cy="2696"/>
            </a:xfrm>
          </p:grpSpPr>
          <p:pic>
            <p:nvPicPr>
              <p:cNvPr id="27675" name="Picture 27" descr="Fig07-1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1968" y="1528"/>
                <a:ext cx="2209" cy="2696"/>
              </a:xfrm>
              <a:prstGeom prst="rect">
                <a:avLst/>
              </a:prstGeom>
              <a:noFill/>
            </p:spPr>
          </p:pic>
          <p:sp>
            <p:nvSpPr>
              <p:cNvPr id="27687" name="Line 39"/>
              <p:cNvSpPr>
                <a:spLocks noChangeShapeType="1"/>
              </p:cNvSpPr>
              <p:nvPr/>
            </p:nvSpPr>
            <p:spPr bwMode="auto">
              <a:xfrm rot="10800000" flipH="1">
                <a:off x="3928" y="1872"/>
                <a:ext cx="0" cy="960"/>
              </a:xfrm>
              <a:prstGeom prst="line">
                <a:avLst/>
              </a:prstGeom>
              <a:noFill/>
              <a:ln w="38100">
                <a:solidFill>
                  <a:srgbClr val="D94439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8" name="Line 40"/>
              <p:cNvSpPr>
                <a:spLocks noChangeShapeType="1"/>
              </p:cNvSpPr>
              <p:nvPr/>
            </p:nvSpPr>
            <p:spPr bwMode="auto">
              <a:xfrm rot="10800000" flipH="1">
                <a:off x="3868" y="2360"/>
                <a:ext cx="184" cy="520"/>
              </a:xfrm>
              <a:prstGeom prst="line">
                <a:avLst/>
              </a:prstGeom>
              <a:noFill/>
              <a:ln w="38100">
                <a:solidFill>
                  <a:srgbClr val="D94439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7680" name="AutoShape 32"/>
              <p:cNvSpPr>
                <a:spLocks noChangeArrowheads="1"/>
              </p:cNvSpPr>
              <p:nvPr/>
            </p:nvSpPr>
            <p:spPr bwMode="auto">
              <a:xfrm>
                <a:off x="3099" y="2609"/>
                <a:ext cx="889" cy="640"/>
              </a:xfrm>
              <a:prstGeom prst="roundRect">
                <a:avLst>
                  <a:gd name="adj" fmla="val 16667"/>
                </a:avLst>
              </a:prstGeom>
              <a:solidFill>
                <a:srgbClr val="FFFF99"/>
              </a:solidFill>
              <a:ln w="9525">
                <a:noFill/>
                <a:miter lim="800000"/>
                <a:headEnd/>
                <a:tailEnd/>
              </a:ln>
              <a:effectLst>
                <a:prstShdw prst="shdw17" dist="17961" dir="2700000">
                  <a:srgbClr val="FFFF99">
                    <a:gamma/>
                    <a:shade val="60000"/>
                    <a:invGamma/>
                  </a:srgbClr>
                </a:prstShdw>
              </a:effec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85000"/>
                  </a:lnSpc>
                </a:pPr>
                <a:r>
                  <a:rPr lang="en-US" sz="1600" b="1">
                    <a:solidFill>
                      <a:schemeClr val="bg2"/>
                    </a:solidFill>
                    <a:latin typeface="Arial" charset="0"/>
                  </a:rPr>
                  <a:t>hole on this</a:t>
                </a:r>
                <a:br>
                  <a:rPr lang="en-US" sz="1600" b="1">
                    <a:solidFill>
                      <a:schemeClr val="bg2"/>
                    </a:solidFill>
                    <a:latin typeface="Arial" charset="0"/>
                  </a:rPr>
                </a:br>
                <a:r>
                  <a:rPr lang="en-US" sz="1600" b="1">
                    <a:solidFill>
                      <a:schemeClr val="bg2"/>
                    </a:solidFill>
                    <a:latin typeface="Arial" charset="0"/>
                  </a:rPr>
                  <a:t>side means</a:t>
                </a:r>
                <a:br>
                  <a:rPr lang="en-US" sz="1600" b="1">
                    <a:solidFill>
                      <a:schemeClr val="bg2"/>
                    </a:solidFill>
                    <a:latin typeface="Arial" charset="0"/>
                  </a:rPr>
                </a:br>
                <a:r>
                  <a:rPr lang="en-US" sz="1600" b="1">
                    <a:solidFill>
                      <a:schemeClr val="bg2"/>
                    </a:solidFill>
                    <a:latin typeface="Arial" charset="0"/>
                  </a:rPr>
                  <a:t>disk is high</a:t>
                </a:r>
                <a:br>
                  <a:rPr lang="en-US" sz="1600" b="1">
                    <a:solidFill>
                      <a:schemeClr val="bg2"/>
                    </a:solidFill>
                    <a:latin typeface="Arial" charset="0"/>
                  </a:rPr>
                </a:br>
                <a:r>
                  <a:rPr lang="en-US" sz="1600" b="1">
                    <a:solidFill>
                      <a:schemeClr val="bg2"/>
                    </a:solidFill>
                    <a:latin typeface="Arial" charset="0"/>
                  </a:rPr>
                  <a:t>density</a:t>
                </a:r>
              </a:p>
            </p:txBody>
          </p:sp>
        </p:grpSp>
        <p:sp>
          <p:nvSpPr>
            <p:cNvPr id="27678" name="Text Box 30"/>
            <p:cNvSpPr txBox="1">
              <a:spLocks noChangeArrowheads="1"/>
            </p:cNvSpPr>
            <p:nvPr/>
          </p:nvSpPr>
          <p:spPr bwMode="auto">
            <a:xfrm>
              <a:off x="2472" y="1574"/>
              <a:ext cx="117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</a:rPr>
                <a:t>write-protected</a:t>
              </a:r>
            </a:p>
          </p:txBody>
        </p:sp>
        <p:sp>
          <p:nvSpPr>
            <p:cNvPr id="27679" name="Text Box 31"/>
            <p:cNvSpPr txBox="1">
              <a:spLocks noChangeArrowheads="1"/>
            </p:cNvSpPr>
            <p:nvPr/>
          </p:nvSpPr>
          <p:spPr bwMode="auto">
            <a:xfrm>
              <a:off x="2424" y="2095"/>
              <a:ext cx="143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2000" b="1">
                  <a:solidFill>
                    <a:srgbClr val="000000"/>
                  </a:solidFill>
                </a:rPr>
                <a:t>not write-protected</a:t>
              </a:r>
            </a:p>
          </p:txBody>
        </p:sp>
      </p:grpSp>
      <p:grpSp>
        <p:nvGrpSpPr>
          <p:cNvPr id="5" name="Group 44"/>
          <p:cNvGrpSpPr>
            <a:grpSpLocks/>
          </p:cNvGrpSpPr>
          <p:nvPr/>
        </p:nvGrpSpPr>
        <p:grpSpPr bwMode="auto">
          <a:xfrm>
            <a:off x="488950" y="3657600"/>
            <a:ext cx="2914650" cy="1576388"/>
            <a:chOff x="308" y="2304"/>
            <a:chExt cx="1836" cy="993"/>
          </a:xfrm>
        </p:grpSpPr>
        <p:sp>
          <p:nvSpPr>
            <p:cNvPr id="27686" name="Line 38"/>
            <p:cNvSpPr>
              <a:spLocks noChangeShapeType="1"/>
            </p:cNvSpPr>
            <p:nvPr/>
          </p:nvSpPr>
          <p:spPr bwMode="auto">
            <a:xfrm rot="10800000" flipH="1">
              <a:off x="1200" y="2304"/>
              <a:ext cx="944" cy="672"/>
            </a:xfrm>
            <a:prstGeom prst="line">
              <a:avLst/>
            </a:prstGeom>
            <a:noFill/>
            <a:ln w="38100">
              <a:solidFill>
                <a:srgbClr val="D94439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682" name="AutoShape 34"/>
            <p:cNvSpPr>
              <a:spLocks noChangeArrowheads="1"/>
            </p:cNvSpPr>
            <p:nvPr/>
          </p:nvSpPr>
          <p:spPr bwMode="auto">
            <a:xfrm>
              <a:off x="308" y="2657"/>
              <a:ext cx="961" cy="64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FFFF99">
                  <a:gamma/>
                  <a:shade val="60000"/>
                  <a:invGamma/>
                </a:srgbClr>
              </a:prstShdw>
            </a:effectLst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600" b="1">
                  <a:solidFill>
                    <a:schemeClr val="bg2"/>
                  </a:solidFill>
                  <a:latin typeface="Arial" charset="0"/>
                </a:rPr>
                <a:t>notch closed</a:t>
              </a:r>
              <a:br>
                <a:rPr lang="en-US" sz="1600" b="1">
                  <a:solidFill>
                    <a:schemeClr val="bg2"/>
                  </a:solidFill>
                  <a:latin typeface="Arial" charset="0"/>
                </a:rPr>
              </a:br>
              <a:r>
                <a:rPr lang="en-US" sz="1600" b="1">
                  <a:solidFill>
                    <a:schemeClr val="bg2"/>
                  </a:solidFill>
                  <a:latin typeface="Arial" charset="0"/>
                </a:rPr>
                <a:t>means you</a:t>
              </a:r>
              <a:br>
                <a:rPr lang="en-US" sz="1600" b="1">
                  <a:solidFill>
                    <a:schemeClr val="bg2"/>
                  </a:solidFill>
                  <a:latin typeface="Arial" charset="0"/>
                </a:rPr>
              </a:br>
              <a:r>
                <a:rPr lang="en-US" sz="1600" b="1">
                  <a:solidFill>
                    <a:schemeClr val="bg2"/>
                  </a:solidFill>
                  <a:latin typeface="Arial" charset="0"/>
                </a:rPr>
                <a:t>can write on</a:t>
              </a:r>
              <a:br>
                <a:rPr lang="en-US" sz="1600" b="1">
                  <a:solidFill>
                    <a:schemeClr val="bg2"/>
                  </a:solidFill>
                  <a:latin typeface="Arial" charset="0"/>
                </a:rPr>
              </a:br>
              <a:r>
                <a:rPr lang="en-US" sz="1600" b="1">
                  <a:solidFill>
                    <a:schemeClr val="bg2"/>
                  </a:solidFill>
                  <a:latin typeface="Arial" charset="0"/>
                </a:rPr>
                <a:t>the disk</a:t>
              </a:r>
            </a:p>
          </p:txBody>
        </p:sp>
      </p:grpSp>
      <p:grpSp>
        <p:nvGrpSpPr>
          <p:cNvPr id="6" name="Group 43"/>
          <p:cNvGrpSpPr>
            <a:grpSpLocks/>
          </p:cNvGrpSpPr>
          <p:nvPr/>
        </p:nvGrpSpPr>
        <p:grpSpPr bwMode="auto">
          <a:xfrm>
            <a:off x="1016000" y="2717800"/>
            <a:ext cx="2159000" cy="1068388"/>
            <a:chOff x="640" y="1712"/>
            <a:chExt cx="1360" cy="673"/>
          </a:xfrm>
        </p:grpSpPr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rot="10800000" flipH="1">
              <a:off x="1536" y="1712"/>
              <a:ext cx="464" cy="352"/>
            </a:xfrm>
            <a:prstGeom prst="line">
              <a:avLst/>
            </a:prstGeom>
            <a:noFill/>
            <a:ln w="38100">
              <a:solidFill>
                <a:srgbClr val="D94439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681" name="AutoShape 33"/>
            <p:cNvSpPr>
              <a:spLocks noChangeArrowheads="1"/>
            </p:cNvSpPr>
            <p:nvPr/>
          </p:nvSpPr>
          <p:spPr bwMode="auto">
            <a:xfrm>
              <a:off x="640" y="1745"/>
              <a:ext cx="927" cy="640"/>
            </a:xfrm>
            <a:prstGeom prst="roundRect">
              <a:avLst>
                <a:gd name="adj" fmla="val 16667"/>
              </a:avLst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  <a:effectLst>
              <a:prstShdw prst="shdw17" dist="17961" dir="2700000">
                <a:srgbClr val="FFFF99">
                  <a:gamma/>
                  <a:shade val="60000"/>
                  <a:invGamma/>
                </a:srgbClr>
              </a:prstShdw>
            </a:effectLst>
          </p:spPr>
          <p:txBody>
            <a:bodyPr wrap="non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600" b="1">
                  <a:solidFill>
                    <a:schemeClr val="bg2"/>
                  </a:solidFill>
                  <a:latin typeface="Arial" charset="0"/>
                </a:rPr>
                <a:t>notch open</a:t>
              </a:r>
              <a:br>
                <a:rPr lang="en-US" sz="1600" b="1">
                  <a:solidFill>
                    <a:schemeClr val="bg2"/>
                  </a:solidFill>
                  <a:latin typeface="Arial" charset="0"/>
                </a:rPr>
              </a:br>
              <a:r>
                <a:rPr lang="en-US" sz="1600" b="1">
                  <a:solidFill>
                    <a:schemeClr val="bg2"/>
                  </a:solidFill>
                  <a:latin typeface="Arial" charset="0"/>
                </a:rPr>
                <a:t>means you</a:t>
              </a:r>
              <a:br>
                <a:rPr lang="en-US" sz="1600" b="1">
                  <a:solidFill>
                    <a:schemeClr val="bg2"/>
                  </a:solidFill>
                  <a:latin typeface="Arial" charset="0"/>
                </a:rPr>
              </a:br>
              <a:r>
                <a:rPr lang="en-US" sz="1600" b="1">
                  <a:solidFill>
                    <a:schemeClr val="bg2"/>
                  </a:solidFill>
                  <a:latin typeface="Arial" charset="0"/>
                </a:rPr>
                <a:t>cannot write</a:t>
              </a:r>
              <a:br>
                <a:rPr lang="en-US" sz="1600" b="1">
                  <a:solidFill>
                    <a:schemeClr val="bg2"/>
                  </a:solidFill>
                  <a:latin typeface="Arial" charset="0"/>
                </a:rPr>
              </a:br>
              <a:r>
                <a:rPr lang="en-US" sz="1600" b="1">
                  <a:solidFill>
                    <a:schemeClr val="bg2"/>
                  </a:solidFill>
                  <a:latin typeface="Arial" charset="0"/>
                </a:rPr>
                <a:t>on the disk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76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76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bldLvl="5" autoUpdateAnimBg="0" advAuto="0"/>
      <p:bldP spid="27677" grpId="0" build="p" bldLvl="2" autoUpdateAnimBg="0" advAuto="200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Storing Data on Magnetic Media</a:t>
            </a:r>
          </a:p>
        </p:txBody>
      </p:sp>
      <p:pic>
        <p:nvPicPr>
          <p:cNvPr id="9220" name="Picture 20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3513" y="1295400"/>
            <a:ext cx="865822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Magnetic Storage Data Organization</a:t>
            </a:r>
          </a:p>
        </p:txBody>
      </p:sp>
      <p:sp>
        <p:nvSpPr>
          <p:cNvPr id="1024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Disks must be formatted before use</a:t>
            </a:r>
          </a:p>
          <a:p>
            <a:r>
              <a:rPr lang="en-US" dirty="0" smtClean="0"/>
              <a:t>Format draws tracks on the disk</a:t>
            </a:r>
          </a:p>
          <a:p>
            <a:r>
              <a:rPr lang="en-US" dirty="0" smtClean="0"/>
              <a:t>Tracks is divided into sectors</a:t>
            </a:r>
          </a:p>
          <a:p>
            <a:pPr lvl="1"/>
            <a:r>
              <a:rPr lang="en-US" dirty="0" smtClean="0"/>
              <a:t>Amount of data a drive can read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Tracks and Sectors</a:t>
            </a:r>
          </a:p>
        </p:txBody>
      </p:sp>
      <p:pic>
        <p:nvPicPr>
          <p:cNvPr id="11268" name="Picture 1028" descr="D:\My Documents\!books\norton im\chapter 6\sectors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74837"/>
            <a:ext cx="8012113" cy="246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Track and Sectors</a:t>
            </a:r>
            <a:endParaRPr lang="en-US" dirty="0"/>
          </a:p>
        </p:txBody>
      </p:sp>
      <p:sp>
        <p:nvSpPr>
          <p:cNvPr id="10" name="Text Box 41"/>
          <p:cNvSpPr txBox="1">
            <a:spLocks noChangeArrowheads="1"/>
          </p:cNvSpPr>
          <p:nvPr/>
        </p:nvSpPr>
        <p:spPr bwMode="auto">
          <a:xfrm>
            <a:off x="304800" y="6248400"/>
            <a:ext cx="668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lvl="2">
              <a:spcBef>
                <a:spcPct val="20000"/>
              </a:spcBef>
              <a:buClr>
                <a:srgbClr val="D94439"/>
              </a:buClr>
              <a:buFont typeface="Wingdings" pitchFamily="2" charset="2"/>
              <a:buNone/>
            </a:pPr>
            <a:r>
              <a:rPr kumimoji="1" lang="en-US" sz="1800" b="1">
                <a:solidFill>
                  <a:srgbClr val="D94439"/>
                </a:solidFill>
                <a:latin typeface="Times New Roman" pitchFamily="18" charset="0"/>
              </a:rPr>
              <a:t>Formatting</a:t>
            </a:r>
            <a:r>
              <a:rPr kumimoji="1" lang="en-US" sz="1800">
                <a:solidFill>
                  <a:srgbClr val="000000"/>
                </a:solidFill>
                <a:latin typeface="Times New Roman" pitchFamily="18" charset="0"/>
              </a:rPr>
              <a:t> prepares disk for use and marks bad sectors as unusable</a:t>
            </a:r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381000" y="1536700"/>
            <a:ext cx="8166100" cy="4330700"/>
            <a:chOff x="685800" y="1219200"/>
            <a:chExt cx="8166100" cy="4330700"/>
          </a:xfrm>
        </p:grpSpPr>
        <p:pic>
          <p:nvPicPr>
            <p:cNvPr id="3" name="Picture 25" descr="Fig07-08xx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05000" y="1219200"/>
              <a:ext cx="6184900" cy="4330700"/>
            </a:xfrm>
            <a:prstGeom prst="rect">
              <a:avLst/>
            </a:prstGeom>
            <a:noFill/>
          </p:spPr>
        </p:pic>
        <p:grpSp>
          <p:nvGrpSpPr>
            <p:cNvPr id="4" name="Group 42"/>
            <p:cNvGrpSpPr>
              <a:grpSpLocks/>
            </p:cNvGrpSpPr>
            <p:nvPr/>
          </p:nvGrpSpPr>
          <p:grpSpPr bwMode="auto">
            <a:xfrm>
              <a:off x="685800" y="1497013"/>
              <a:ext cx="2832100" cy="2232025"/>
              <a:chOff x="432" y="943"/>
              <a:chExt cx="1784" cy="1406"/>
            </a:xfrm>
          </p:grpSpPr>
          <p:sp>
            <p:nvSpPr>
              <p:cNvPr id="5" name="AutoShape 38"/>
              <p:cNvSpPr>
                <a:spLocks noChangeArrowheads="1"/>
              </p:cNvSpPr>
              <p:nvPr/>
            </p:nvSpPr>
            <p:spPr bwMode="auto">
              <a:xfrm>
                <a:off x="432" y="943"/>
                <a:ext cx="1784" cy="1406"/>
              </a:xfrm>
              <a:prstGeom prst="triangle">
                <a:avLst>
                  <a:gd name="adj" fmla="val 50000"/>
                </a:avLst>
              </a:prstGeom>
              <a:solidFill>
                <a:srgbClr val="0000CC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Monotype Sorts" pitchFamily="2" charset="2"/>
                  <a:buNone/>
                </a:pPr>
                <a:endParaRPr kumimoji="1" lang="en-US" sz="2000" b="1">
                  <a:solidFill>
                    <a:srgbClr val="000000"/>
                  </a:solidFill>
                  <a:latin typeface="Arial Unicode MS" pitchFamily="34" charset="-128"/>
                </a:endParaRPr>
              </a:p>
            </p:txBody>
          </p:sp>
          <p:sp>
            <p:nvSpPr>
              <p:cNvPr id="6" name="Text Box 37"/>
              <p:cNvSpPr txBox="1">
                <a:spLocks noChangeArrowheads="1"/>
              </p:cNvSpPr>
              <p:nvPr/>
            </p:nvSpPr>
            <p:spPr bwMode="auto">
              <a:xfrm>
                <a:off x="764" y="1392"/>
                <a:ext cx="1120" cy="92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algn="ctr"/>
                <a:r>
                  <a:rPr kumimoji="1" lang="en-US" sz="1800" b="1" dirty="0">
                    <a:solidFill>
                      <a:schemeClr val="bg1"/>
                    </a:solidFill>
                    <a:latin typeface="Times New Roman" pitchFamily="18" charset="0"/>
                  </a:rPr>
                  <a:t>Track</a:t>
                </a:r>
                <a:r>
                  <a:rPr kumimoji="1" lang="en-US" sz="1800" dirty="0">
                    <a:solidFill>
                      <a:schemeClr val="bg1"/>
                    </a:solidFill>
                    <a:latin typeface="Times New Roman" pitchFamily="18" charset="0"/>
                  </a:rPr>
                  <a:t/>
                </a:r>
                <a:br>
                  <a:rPr kumimoji="1" lang="en-US" sz="1800" dirty="0">
                    <a:solidFill>
                      <a:schemeClr val="bg1"/>
                    </a:solidFill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chemeClr val="bg1"/>
                    </a:solidFill>
                    <a:latin typeface="Times New Roman" pitchFamily="18" charset="0"/>
                  </a:rPr>
                  <a:t>is narrow recording band</a:t>
                </a:r>
                <a:br>
                  <a:rPr kumimoji="1" lang="en-US" sz="1800" b="1" dirty="0">
                    <a:solidFill>
                      <a:schemeClr val="bg1"/>
                    </a:solidFill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chemeClr val="bg1"/>
                    </a:solidFill>
                    <a:latin typeface="Times New Roman" pitchFamily="18" charset="0"/>
                  </a:rPr>
                  <a:t>that forms  full</a:t>
                </a:r>
                <a:br>
                  <a:rPr kumimoji="1" lang="en-US" sz="1800" b="1" dirty="0">
                    <a:solidFill>
                      <a:schemeClr val="bg1"/>
                    </a:solidFill>
                    <a:latin typeface="Times New Roman" pitchFamily="18" charset="0"/>
                  </a:rPr>
                </a:br>
                <a:r>
                  <a:rPr kumimoji="1" lang="en-US" sz="1800" b="1" dirty="0">
                    <a:solidFill>
                      <a:schemeClr val="bg1"/>
                    </a:solidFill>
                    <a:latin typeface="Times New Roman" pitchFamily="18" charset="0"/>
                  </a:rPr>
                  <a:t>circle on disk</a:t>
                </a:r>
              </a:p>
            </p:txBody>
          </p:sp>
        </p:grpSp>
        <p:grpSp>
          <p:nvGrpSpPr>
            <p:cNvPr id="7" name="Group 43"/>
            <p:cNvGrpSpPr>
              <a:grpSpLocks/>
            </p:cNvGrpSpPr>
            <p:nvPr/>
          </p:nvGrpSpPr>
          <p:grpSpPr bwMode="auto">
            <a:xfrm>
              <a:off x="6019800" y="1497013"/>
              <a:ext cx="2832100" cy="2232025"/>
              <a:chOff x="3792" y="943"/>
              <a:chExt cx="1784" cy="1406"/>
            </a:xfrm>
          </p:grpSpPr>
          <p:sp>
            <p:nvSpPr>
              <p:cNvPr id="8" name="AutoShape 40"/>
              <p:cNvSpPr>
                <a:spLocks noChangeArrowheads="1"/>
              </p:cNvSpPr>
              <p:nvPr/>
            </p:nvSpPr>
            <p:spPr bwMode="auto">
              <a:xfrm flipH="1">
                <a:off x="3792" y="943"/>
                <a:ext cx="1784" cy="1406"/>
              </a:xfrm>
              <a:prstGeom prst="triangle">
                <a:avLst>
                  <a:gd name="adj" fmla="val 50000"/>
                </a:avLst>
              </a:prstGeom>
              <a:solidFill>
                <a:srgbClr val="0000CC">
                  <a:alpha val="50000"/>
                </a:srgbClr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spcBef>
                    <a:spcPct val="20000"/>
                  </a:spcBef>
                  <a:buClr>
                    <a:schemeClr val="accent1"/>
                  </a:buClr>
                  <a:buSzPct val="80000"/>
                  <a:buFont typeface="Monotype Sorts" pitchFamily="2" charset="2"/>
                  <a:buNone/>
                </a:pPr>
                <a:endParaRPr kumimoji="1" lang="en-US" sz="2000" b="1">
                  <a:solidFill>
                    <a:srgbClr val="000000"/>
                  </a:solidFill>
                  <a:latin typeface="Arial Unicode MS" pitchFamily="34" charset="-128"/>
                </a:endParaRPr>
              </a:p>
            </p:txBody>
          </p:sp>
          <p:sp>
            <p:nvSpPr>
              <p:cNvPr id="9" name="Rectangle 39"/>
              <p:cNvSpPr>
                <a:spLocks noChangeArrowheads="1"/>
              </p:cNvSpPr>
              <p:nvPr/>
            </p:nvSpPr>
            <p:spPr bwMode="auto">
              <a:xfrm>
                <a:off x="4180" y="1438"/>
                <a:ext cx="1008" cy="7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marL="114300" lvl="1" algn="ctr">
                  <a:spcBef>
                    <a:spcPct val="5000"/>
                  </a:spcBef>
                  <a:buClr>
                    <a:srgbClr val="D94439"/>
                  </a:buClr>
                  <a:buSzPct val="75000"/>
                  <a:buFont typeface="Wingdings" pitchFamily="2" charset="2"/>
                  <a:buNone/>
                </a:pPr>
                <a:r>
                  <a:rPr kumimoji="1" lang="en-US" sz="2000" b="1" dirty="0">
                    <a:solidFill>
                      <a:schemeClr val="bg1"/>
                    </a:solidFill>
                    <a:latin typeface="Times New Roman" pitchFamily="18" charset="0"/>
                  </a:rPr>
                  <a:t>Sector</a:t>
                </a:r>
                <a:r>
                  <a:rPr kumimoji="1" lang="en-US" sz="2000" dirty="0">
                    <a:solidFill>
                      <a:schemeClr val="bg1"/>
                    </a:solidFill>
                    <a:latin typeface="Times New Roman" pitchFamily="18" charset="0"/>
                  </a:rPr>
                  <a:t> </a:t>
                </a:r>
                <a:r>
                  <a:rPr kumimoji="1" lang="en-US" sz="2000" b="1" dirty="0">
                    <a:solidFill>
                      <a:schemeClr val="bg1"/>
                    </a:solidFill>
                    <a:latin typeface="Times New Roman" pitchFamily="18" charset="0"/>
                  </a:rPr>
                  <a:t>stores up to</a:t>
                </a:r>
                <a:br>
                  <a:rPr kumimoji="1" lang="en-US" sz="2000" b="1" dirty="0">
                    <a:solidFill>
                      <a:schemeClr val="bg1"/>
                    </a:solidFill>
                    <a:latin typeface="Times New Roman" pitchFamily="18" charset="0"/>
                  </a:rPr>
                </a:br>
                <a:r>
                  <a:rPr kumimoji="1" lang="en-US" sz="2000" b="1" dirty="0">
                    <a:solidFill>
                      <a:schemeClr val="bg1"/>
                    </a:solidFill>
                    <a:latin typeface="Times New Roman" pitchFamily="18" charset="0"/>
                  </a:rPr>
                  <a:t>512 bytes</a:t>
                </a:r>
                <a:br>
                  <a:rPr kumimoji="1" lang="en-US" sz="2000" b="1" dirty="0">
                    <a:solidFill>
                      <a:schemeClr val="bg1"/>
                    </a:solidFill>
                    <a:latin typeface="Times New Roman" pitchFamily="18" charset="0"/>
                  </a:rPr>
                </a:br>
                <a:r>
                  <a:rPr kumimoji="1" lang="en-US" sz="2000" b="1" dirty="0">
                    <a:solidFill>
                      <a:schemeClr val="bg1"/>
                    </a:solidFill>
                    <a:latin typeface="Times New Roman" pitchFamily="18" charset="0"/>
                  </a:rPr>
                  <a:t>of data</a:t>
                </a:r>
              </a:p>
            </p:txBody>
          </p:sp>
        </p:grpSp>
        <p:sp>
          <p:nvSpPr>
            <p:cNvPr id="11" name="Line 30"/>
            <p:cNvSpPr>
              <a:spLocks noChangeShapeType="1"/>
            </p:cNvSpPr>
            <p:nvPr/>
          </p:nvSpPr>
          <p:spPr bwMode="auto">
            <a:xfrm rot="10800000" flipH="1" flipV="1">
              <a:off x="2438400" y="2438400"/>
              <a:ext cx="1447800" cy="533400"/>
            </a:xfrm>
            <a:prstGeom prst="line">
              <a:avLst/>
            </a:prstGeom>
            <a:noFill/>
            <a:ln w="76200">
              <a:solidFill>
                <a:srgbClr val="D94439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31"/>
            <p:cNvSpPr>
              <a:spLocks noChangeShapeType="1"/>
            </p:cNvSpPr>
            <p:nvPr/>
          </p:nvSpPr>
          <p:spPr bwMode="auto">
            <a:xfrm flipH="1" flipV="1">
              <a:off x="4824413" y="1524000"/>
              <a:ext cx="2312987" cy="914400"/>
            </a:xfrm>
            <a:prstGeom prst="line">
              <a:avLst/>
            </a:prstGeom>
            <a:noFill/>
            <a:ln w="57150">
              <a:solidFill>
                <a:srgbClr val="D94439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32"/>
            <p:cNvSpPr>
              <a:spLocks noChangeShapeType="1"/>
            </p:cNvSpPr>
            <p:nvPr/>
          </p:nvSpPr>
          <p:spPr bwMode="auto">
            <a:xfrm flipH="1" flipV="1">
              <a:off x="4867275" y="1676400"/>
              <a:ext cx="2270125" cy="762000"/>
            </a:xfrm>
            <a:prstGeom prst="line">
              <a:avLst/>
            </a:prstGeom>
            <a:noFill/>
            <a:ln w="57150">
              <a:solidFill>
                <a:srgbClr val="D94439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33"/>
            <p:cNvSpPr>
              <a:spLocks noChangeShapeType="1"/>
            </p:cNvSpPr>
            <p:nvPr/>
          </p:nvSpPr>
          <p:spPr bwMode="auto">
            <a:xfrm flipH="1" flipV="1">
              <a:off x="4891088" y="1843088"/>
              <a:ext cx="2246312" cy="595312"/>
            </a:xfrm>
            <a:prstGeom prst="line">
              <a:avLst/>
            </a:prstGeom>
            <a:noFill/>
            <a:ln w="57150">
              <a:solidFill>
                <a:srgbClr val="D94439"/>
              </a:solidFill>
              <a:round/>
              <a:headEnd/>
              <a:tailEnd type="triangle" w="sm" len="sm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Magnetic Storage Devices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Finding data on disk</a:t>
            </a:r>
          </a:p>
          <a:p>
            <a:pPr lvl="1" eaLnBrk="1" hangingPunct="1"/>
            <a:r>
              <a:rPr lang="en-US" dirty="0" smtClean="0"/>
              <a:t>Each track and sector is labeled</a:t>
            </a:r>
          </a:p>
          <a:p>
            <a:pPr lvl="2" eaLnBrk="1" hangingPunct="1"/>
            <a:r>
              <a:rPr lang="en-US" dirty="0" smtClean="0"/>
              <a:t>Some are reserved</a:t>
            </a:r>
          </a:p>
          <a:p>
            <a:pPr lvl="1" eaLnBrk="1" hangingPunct="1"/>
            <a:r>
              <a:rPr lang="en-US" dirty="0" smtClean="0"/>
              <a:t>Listing of where files are stored</a:t>
            </a:r>
          </a:p>
          <a:p>
            <a:pPr lvl="2" eaLnBrk="1" hangingPunct="1"/>
            <a:r>
              <a:rPr lang="en-US" dirty="0" smtClean="0"/>
              <a:t>File Allocation Table (FAT)</a:t>
            </a:r>
          </a:p>
          <a:p>
            <a:pPr lvl="2" eaLnBrk="1" hangingPunct="1"/>
            <a:r>
              <a:rPr lang="en-US" dirty="0" smtClean="0"/>
              <a:t>FAT32</a:t>
            </a:r>
          </a:p>
          <a:p>
            <a:pPr lvl="2" eaLnBrk="1" hangingPunct="1"/>
            <a:r>
              <a:rPr lang="en-US" dirty="0" smtClean="0"/>
              <a:t>NTFS</a:t>
            </a:r>
          </a:p>
          <a:p>
            <a:pPr lvl="1" eaLnBrk="1" hangingPunct="1"/>
            <a:r>
              <a:rPr lang="en-US" dirty="0" smtClean="0"/>
              <a:t>Data is organized in clusters</a:t>
            </a:r>
          </a:p>
          <a:p>
            <a:pPr lvl="2" eaLnBrk="1" hangingPunct="1"/>
            <a:r>
              <a:rPr lang="en-US" dirty="0" smtClean="0"/>
              <a:t>Size of data the OS handles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 File System</a:t>
            </a:r>
          </a:p>
        </p:txBody>
      </p:sp>
      <p:pic>
        <p:nvPicPr>
          <p:cNvPr id="1331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400" y="1302792"/>
            <a:ext cx="6858000" cy="4869408"/>
          </a:xfrm>
          <a:noFill/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 32 Byte Directory Entry Structure</a:t>
            </a:r>
          </a:p>
        </p:txBody>
      </p:sp>
      <p:pic>
        <p:nvPicPr>
          <p:cNvPr id="1434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295400"/>
            <a:ext cx="8012113" cy="3505200"/>
          </a:xfrm>
          <a:noFill/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Hard Disks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Primary storage device in a computer</a:t>
            </a:r>
          </a:p>
          <a:p>
            <a:r>
              <a:rPr lang="en-US" dirty="0" smtClean="0"/>
              <a:t>2 or more aluminum platters</a:t>
            </a:r>
          </a:p>
          <a:p>
            <a:r>
              <a:rPr lang="en-US" dirty="0" smtClean="0"/>
              <a:t>Each platter has 2 sides</a:t>
            </a:r>
          </a:p>
          <a:p>
            <a:r>
              <a:rPr lang="en-US" dirty="0" smtClean="0"/>
              <a:t>Spin between 5,400 to 15,000 RPM</a:t>
            </a:r>
          </a:p>
          <a:p>
            <a:r>
              <a:rPr lang="en-US" dirty="0" smtClean="0"/>
              <a:t>Data found in 9.5 ms or less</a:t>
            </a:r>
          </a:p>
          <a:p>
            <a:r>
              <a:rPr lang="en-US" dirty="0" smtClean="0"/>
              <a:t>Drive capacity greater than 40 GB</a:t>
            </a: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905000"/>
          </a:xfrm>
        </p:spPr>
        <p:txBody>
          <a:bodyPr/>
          <a:lstStyle/>
          <a:p>
            <a:r>
              <a:rPr lang="en-US" sz="3200" dirty="0" smtClean="0"/>
              <a:t>A </a:t>
            </a:r>
            <a:r>
              <a:rPr lang="en-US" sz="3200" b="1" dirty="0" smtClean="0">
                <a:solidFill>
                  <a:srgbClr val="0000CC"/>
                </a:solidFill>
              </a:rPr>
              <a:t>hard disk</a:t>
            </a:r>
            <a:r>
              <a:rPr lang="en-US" sz="3200" dirty="0" smtClean="0">
                <a:solidFill>
                  <a:srgbClr val="0000CC"/>
                </a:solidFill>
              </a:rPr>
              <a:t> </a:t>
            </a:r>
            <a:r>
              <a:rPr lang="en-US" sz="3200" dirty="0" smtClean="0"/>
              <a:t>contains one or more inflexible, circular platters that use magnetic particles to store data, instructions, and information</a:t>
            </a:r>
          </a:p>
          <a:p>
            <a:endParaRPr lang="en-US" dirty="0"/>
          </a:p>
        </p:txBody>
      </p:sp>
      <p:pic>
        <p:nvPicPr>
          <p:cNvPr id="4" name="Picture 3" descr="CFig7-0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38400" y="2743200"/>
            <a:ext cx="3938588" cy="391899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Disks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4191000" cy="661987"/>
          </a:xfrm>
        </p:spPr>
        <p:txBody>
          <a:bodyPr/>
          <a:lstStyle/>
          <a:p>
            <a:r>
              <a:rPr lang="en-US" dirty="0"/>
              <a:t>What is a</a:t>
            </a:r>
            <a:r>
              <a:rPr lang="en-US" b="0" dirty="0"/>
              <a:t> </a:t>
            </a:r>
            <a:r>
              <a:rPr lang="en-US" dirty="0">
                <a:solidFill>
                  <a:srgbClr val="0000CC"/>
                </a:solidFill>
              </a:rPr>
              <a:t>hard disk</a:t>
            </a:r>
            <a:r>
              <a:rPr lang="en-US" dirty="0"/>
              <a:t>?</a:t>
            </a:r>
            <a:endParaRPr lang="en-US" dirty="0">
              <a:latin typeface="Arial Unicode MS" pitchFamily="34" charset="-128"/>
            </a:endParaRPr>
          </a:p>
        </p:txBody>
      </p:sp>
      <p:pic>
        <p:nvPicPr>
          <p:cNvPr id="31769" name="Picture 25" descr="Fig07-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011363"/>
            <a:ext cx="5562600" cy="4465637"/>
          </a:xfrm>
          <a:prstGeom prst="rect">
            <a:avLst/>
          </a:prstGeom>
          <a:noFill/>
        </p:spPr>
      </p:pic>
      <p:sp>
        <p:nvSpPr>
          <p:cNvPr id="31770" name="Text Box 26"/>
          <p:cNvSpPr txBox="1">
            <a:spLocks noChangeArrowheads="1"/>
          </p:cNvSpPr>
          <p:nvPr/>
        </p:nvSpPr>
        <p:spPr bwMode="auto">
          <a:xfrm>
            <a:off x="5257800" y="1193800"/>
            <a:ext cx="2190750" cy="55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1800" b="1" dirty="0">
                <a:effectLst/>
                <a:latin typeface="Arial" charset="0"/>
              </a:rPr>
              <a:t>hard disk installed</a:t>
            </a:r>
            <a:br>
              <a:rPr lang="en-US" sz="1800" b="1" dirty="0">
                <a:effectLst/>
                <a:latin typeface="Arial" charset="0"/>
              </a:rPr>
            </a:br>
            <a:r>
              <a:rPr lang="en-US" sz="1800" b="1" dirty="0">
                <a:effectLst/>
                <a:latin typeface="Arial" charset="0"/>
              </a:rPr>
              <a:t>in system unit</a:t>
            </a:r>
          </a:p>
        </p:txBody>
      </p:sp>
      <p:sp>
        <p:nvSpPr>
          <p:cNvPr id="31771" name="Rectangle 27"/>
          <p:cNvSpPr>
            <a:spLocks noChangeArrowheads="1"/>
          </p:cNvSpPr>
          <p:nvPr/>
        </p:nvSpPr>
        <p:spPr bwMode="auto">
          <a:xfrm>
            <a:off x="247650" y="1598613"/>
            <a:ext cx="4191000" cy="458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lnSpc>
                <a:spcPct val="90000"/>
              </a:lnSpc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High-capacity storage</a:t>
            </a:r>
            <a:endParaRPr kumimoji="1" lang="en-US" b="1" dirty="0">
              <a:solidFill>
                <a:srgbClr val="000000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1773" name="Line 29"/>
          <p:cNvSpPr>
            <a:spLocks noChangeShapeType="1"/>
          </p:cNvSpPr>
          <p:nvPr/>
        </p:nvSpPr>
        <p:spPr bwMode="auto">
          <a:xfrm rot="10800000" flipH="1" flipV="1">
            <a:off x="7315200" y="1504950"/>
            <a:ext cx="609600" cy="762000"/>
          </a:xfrm>
          <a:prstGeom prst="line">
            <a:avLst/>
          </a:prstGeom>
          <a:noFill/>
          <a:ln w="38100">
            <a:solidFill>
              <a:srgbClr val="D94439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76" name="Rectangle 32"/>
          <p:cNvSpPr>
            <a:spLocks noChangeArrowheads="1"/>
          </p:cNvSpPr>
          <p:nvPr/>
        </p:nvSpPr>
        <p:spPr bwMode="auto">
          <a:xfrm>
            <a:off x="247650" y="1930400"/>
            <a:ext cx="41910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lnSpc>
                <a:spcPct val="90000"/>
              </a:lnSpc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Consists of several inflexible, circular platters that store items electronically</a:t>
            </a:r>
            <a:endParaRPr kumimoji="1" lang="en-US" b="1" dirty="0">
              <a:solidFill>
                <a:srgbClr val="000000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31777" name="Rectangle 33"/>
          <p:cNvSpPr>
            <a:spLocks noChangeArrowheads="1"/>
          </p:cNvSpPr>
          <p:nvPr/>
        </p:nvSpPr>
        <p:spPr bwMode="auto">
          <a:xfrm>
            <a:off x="234950" y="3276600"/>
            <a:ext cx="41910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lnSpc>
                <a:spcPct val="90000"/>
              </a:lnSpc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Components enclosed in airtight, sealed case for protection</a:t>
            </a:r>
            <a:endParaRPr kumimoji="1" lang="en-US" b="1" dirty="0">
              <a:solidFill>
                <a:srgbClr val="000000"/>
              </a:solidFill>
              <a:effectLst/>
              <a:latin typeface="Arial Unicode MS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7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17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1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7" grpId="0" build="p" bldLvl="5" autoUpdateAnimBg="0" advAuto="0"/>
      <p:bldP spid="31770" grpId="0" autoUpdateAnimBg="0"/>
      <p:bldP spid="31771" grpId="0" build="p" bldLvl="5" autoUpdateAnimBg="0" advAuto="1000"/>
      <p:bldP spid="31773" grpId="0" animBg="1"/>
      <p:bldP spid="31776" grpId="0" build="p" bldLvl="5" autoUpdateAnimBg="0" advAuto="2000"/>
      <p:bldP spid="31777" grpId="0" build="p" bldLvl="5" autoUpdateAnimBg="0" advAuto="400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Illustrated Hard Disk</a:t>
            </a:r>
          </a:p>
        </p:txBody>
      </p:sp>
      <p:pic>
        <p:nvPicPr>
          <p:cNvPr id="17412" name="Picture 1028" descr="D:\My Documents\!books\norton im\chapter 6\illustratedharddrive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1981200"/>
            <a:ext cx="7848600" cy="3829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Parts of a Hard Disk</a:t>
            </a:r>
            <a:endParaRPr lang="en-US" dirty="0" smtClean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1219200"/>
            <a:ext cx="6400800" cy="550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 Hard Disk Works</a:t>
            </a:r>
            <a:endParaRPr lang="en-US" dirty="0"/>
          </a:p>
        </p:txBody>
      </p:sp>
      <p:pic>
        <p:nvPicPr>
          <p:cNvPr id="3" name="Content Placeholder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295400"/>
            <a:ext cx="5586412" cy="5257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Disks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119188"/>
            <a:ext cx="8585200" cy="5095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How does a hard disk work?</a:t>
            </a:r>
            <a:endParaRPr lang="en-US">
              <a:latin typeface="Arial Unicode MS" pitchFamily="34" charset="-128"/>
            </a:endParaRPr>
          </a:p>
        </p:txBody>
      </p:sp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177800" y="6400800"/>
            <a:ext cx="1549400" cy="27463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>
                <a:solidFill>
                  <a:srgbClr val="000099"/>
                </a:solidFill>
                <a:latin typeface="Arial Narrow" pitchFamily="34" charset="0"/>
              </a:rPr>
              <a:t>p. 361 Fig. 7-12</a:t>
            </a: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7847013" y="6402388"/>
            <a:ext cx="860425" cy="271462"/>
            <a:chOff x="4943" y="4033"/>
            <a:chExt cx="542" cy="171"/>
          </a:xfrm>
        </p:grpSpPr>
        <p:sp>
          <p:nvSpPr>
            <p:cNvPr id="35862" name="AutoShape 22">
              <a:hlinkClick r:id="" action="ppaction://hlinkshowjump?jump=nextslide" highlightClick="1"/>
            </p:cNvPr>
            <p:cNvSpPr>
              <a:spLocks noChangeArrowheads="1"/>
            </p:cNvSpPr>
            <p:nvPr/>
          </p:nvSpPr>
          <p:spPr bwMode="auto">
            <a:xfrm>
              <a:off x="4960" y="4033"/>
              <a:ext cx="525" cy="171"/>
            </a:xfrm>
            <a:prstGeom prst="actionButtonForwardNext">
              <a:avLst/>
            </a:prstGeom>
            <a:solidFill>
              <a:srgbClr val="FFBA02"/>
            </a:solidFill>
            <a:ln w="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5863" name="Text Box 23"/>
            <p:cNvSpPr txBox="1">
              <a:spLocks noChangeArrowheads="1"/>
            </p:cNvSpPr>
            <p:nvPr/>
          </p:nvSpPr>
          <p:spPr bwMode="auto">
            <a:xfrm>
              <a:off x="4943" y="4036"/>
              <a:ext cx="294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SzPct val="140000"/>
                <a:buFont typeface="Wingdings" pitchFamily="2" charset="2"/>
                <a:buNone/>
              </a:pPr>
              <a:r>
                <a:rPr lang="en-US" sz="1000" b="1">
                  <a:solidFill>
                    <a:schemeClr val="bg2"/>
                  </a:solidFill>
                  <a:latin typeface="Times New Roman" pitchFamily="18" charset="0"/>
                </a:rPr>
                <a:t>Next</a:t>
              </a:r>
              <a:endParaRPr lang="en-US" sz="1200" b="1">
                <a:solidFill>
                  <a:schemeClr val="bg1"/>
                </a:solidFill>
                <a:latin typeface="Arial" charset="0"/>
              </a:endParaRPr>
            </a:p>
          </p:txBody>
        </p:sp>
      </p:grpSp>
      <p:pic>
        <p:nvPicPr>
          <p:cNvPr id="35866" name="Picture 26" descr="Fig07-1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600200"/>
            <a:ext cx="3565525" cy="3860800"/>
          </a:xfrm>
          <a:prstGeom prst="rect">
            <a:avLst/>
          </a:prstGeom>
          <a:noFill/>
        </p:spPr>
      </p:pic>
      <p:sp>
        <p:nvSpPr>
          <p:cNvPr id="35867" name="Text Box 27"/>
          <p:cNvSpPr txBox="1">
            <a:spLocks noChangeArrowheads="1"/>
          </p:cNvSpPr>
          <p:nvPr/>
        </p:nvSpPr>
        <p:spPr bwMode="auto">
          <a:xfrm>
            <a:off x="1371600" y="4953000"/>
            <a:ext cx="22098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 b="1" dirty="0">
                <a:solidFill>
                  <a:srgbClr val="000000"/>
                </a:solidFill>
                <a:effectLst/>
                <a:latin typeface="Arial (W1)" pitchFamily="34" charset="0"/>
              </a:rPr>
              <a:t>Step 1.</a:t>
            </a:r>
            <a: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  <a:t/>
            </a:r>
            <a:b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1400" dirty="0">
                <a:solidFill>
                  <a:srgbClr val="000000"/>
                </a:solidFill>
                <a:effectLst/>
                <a:latin typeface="Times New Roman" pitchFamily="18" charset="0"/>
              </a:rPr>
              <a:t>Circuit board controls movement of head actuator and a small motor.</a:t>
            </a:r>
          </a:p>
        </p:txBody>
      </p:sp>
      <p:sp>
        <p:nvSpPr>
          <p:cNvPr id="35868" name="Text Box 28"/>
          <p:cNvSpPr txBox="1">
            <a:spLocks noChangeArrowheads="1"/>
          </p:cNvSpPr>
          <p:nvPr/>
        </p:nvSpPr>
        <p:spPr bwMode="auto">
          <a:xfrm>
            <a:off x="1066800" y="3048000"/>
            <a:ext cx="167640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 b="1" dirty="0">
                <a:solidFill>
                  <a:srgbClr val="000000"/>
                </a:solidFill>
                <a:effectLst/>
                <a:latin typeface="Arial (W1)" pitchFamily="34" charset="0"/>
              </a:rPr>
              <a:t>Step 2.</a:t>
            </a:r>
            <a: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  <a:t/>
            </a:r>
            <a:b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1400" dirty="0">
                <a:solidFill>
                  <a:srgbClr val="000000"/>
                </a:solidFill>
                <a:effectLst/>
                <a:latin typeface="Times New Roman" pitchFamily="18" charset="0"/>
              </a:rPr>
              <a:t>Small motor spins platters while computer is running</a:t>
            </a:r>
            <a:r>
              <a:rPr kumimoji="1" lang="en-US" sz="1400" dirty="0">
                <a:solidFill>
                  <a:srgbClr val="000000"/>
                </a:solidFill>
                <a:latin typeface="Times New Roman" pitchFamily="18" charset="0"/>
              </a:rPr>
              <a:t>.</a:t>
            </a:r>
          </a:p>
        </p:txBody>
      </p:sp>
      <p:sp>
        <p:nvSpPr>
          <p:cNvPr id="35869" name="Text Box 29"/>
          <p:cNvSpPr txBox="1">
            <a:spLocks noChangeArrowheads="1"/>
          </p:cNvSpPr>
          <p:nvPr/>
        </p:nvSpPr>
        <p:spPr bwMode="auto">
          <a:xfrm>
            <a:off x="6934200" y="2105025"/>
            <a:ext cx="2057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 b="1" dirty="0">
                <a:solidFill>
                  <a:srgbClr val="000000"/>
                </a:solidFill>
                <a:effectLst/>
                <a:latin typeface="Arial (W1)" pitchFamily="34" charset="0"/>
              </a:rPr>
              <a:t>Step 3.</a:t>
            </a:r>
            <a: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  <a:t/>
            </a:r>
            <a:b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1400" dirty="0">
                <a:solidFill>
                  <a:srgbClr val="000000"/>
                </a:solidFill>
                <a:effectLst/>
                <a:latin typeface="Times New Roman" pitchFamily="18" charset="0"/>
              </a:rPr>
              <a:t>When software requests a disk access, read/write heads determine current or new location of data.</a:t>
            </a:r>
          </a:p>
        </p:txBody>
      </p:sp>
      <p:sp>
        <p:nvSpPr>
          <p:cNvPr id="35870" name="Text Box 30"/>
          <p:cNvSpPr txBox="1">
            <a:spLocks noChangeArrowheads="1"/>
          </p:cNvSpPr>
          <p:nvPr/>
        </p:nvSpPr>
        <p:spPr bwMode="auto">
          <a:xfrm>
            <a:off x="5867400" y="4343400"/>
            <a:ext cx="2209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1600" b="1" dirty="0">
                <a:solidFill>
                  <a:srgbClr val="000000"/>
                </a:solidFill>
                <a:effectLst/>
                <a:latin typeface="Arial (W1)" pitchFamily="34" charset="0"/>
              </a:rPr>
              <a:t>Step 4.</a:t>
            </a:r>
            <a: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  <a:t/>
            </a:r>
            <a:br>
              <a:rPr kumimoji="1" lang="en-US" sz="1800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1400" dirty="0">
                <a:solidFill>
                  <a:srgbClr val="000000"/>
                </a:solidFill>
                <a:effectLst/>
                <a:latin typeface="Times New Roman" pitchFamily="18" charset="0"/>
              </a:rPr>
              <a:t>Head actuator positions read/write head arms over correct location on platters to read or write data.</a:t>
            </a:r>
          </a:p>
        </p:txBody>
      </p:sp>
      <p:sp>
        <p:nvSpPr>
          <p:cNvPr id="35871" name="Line 31"/>
          <p:cNvSpPr>
            <a:spLocks noChangeShapeType="1"/>
          </p:cNvSpPr>
          <p:nvPr/>
        </p:nvSpPr>
        <p:spPr bwMode="auto">
          <a:xfrm flipH="1" flipV="1">
            <a:off x="4191000" y="3733800"/>
            <a:ext cx="1676400" cy="685800"/>
          </a:xfrm>
          <a:prstGeom prst="line">
            <a:avLst/>
          </a:prstGeom>
          <a:noFill/>
          <a:ln w="38100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872" name="Line 32"/>
          <p:cNvSpPr>
            <a:spLocks noChangeShapeType="1"/>
          </p:cNvSpPr>
          <p:nvPr/>
        </p:nvSpPr>
        <p:spPr bwMode="auto">
          <a:xfrm flipH="1">
            <a:off x="4800600" y="2286000"/>
            <a:ext cx="2133600" cy="990600"/>
          </a:xfrm>
          <a:prstGeom prst="line">
            <a:avLst/>
          </a:prstGeom>
          <a:noFill/>
          <a:ln w="38100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873" name="Line 33"/>
          <p:cNvSpPr>
            <a:spLocks noChangeShapeType="1"/>
          </p:cNvSpPr>
          <p:nvPr/>
        </p:nvSpPr>
        <p:spPr bwMode="auto">
          <a:xfrm flipV="1">
            <a:off x="1828800" y="2895600"/>
            <a:ext cx="2667000" cy="304800"/>
          </a:xfrm>
          <a:prstGeom prst="line">
            <a:avLst/>
          </a:prstGeom>
          <a:noFill/>
          <a:ln w="38100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5874" name="Line 34"/>
          <p:cNvSpPr>
            <a:spLocks noChangeShapeType="1"/>
          </p:cNvSpPr>
          <p:nvPr/>
        </p:nvSpPr>
        <p:spPr bwMode="auto">
          <a:xfrm flipV="1">
            <a:off x="2209800" y="4572000"/>
            <a:ext cx="2590800" cy="533400"/>
          </a:xfrm>
          <a:prstGeom prst="line">
            <a:avLst/>
          </a:prstGeom>
          <a:noFill/>
          <a:ln w="38100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5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5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45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6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5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5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0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uild="p" autoUpdateAnimBg="0" advAuto="0"/>
      <p:bldP spid="35867" grpId="0" autoUpdateAnimBg="0"/>
      <p:bldP spid="35868" grpId="0" autoUpdateAnimBg="0"/>
      <p:bldP spid="35869" grpId="0" autoUpdateAnimBg="0"/>
      <p:bldP spid="35870" grpId="0" autoUpdateAnimBg="0"/>
      <p:bldP spid="35871" grpId="0" animBg="1"/>
      <p:bldP spid="35872" grpId="0" animBg="1"/>
      <p:bldP spid="35873" grpId="0" animBg="1"/>
      <p:bldP spid="3587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1981200"/>
          </a:xfrm>
        </p:spPr>
        <p:txBody>
          <a:bodyPr/>
          <a:lstStyle/>
          <a:p>
            <a:r>
              <a:rPr lang="en-US" dirty="0" smtClean="0"/>
              <a:t>The hard disk arms move the read/write head, which reads items and writes items in the drive</a:t>
            </a:r>
          </a:p>
          <a:p>
            <a:pPr lvl="1"/>
            <a:r>
              <a:rPr lang="en-US" dirty="0" smtClean="0"/>
              <a:t>Location often is referred to by its cylinder</a:t>
            </a:r>
          </a:p>
          <a:p>
            <a:endParaRPr lang="en-US" dirty="0"/>
          </a:p>
        </p:txBody>
      </p:sp>
      <p:pic>
        <p:nvPicPr>
          <p:cNvPr id="5" name="Content Placeholder 9" descr="CFig7-1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400" y="2971799"/>
            <a:ext cx="5791200" cy="35760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080"/>
          <p:cNvGrpSpPr>
            <a:grpSpLocks/>
          </p:cNvGrpSpPr>
          <p:nvPr/>
        </p:nvGrpSpPr>
        <p:grpSpPr bwMode="auto">
          <a:xfrm>
            <a:off x="3175000" y="1193800"/>
            <a:ext cx="4584700" cy="5384800"/>
            <a:chOff x="2000" y="752"/>
            <a:chExt cx="2888" cy="3392"/>
          </a:xfrm>
        </p:grpSpPr>
        <p:pic>
          <p:nvPicPr>
            <p:cNvPr id="177155" name="Picture 2051" descr="Fig07-15axxx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004" y="752"/>
              <a:ext cx="2703" cy="2936"/>
            </a:xfrm>
            <a:prstGeom prst="rect">
              <a:avLst/>
            </a:prstGeom>
            <a:noFill/>
          </p:spPr>
        </p:pic>
        <p:pic>
          <p:nvPicPr>
            <p:cNvPr id="177157" name="Picture 2053" descr="Fig07-15b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000" y="3172"/>
              <a:ext cx="2344" cy="886"/>
            </a:xfrm>
            <a:prstGeom prst="rect">
              <a:avLst/>
            </a:prstGeom>
            <a:noFill/>
          </p:spPr>
        </p:pic>
        <p:pic>
          <p:nvPicPr>
            <p:cNvPr id="177183" name="Picture 2079" descr="Fig07-15cnew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44" y="3144"/>
              <a:ext cx="1144" cy="1000"/>
            </a:xfrm>
            <a:prstGeom prst="rect">
              <a:avLst/>
            </a:prstGeom>
            <a:noFill/>
          </p:spPr>
        </p:pic>
      </p:grpSp>
      <p:sp>
        <p:nvSpPr>
          <p:cNvPr id="177158" name="Rectangle 205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Disks</a:t>
            </a:r>
          </a:p>
        </p:txBody>
      </p:sp>
      <p:sp>
        <p:nvSpPr>
          <p:cNvPr id="177159" name="Rectangle 2055"/>
          <p:cNvSpPr>
            <a:spLocks noGrp="1" noChangeArrowheads="1"/>
          </p:cNvSpPr>
          <p:nvPr>
            <p:ph type="body" idx="1"/>
          </p:nvPr>
        </p:nvSpPr>
        <p:spPr>
          <a:xfrm>
            <a:off x="292100" y="1104900"/>
            <a:ext cx="4191000" cy="585788"/>
          </a:xfrm>
        </p:spPr>
        <p:txBody>
          <a:bodyPr/>
          <a:lstStyle/>
          <a:p>
            <a:r>
              <a:rPr lang="en-US" sz="2600"/>
              <a:t>What is a</a:t>
            </a:r>
            <a:r>
              <a:rPr lang="en-US" sz="2600" b="0"/>
              <a:t> </a:t>
            </a:r>
            <a:r>
              <a:rPr lang="en-US" sz="2600"/>
              <a:t>cylinder?</a:t>
            </a:r>
            <a:endParaRPr lang="en-US" sz="2600">
              <a:latin typeface="Arial Unicode MS" pitchFamily="34" charset="-128"/>
            </a:endParaRPr>
          </a:p>
        </p:txBody>
      </p:sp>
      <p:sp>
        <p:nvSpPr>
          <p:cNvPr id="177164" name="Rectangle 2060"/>
          <p:cNvSpPr>
            <a:spLocks noChangeArrowheads="1"/>
          </p:cNvSpPr>
          <p:nvPr/>
        </p:nvSpPr>
        <p:spPr bwMode="auto">
          <a:xfrm>
            <a:off x="317500" y="1498600"/>
            <a:ext cx="3035300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0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Vertical section of track through all platters</a:t>
            </a:r>
            <a:endParaRPr kumimoji="1" lang="en-US" sz="2000" b="1" dirty="0">
              <a:solidFill>
                <a:srgbClr val="000000"/>
              </a:solidFill>
              <a:effectLst/>
              <a:latin typeface="Arial Unicode MS" pitchFamily="34" charset="-128"/>
            </a:endParaRP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endParaRPr kumimoji="1" lang="en-US" sz="2000" b="1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sp>
        <p:nvSpPr>
          <p:cNvPr id="177165" name="Rectangle 2061"/>
          <p:cNvSpPr>
            <a:spLocks noChangeArrowheads="1"/>
          </p:cNvSpPr>
          <p:nvPr/>
        </p:nvSpPr>
        <p:spPr bwMode="auto">
          <a:xfrm>
            <a:off x="317500" y="2489200"/>
            <a:ext cx="2882900" cy="185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0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Single movement of read/write head arms accesses all platters</a:t>
            </a:r>
            <a:br>
              <a:rPr kumimoji="1" lang="en-US" sz="2000" b="1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20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in cylinder</a:t>
            </a:r>
            <a:endParaRPr kumimoji="1" lang="en-US" sz="2000" b="1" dirty="0">
              <a:solidFill>
                <a:srgbClr val="000000"/>
              </a:solidFill>
              <a:effectLst/>
              <a:latin typeface="Arial Unicode MS" pitchFamily="34" charset="-128"/>
            </a:endParaRPr>
          </a:p>
        </p:txBody>
      </p:sp>
      <p:sp>
        <p:nvSpPr>
          <p:cNvPr id="177166" name="Text Box 2062"/>
          <p:cNvSpPr txBox="1">
            <a:spLocks noChangeArrowheads="1"/>
          </p:cNvSpPr>
          <p:nvPr/>
        </p:nvSpPr>
        <p:spPr bwMode="auto">
          <a:xfrm>
            <a:off x="2514600" y="3886200"/>
            <a:ext cx="83869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effectLst/>
                <a:latin typeface="Arial" charset="0"/>
              </a:rPr>
              <a:t>platte</a:t>
            </a:r>
            <a:r>
              <a:rPr lang="en-US" sz="1800" b="1" dirty="0">
                <a:effectLst/>
                <a:latin typeface="Arial" charset="0"/>
              </a:rPr>
              <a:t>r</a:t>
            </a:r>
          </a:p>
        </p:txBody>
      </p:sp>
      <p:sp>
        <p:nvSpPr>
          <p:cNvPr id="177167" name="Text Box 2063"/>
          <p:cNvSpPr txBox="1">
            <a:spLocks noChangeArrowheads="1"/>
          </p:cNvSpPr>
          <p:nvPr/>
        </p:nvSpPr>
        <p:spPr bwMode="auto">
          <a:xfrm>
            <a:off x="6802438" y="3625850"/>
            <a:ext cx="1197764" cy="5632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lnSpc>
                <a:spcPct val="85000"/>
              </a:lnSpc>
            </a:pPr>
            <a:r>
              <a:rPr lang="en-US" sz="1800" dirty="0">
                <a:effectLst/>
                <a:latin typeface="Arial" charset="0"/>
              </a:rPr>
              <a:t>read/write</a:t>
            </a:r>
            <a:br>
              <a:rPr lang="en-US" sz="1800" dirty="0">
                <a:effectLst/>
                <a:latin typeface="Arial" charset="0"/>
              </a:rPr>
            </a:br>
            <a:r>
              <a:rPr lang="en-US" sz="1800" dirty="0">
                <a:effectLst/>
                <a:latin typeface="Arial" charset="0"/>
              </a:rPr>
              <a:t>head</a:t>
            </a:r>
          </a:p>
        </p:txBody>
      </p:sp>
      <p:sp>
        <p:nvSpPr>
          <p:cNvPr id="177168" name="Text Box 2064"/>
          <p:cNvSpPr txBox="1">
            <a:spLocks noChangeArrowheads="1"/>
          </p:cNvSpPr>
          <p:nvPr/>
        </p:nvSpPr>
        <p:spPr bwMode="auto">
          <a:xfrm>
            <a:off x="1816100" y="5146675"/>
            <a:ext cx="8826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b="1" dirty="0">
                <a:effectLst/>
                <a:latin typeface="Arial" charset="0"/>
              </a:rPr>
              <a:t>platter</a:t>
            </a:r>
          </a:p>
        </p:txBody>
      </p:sp>
      <p:sp>
        <p:nvSpPr>
          <p:cNvPr id="177169" name="Text Box 2065"/>
          <p:cNvSpPr txBox="1">
            <a:spLocks noChangeArrowheads="1"/>
          </p:cNvSpPr>
          <p:nvPr/>
        </p:nvSpPr>
        <p:spPr bwMode="auto">
          <a:xfrm>
            <a:off x="2433638" y="5718175"/>
            <a:ext cx="72327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effectLst/>
                <a:latin typeface="Arial" charset="0"/>
              </a:rPr>
              <a:t>sides</a:t>
            </a:r>
          </a:p>
        </p:txBody>
      </p:sp>
      <p:sp>
        <p:nvSpPr>
          <p:cNvPr id="177170" name="Text Box 2066"/>
          <p:cNvSpPr txBox="1">
            <a:spLocks noChangeArrowheads="1"/>
          </p:cNvSpPr>
          <p:nvPr/>
        </p:nvSpPr>
        <p:spPr bwMode="auto">
          <a:xfrm>
            <a:off x="3303588" y="6407150"/>
            <a:ext cx="979755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effectLst/>
                <a:latin typeface="Arial" charset="0"/>
              </a:rPr>
              <a:t>cylinder</a:t>
            </a:r>
          </a:p>
        </p:txBody>
      </p:sp>
      <p:sp>
        <p:nvSpPr>
          <p:cNvPr id="177171" name="Line 2067"/>
          <p:cNvSpPr>
            <a:spLocks noChangeShapeType="1"/>
          </p:cNvSpPr>
          <p:nvPr/>
        </p:nvSpPr>
        <p:spPr bwMode="auto">
          <a:xfrm flipH="1">
            <a:off x="6019800" y="1447800"/>
            <a:ext cx="355600" cy="442913"/>
          </a:xfrm>
          <a:prstGeom prst="line">
            <a:avLst/>
          </a:prstGeom>
          <a:noFill/>
          <a:ln w="34925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77172" name="Line 2068"/>
          <p:cNvSpPr>
            <a:spLocks noChangeShapeType="1"/>
          </p:cNvSpPr>
          <p:nvPr/>
        </p:nvSpPr>
        <p:spPr bwMode="auto">
          <a:xfrm flipH="1">
            <a:off x="6134100" y="1800225"/>
            <a:ext cx="546100" cy="658813"/>
          </a:xfrm>
          <a:prstGeom prst="line">
            <a:avLst/>
          </a:prstGeom>
          <a:noFill/>
          <a:ln w="34925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77173" name="Line 2069"/>
          <p:cNvSpPr>
            <a:spLocks noChangeShapeType="1"/>
          </p:cNvSpPr>
          <p:nvPr/>
        </p:nvSpPr>
        <p:spPr bwMode="auto">
          <a:xfrm flipH="1" flipV="1">
            <a:off x="6604000" y="3108325"/>
            <a:ext cx="558800" cy="568325"/>
          </a:xfrm>
          <a:prstGeom prst="line">
            <a:avLst/>
          </a:prstGeom>
          <a:noFill/>
          <a:ln w="34925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77174" name="Line 2070"/>
          <p:cNvSpPr>
            <a:spLocks noChangeShapeType="1"/>
          </p:cNvSpPr>
          <p:nvPr/>
        </p:nvSpPr>
        <p:spPr bwMode="auto">
          <a:xfrm flipV="1">
            <a:off x="2616200" y="5343525"/>
            <a:ext cx="596900" cy="0"/>
          </a:xfrm>
          <a:prstGeom prst="line">
            <a:avLst/>
          </a:prstGeom>
          <a:noFill/>
          <a:ln w="34925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77175" name="Line 2071"/>
          <p:cNvSpPr>
            <a:spLocks noChangeShapeType="1"/>
          </p:cNvSpPr>
          <p:nvPr/>
        </p:nvSpPr>
        <p:spPr bwMode="auto">
          <a:xfrm flipH="1" flipV="1">
            <a:off x="3824288" y="6029325"/>
            <a:ext cx="0" cy="434975"/>
          </a:xfrm>
          <a:prstGeom prst="line">
            <a:avLst/>
          </a:prstGeom>
          <a:noFill/>
          <a:ln w="34925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77176" name="AutoShape 2072"/>
          <p:cNvSpPr>
            <a:spLocks noChangeArrowheads="1"/>
          </p:cNvSpPr>
          <p:nvPr/>
        </p:nvSpPr>
        <p:spPr bwMode="auto">
          <a:xfrm>
            <a:off x="2895600" y="5988050"/>
            <a:ext cx="533400" cy="228600"/>
          </a:xfrm>
          <a:prstGeom prst="curvedUpArrow">
            <a:avLst>
              <a:gd name="adj1" fmla="val 46667"/>
              <a:gd name="adj2" fmla="val 93333"/>
              <a:gd name="adj3" fmla="val 33333"/>
            </a:avLst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7177" name="AutoShape 2073"/>
          <p:cNvSpPr>
            <a:spLocks noChangeArrowheads="1"/>
          </p:cNvSpPr>
          <p:nvPr/>
        </p:nvSpPr>
        <p:spPr bwMode="auto">
          <a:xfrm flipV="1">
            <a:off x="2895600" y="5597525"/>
            <a:ext cx="533400" cy="228600"/>
          </a:xfrm>
          <a:prstGeom prst="curvedUpArrow">
            <a:avLst>
              <a:gd name="adj1" fmla="val 46667"/>
              <a:gd name="adj2" fmla="val 93333"/>
              <a:gd name="adj3" fmla="val 33333"/>
            </a:avLst>
          </a:prstGeom>
          <a:solidFill>
            <a:srgbClr val="0000CC"/>
          </a:solidFill>
          <a:ln w="9525">
            <a:solidFill>
              <a:srgbClr val="0000CC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77178" name="Line 2074"/>
          <p:cNvSpPr>
            <a:spLocks noChangeShapeType="1"/>
          </p:cNvSpPr>
          <p:nvPr/>
        </p:nvSpPr>
        <p:spPr bwMode="auto">
          <a:xfrm flipH="1">
            <a:off x="6781800" y="4133850"/>
            <a:ext cx="381000" cy="895350"/>
          </a:xfrm>
          <a:prstGeom prst="line">
            <a:avLst/>
          </a:prstGeom>
          <a:noFill/>
          <a:ln w="34925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177179" name="Text Box 2075"/>
          <p:cNvSpPr txBox="1">
            <a:spLocks noChangeArrowheads="1"/>
          </p:cNvSpPr>
          <p:nvPr/>
        </p:nvSpPr>
        <p:spPr bwMode="auto">
          <a:xfrm>
            <a:off x="6294438" y="1209675"/>
            <a:ext cx="68480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effectLst/>
                <a:latin typeface="Arial" charset="0"/>
              </a:rPr>
              <a:t>track</a:t>
            </a:r>
          </a:p>
        </p:txBody>
      </p:sp>
      <p:sp>
        <p:nvSpPr>
          <p:cNvPr id="177180" name="Text Box 2076"/>
          <p:cNvSpPr txBox="1">
            <a:spLocks noChangeArrowheads="1"/>
          </p:cNvSpPr>
          <p:nvPr/>
        </p:nvSpPr>
        <p:spPr bwMode="auto">
          <a:xfrm>
            <a:off x="6654800" y="1539875"/>
            <a:ext cx="81304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dirty="0">
                <a:effectLst/>
                <a:latin typeface="Arial" charset="0"/>
              </a:rPr>
              <a:t>sector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7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5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177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7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77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177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7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7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7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7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7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500"/>
                            </p:stCondLst>
                            <p:childTnLst>
                              <p:par>
                                <p:cTn id="65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17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71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77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59" grpId="0" build="p" bldLvl="5" autoUpdateAnimBg="0" advAuto="1000"/>
      <p:bldP spid="177164" grpId="0" build="p" bldLvl="5" autoUpdateAnimBg="0" advAuto="2000"/>
      <p:bldP spid="177165" grpId="0" build="p" bldLvl="5" autoUpdateAnimBg="0" advAuto="3000"/>
      <p:bldP spid="177166" grpId="0" autoUpdateAnimBg="0"/>
      <p:bldP spid="177167" grpId="0" autoUpdateAnimBg="0"/>
      <p:bldP spid="177168" grpId="0" autoUpdateAnimBg="0"/>
      <p:bldP spid="177169" grpId="0" autoUpdateAnimBg="0"/>
      <p:bldP spid="177170" grpId="0" autoUpdateAnimBg="0"/>
      <p:bldP spid="177171" grpId="0" animBg="1"/>
      <p:bldP spid="177172" grpId="0" animBg="1"/>
      <p:bldP spid="177173" grpId="0" animBg="1"/>
      <p:bldP spid="177174" grpId="0" animBg="1"/>
      <p:bldP spid="177175" grpId="0" animBg="1"/>
      <p:bldP spid="177176" grpId="0" animBg="1"/>
      <p:bldP spid="177177" grpId="0" animBg="1"/>
      <p:bldP spid="177178" grpId="0" animBg="1"/>
      <p:bldP spid="177179" grpId="0" autoUpdateAnimBg="0"/>
      <p:bldP spid="177180" grpId="0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2971800" cy="4835525"/>
          </a:xfrm>
        </p:spPr>
        <p:txBody>
          <a:bodyPr/>
          <a:lstStyle/>
          <a:p>
            <a:r>
              <a:rPr lang="en-US" dirty="0" smtClean="0"/>
              <a:t>Hard disks can store data using longitudinal recording or perpendicular recording</a:t>
            </a:r>
          </a:p>
          <a:p>
            <a:endParaRPr lang="en-US" dirty="0"/>
          </a:p>
        </p:txBody>
      </p:sp>
      <p:pic>
        <p:nvPicPr>
          <p:cNvPr id="4" name="Picture 3" descr="CFig7-06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05200" y="1371600"/>
            <a:ext cx="4881563" cy="43520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 Characteristic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609600" y="1295400"/>
          <a:ext cx="75438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CFig7-08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981200" y="3886200"/>
            <a:ext cx="3443859" cy="2628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1429297-1AA7-4F65-B029-699D69D666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41429297-1AA7-4F65-B029-699D69D666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B6C69EC-D597-4320-B265-DEFB0A153C6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0B6C69EC-D597-4320-B265-DEFB0A153C6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8476E8E-3F44-4B56-A13F-77E139DA79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18476E8E-3F44-4B56-A13F-77E139DA79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13D93EF-4469-4C79-AD73-4438462872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313D93EF-4469-4C79-AD73-4438462872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09434DE-70C7-45AB-A96F-057ED3F462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109434DE-70C7-45AB-A96F-057ED3F462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322F98F-984F-4972-AEDD-761D4E2463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A322F98F-984F-4972-AEDD-761D4E2463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2286E10-1D5D-4ABA-8DB1-90ABA55A8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C2286E10-1D5D-4ABA-8DB1-90ABA55A84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97AAC5-A8DF-4BE2-AC0A-811E510332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0597AAC5-A8DF-4BE2-AC0A-811E510332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0"/>
          <p:cNvGrpSpPr>
            <a:grpSpLocks/>
          </p:cNvGrpSpPr>
          <p:nvPr/>
        </p:nvGrpSpPr>
        <p:grpSpPr bwMode="auto">
          <a:xfrm>
            <a:off x="5200650" y="1670050"/>
            <a:ext cx="3714750" cy="4654550"/>
            <a:chOff x="3324" y="943"/>
            <a:chExt cx="2340" cy="2932"/>
          </a:xfrm>
        </p:grpSpPr>
        <p:grpSp>
          <p:nvGrpSpPr>
            <p:cNvPr id="3" name="Group 82"/>
            <p:cNvGrpSpPr>
              <a:grpSpLocks/>
            </p:cNvGrpSpPr>
            <p:nvPr/>
          </p:nvGrpSpPr>
          <p:grpSpPr bwMode="auto">
            <a:xfrm>
              <a:off x="3324" y="943"/>
              <a:ext cx="2340" cy="2932"/>
              <a:chOff x="3324" y="943"/>
              <a:chExt cx="2340" cy="2932"/>
            </a:xfrm>
          </p:grpSpPr>
          <p:pic>
            <p:nvPicPr>
              <p:cNvPr id="33817" name="Picture 25" descr="Fig07-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324" y="943"/>
                <a:ext cx="2340" cy="2932"/>
              </a:xfrm>
              <a:prstGeom prst="rect">
                <a:avLst/>
              </a:prstGeom>
              <a:noFill/>
            </p:spPr>
          </p:pic>
          <p:pic>
            <p:nvPicPr>
              <p:cNvPr id="33873" name="Picture 81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944" y="2400"/>
                <a:ext cx="366" cy="102"/>
              </a:xfrm>
              <a:prstGeom prst="rect">
                <a:avLst/>
              </a:prstGeom>
              <a:noFill/>
            </p:spPr>
          </p:pic>
        </p:grpSp>
        <p:pic>
          <p:nvPicPr>
            <p:cNvPr id="33878" name="Picture 8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456" y="2016"/>
              <a:ext cx="2112" cy="318"/>
            </a:xfrm>
            <a:prstGeom prst="rect">
              <a:avLst/>
            </a:prstGeom>
            <a:noFill/>
          </p:spPr>
        </p:pic>
        <p:pic>
          <p:nvPicPr>
            <p:cNvPr id="33880" name="Picture 8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224" y="2400"/>
              <a:ext cx="720" cy="96"/>
            </a:xfrm>
            <a:prstGeom prst="rect">
              <a:avLst/>
            </a:prstGeom>
            <a:noFill/>
          </p:spPr>
        </p:pic>
        <p:pic>
          <p:nvPicPr>
            <p:cNvPr id="33881" name="Picture 8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80" y="2544"/>
              <a:ext cx="858" cy="462"/>
            </a:xfrm>
            <a:prstGeom prst="rect">
              <a:avLst/>
            </a:prstGeom>
            <a:noFill/>
          </p:spPr>
        </p:pic>
      </p:grp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Magnetic Disks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2200"/>
            <a:ext cx="8585200" cy="703263"/>
          </a:xfrm>
        </p:spPr>
        <p:txBody>
          <a:bodyPr/>
          <a:lstStyle/>
          <a:p>
            <a:r>
              <a:rPr lang="en-US"/>
              <a:t>What are characteristics of a hard disk?</a:t>
            </a:r>
            <a:endParaRPr lang="en-US">
              <a:latin typeface="Arial Unicode MS" pitchFamily="34" charset="-128"/>
            </a:endParaRPr>
          </a:p>
        </p:txBody>
      </p:sp>
      <p:grpSp>
        <p:nvGrpSpPr>
          <p:cNvPr id="5" name="Group 65"/>
          <p:cNvGrpSpPr>
            <a:grpSpLocks/>
          </p:cNvGrpSpPr>
          <p:nvPr/>
        </p:nvGrpSpPr>
        <p:grpSpPr bwMode="auto">
          <a:xfrm>
            <a:off x="228600" y="2063750"/>
            <a:ext cx="4876800" cy="3797435"/>
            <a:chOff x="-2736" y="1104"/>
            <a:chExt cx="3072" cy="1944"/>
          </a:xfrm>
        </p:grpSpPr>
        <p:sp>
          <p:nvSpPr>
            <p:cNvPr id="33820" name="Rectangle 28"/>
            <p:cNvSpPr>
              <a:spLocks noChangeArrowheads="1"/>
            </p:cNvSpPr>
            <p:nvPr/>
          </p:nvSpPr>
          <p:spPr bwMode="auto">
            <a:xfrm>
              <a:off x="-2736" y="1104"/>
              <a:ext cx="3056" cy="1944"/>
            </a:xfrm>
            <a:prstGeom prst="rect">
              <a:avLst/>
            </a:prstGeom>
            <a:gradFill rotWithShape="0">
              <a:gsLst>
                <a:gs pos="0">
                  <a:srgbClr val="0099CC"/>
                </a:gs>
                <a:gs pos="100000">
                  <a:srgbClr val="C0C0C0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822" name="Text Box 30"/>
            <p:cNvSpPr txBox="1">
              <a:spLocks noChangeArrowheads="1"/>
            </p:cNvSpPr>
            <p:nvPr/>
          </p:nvSpPr>
          <p:spPr bwMode="auto">
            <a:xfrm>
              <a:off x="-2736" y="1176"/>
              <a:ext cx="2976" cy="1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800" dirty="0"/>
                <a:t>S</a:t>
              </a:r>
              <a:r>
                <a:rPr lang="en-US" sz="1800" b="1" dirty="0">
                  <a:effectLst/>
                </a:rPr>
                <a:t>ample Hard Disk Characteristics</a:t>
              </a:r>
            </a:p>
          </p:txBody>
        </p:sp>
        <p:sp>
          <p:nvSpPr>
            <p:cNvPr id="33835" name="Text Box 43"/>
            <p:cNvSpPr txBox="1">
              <a:spLocks noChangeArrowheads="1"/>
            </p:cNvSpPr>
            <p:nvPr/>
          </p:nvSpPr>
          <p:spPr bwMode="auto">
            <a:xfrm>
              <a:off x="-2736" y="1440"/>
              <a:ext cx="3072" cy="15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Advertised capacity	120 GB</a:t>
              </a: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Platters	3</a:t>
              </a: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Read/write heads	6</a:t>
              </a: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Cylinders	16,383</a:t>
              </a: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Bytes per second	512</a:t>
              </a: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Sectors per track	63</a:t>
              </a: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Sectors per drive	234,441,648</a:t>
              </a: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Revolutions per minute	7,200</a:t>
              </a: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Transfer rate	133 MB per </a:t>
              </a:r>
              <a:r>
                <a:rPr lang="en-US" sz="1600" dirty="0" smtClean="0">
                  <a:effectLst/>
                </a:rPr>
                <a:t>second</a:t>
              </a:r>
              <a:endParaRPr lang="en-US" sz="1600" dirty="0">
                <a:effectLst/>
              </a:endParaRPr>
            </a:p>
            <a:p>
              <a:pPr>
                <a:lnSpc>
                  <a:spcPct val="120000"/>
                </a:lnSpc>
                <a:tabLst>
                  <a:tab pos="2806700" algn="l"/>
                </a:tabLst>
              </a:pPr>
              <a:r>
                <a:rPr lang="en-US" sz="1600" dirty="0">
                  <a:effectLst/>
                </a:rPr>
                <a:t>Access time	8.9 ms</a:t>
              </a:r>
            </a:p>
          </p:txBody>
        </p:sp>
        <p:grpSp>
          <p:nvGrpSpPr>
            <p:cNvPr id="6" name="Group 64"/>
            <p:cNvGrpSpPr>
              <a:grpSpLocks/>
            </p:cNvGrpSpPr>
            <p:nvPr/>
          </p:nvGrpSpPr>
          <p:grpSpPr bwMode="auto">
            <a:xfrm>
              <a:off x="-2736" y="1410"/>
              <a:ext cx="3056" cy="1404"/>
              <a:chOff x="-2736" y="1410"/>
              <a:chExt cx="4608" cy="1404"/>
            </a:xfrm>
          </p:grpSpPr>
          <p:sp>
            <p:nvSpPr>
              <p:cNvPr id="33837" name="Line 45"/>
              <p:cNvSpPr>
                <a:spLocks noChangeShapeType="1"/>
              </p:cNvSpPr>
              <p:nvPr/>
            </p:nvSpPr>
            <p:spPr bwMode="auto">
              <a:xfrm>
                <a:off x="-2736" y="1410"/>
                <a:ext cx="4608" cy="0"/>
              </a:xfrm>
              <a:prstGeom prst="line">
                <a:avLst/>
              </a:prstGeom>
              <a:noFill/>
              <a:ln w="57150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38" name="Line 46"/>
              <p:cNvSpPr>
                <a:spLocks noChangeShapeType="1"/>
              </p:cNvSpPr>
              <p:nvPr/>
            </p:nvSpPr>
            <p:spPr bwMode="auto">
              <a:xfrm>
                <a:off x="-2736" y="1605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39" name="Line 47"/>
              <p:cNvSpPr>
                <a:spLocks noChangeShapeType="1"/>
              </p:cNvSpPr>
              <p:nvPr/>
            </p:nvSpPr>
            <p:spPr bwMode="auto">
              <a:xfrm>
                <a:off x="-2736" y="1761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40" name="Line 48"/>
              <p:cNvSpPr>
                <a:spLocks noChangeShapeType="1"/>
              </p:cNvSpPr>
              <p:nvPr/>
            </p:nvSpPr>
            <p:spPr bwMode="auto">
              <a:xfrm>
                <a:off x="-2736" y="1917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41" name="Line 49"/>
              <p:cNvSpPr>
                <a:spLocks noChangeShapeType="1"/>
              </p:cNvSpPr>
              <p:nvPr/>
            </p:nvSpPr>
            <p:spPr bwMode="auto">
              <a:xfrm>
                <a:off x="-2736" y="2073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42" name="Line 50"/>
              <p:cNvSpPr>
                <a:spLocks noChangeShapeType="1"/>
              </p:cNvSpPr>
              <p:nvPr/>
            </p:nvSpPr>
            <p:spPr bwMode="auto">
              <a:xfrm>
                <a:off x="-2736" y="2229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52" name="Line 60"/>
              <p:cNvSpPr>
                <a:spLocks noChangeShapeType="1"/>
              </p:cNvSpPr>
              <p:nvPr/>
            </p:nvSpPr>
            <p:spPr bwMode="auto">
              <a:xfrm>
                <a:off x="-2736" y="2346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53" name="Line 61"/>
              <p:cNvSpPr>
                <a:spLocks noChangeShapeType="1"/>
              </p:cNvSpPr>
              <p:nvPr/>
            </p:nvSpPr>
            <p:spPr bwMode="auto">
              <a:xfrm>
                <a:off x="-2736" y="2502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54" name="Line 62"/>
              <p:cNvSpPr>
                <a:spLocks noChangeShapeType="1"/>
              </p:cNvSpPr>
              <p:nvPr/>
            </p:nvSpPr>
            <p:spPr bwMode="auto">
              <a:xfrm>
                <a:off x="-2736" y="2658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  <p:sp>
            <p:nvSpPr>
              <p:cNvPr id="33855" name="Line 63"/>
              <p:cNvSpPr>
                <a:spLocks noChangeShapeType="1"/>
              </p:cNvSpPr>
              <p:nvPr/>
            </p:nvSpPr>
            <p:spPr bwMode="auto">
              <a:xfrm>
                <a:off x="-2736" y="2814"/>
                <a:ext cx="4608" cy="0"/>
              </a:xfrm>
              <a:prstGeom prst="line">
                <a:avLst/>
              </a:prstGeom>
              <a:noFill/>
              <a:ln w="9525">
                <a:solidFill>
                  <a:schemeClr val="accent1"/>
                </a:solidFill>
                <a:miter lim="800000"/>
                <a:headEnd type="none" w="sm" len="med"/>
                <a:tailEnd type="none" w="sm" len="med"/>
              </a:ln>
              <a:effectLst/>
            </p:spPr>
            <p:txBody>
              <a:bodyPr wrap="none"/>
              <a:lstStyle/>
              <a:p>
                <a:endParaRPr lang="en-US"/>
              </a:p>
            </p:txBody>
          </p:sp>
        </p:grpSp>
      </p:grpSp>
      <p:sp>
        <p:nvSpPr>
          <p:cNvPr id="33858" name="Line 66"/>
          <p:cNvSpPr>
            <a:spLocks noChangeShapeType="1"/>
          </p:cNvSpPr>
          <p:nvPr/>
        </p:nvSpPr>
        <p:spPr bwMode="auto">
          <a:xfrm>
            <a:off x="3962400" y="2717800"/>
            <a:ext cx="1752600" cy="1168400"/>
          </a:xfrm>
          <a:prstGeom prst="line">
            <a:avLst/>
          </a:prstGeom>
          <a:noFill/>
          <a:ln w="28575">
            <a:solidFill>
              <a:srgbClr val="D94439"/>
            </a:solidFill>
            <a:miter lim="800000"/>
            <a:headEnd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3869" name="Freeform 77"/>
          <p:cNvSpPr>
            <a:spLocks/>
          </p:cNvSpPr>
          <p:nvPr/>
        </p:nvSpPr>
        <p:spPr bwMode="auto">
          <a:xfrm>
            <a:off x="6096000" y="3962400"/>
            <a:ext cx="2133600" cy="1168400"/>
          </a:xfrm>
          <a:custGeom>
            <a:avLst/>
            <a:gdLst/>
            <a:ahLst/>
            <a:cxnLst>
              <a:cxn ang="0">
                <a:pos x="0" y="384"/>
              </a:cxn>
              <a:cxn ang="0">
                <a:pos x="864" y="624"/>
              </a:cxn>
              <a:cxn ang="0">
                <a:pos x="1344" y="0"/>
              </a:cxn>
            </a:cxnLst>
            <a:rect l="0" t="0" r="r" b="b"/>
            <a:pathLst>
              <a:path w="1344" h="688">
                <a:moveTo>
                  <a:pt x="0" y="384"/>
                </a:moveTo>
                <a:cubicBezTo>
                  <a:pt x="320" y="536"/>
                  <a:pt x="640" y="688"/>
                  <a:pt x="864" y="624"/>
                </a:cubicBezTo>
                <a:cubicBezTo>
                  <a:pt x="1088" y="560"/>
                  <a:pt x="1216" y="280"/>
                  <a:pt x="1344" y="0"/>
                </a:cubicBezTo>
              </a:path>
            </a:pathLst>
          </a:custGeom>
          <a:noFill/>
          <a:ln w="28575" cap="flat" cmpd="sng">
            <a:solidFill>
              <a:srgbClr val="D94439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33843" name="Oval 51"/>
          <p:cNvSpPr>
            <a:spLocks noChangeArrowheads="1"/>
          </p:cNvSpPr>
          <p:nvPr/>
        </p:nvSpPr>
        <p:spPr bwMode="auto">
          <a:xfrm>
            <a:off x="5105400" y="4114800"/>
            <a:ext cx="1143000" cy="1016000"/>
          </a:xfrm>
          <a:prstGeom prst="ellipse">
            <a:avLst/>
          </a:prstGeom>
          <a:solidFill>
            <a:srgbClr val="FFFF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lnSpc>
                <a:spcPct val="85000"/>
              </a:lnSpc>
            </a:pPr>
            <a:r>
              <a:rPr lang="en-US" sz="1400" b="1">
                <a:solidFill>
                  <a:schemeClr val="bg2"/>
                </a:solidFill>
                <a:latin typeface="Arial" charset="0"/>
              </a:rPr>
              <a:t>actual</a:t>
            </a:r>
            <a:br>
              <a:rPr lang="en-US" sz="1400" b="1">
                <a:solidFill>
                  <a:schemeClr val="bg2"/>
                </a:solidFill>
                <a:latin typeface="Arial" charset="0"/>
              </a:rPr>
            </a:br>
            <a:r>
              <a:rPr lang="en-US" sz="1400" b="1">
                <a:solidFill>
                  <a:schemeClr val="bg2"/>
                </a:solidFill>
                <a:latin typeface="Arial" charset="0"/>
              </a:rPr>
              <a:t>disk</a:t>
            </a:r>
            <a:br>
              <a:rPr lang="en-US" sz="1400" b="1">
                <a:solidFill>
                  <a:schemeClr val="bg2"/>
                </a:solidFill>
                <a:latin typeface="Arial" charset="0"/>
              </a:rPr>
            </a:br>
            <a:r>
              <a:rPr lang="en-US" sz="1400" b="1">
                <a:solidFill>
                  <a:schemeClr val="bg2"/>
                </a:solidFill>
                <a:latin typeface="Arial" charset="0"/>
              </a:rPr>
              <a:t>capacity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7" presetClass="entr" presetSubtype="1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3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0"/>
                            </p:stCondLst>
                            <p:childTnLst>
                              <p:par>
                                <p:cTn id="24" presetID="4" presetClass="entr" presetSubtype="32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6" dur="500"/>
                                        <p:tgtEl>
                                          <p:spTgt spid="3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3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uild="p" autoUpdateAnimBg="0" advAuto="0"/>
      <p:bldP spid="33858" grpId="0" animBg="1"/>
      <p:bldP spid="33869" grpId="0" animBg="1"/>
      <p:bldP spid="33843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Removable High Capacity Disks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Speed of hard disk</a:t>
            </a:r>
          </a:p>
          <a:p>
            <a:r>
              <a:rPr lang="en-US" dirty="0" smtClean="0"/>
              <a:t>Portability of floppy disk</a:t>
            </a:r>
          </a:p>
          <a:p>
            <a:r>
              <a:rPr lang="en-US" dirty="0" smtClean="0"/>
              <a:t>Several variants have emerged</a:t>
            </a:r>
          </a:p>
          <a:p>
            <a:r>
              <a:rPr lang="en-US" dirty="0" smtClean="0"/>
              <a:t>High capacity floppy disk</a:t>
            </a:r>
          </a:p>
          <a:p>
            <a:pPr lvl="1"/>
            <a:r>
              <a:rPr lang="en-US" dirty="0" smtClean="0"/>
              <a:t>Stores up to 750 MB of data</a:t>
            </a:r>
          </a:p>
          <a:p>
            <a:r>
              <a:rPr lang="en-US" dirty="0" smtClean="0"/>
              <a:t>Hot swappable hard disks</a:t>
            </a:r>
          </a:p>
          <a:p>
            <a:pPr lvl="1"/>
            <a:r>
              <a:rPr lang="en-US" dirty="0" smtClean="0"/>
              <a:t>Provide GB of data</a:t>
            </a:r>
          </a:p>
          <a:p>
            <a:pPr lvl="1"/>
            <a:r>
              <a:rPr lang="en-US" dirty="0" smtClean="0"/>
              <a:t>Connect via USB</a:t>
            </a:r>
          </a:p>
        </p:txBody>
      </p:sp>
      <p:pic>
        <p:nvPicPr>
          <p:cNvPr id="19461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3048000"/>
            <a:ext cx="2619375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2286000"/>
          </a:xfrm>
        </p:spPr>
        <p:txBody>
          <a:bodyPr/>
          <a:lstStyle/>
          <a:p>
            <a:r>
              <a:rPr lang="en-US" sz="3200" b="1" dirty="0" smtClean="0">
                <a:solidFill>
                  <a:srgbClr val="0000CC"/>
                </a:solidFill>
              </a:rPr>
              <a:t>Formatting</a:t>
            </a:r>
            <a:r>
              <a:rPr lang="en-US" sz="3200" b="1" dirty="0" smtClean="0"/>
              <a:t> </a:t>
            </a:r>
            <a:r>
              <a:rPr lang="en-US" sz="3200" dirty="0" smtClean="0"/>
              <a:t>is the process of dividing the disk into tracks and sectors so that the operating system can store and locate data and information on the disk</a:t>
            </a:r>
            <a:endParaRPr lang="en-US" sz="3200" b="1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3200400"/>
            <a:ext cx="4724400" cy="33356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 Crash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3124199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occurs when a read/write head touches the surface of a platter</a:t>
            </a:r>
          </a:p>
          <a:p>
            <a:r>
              <a:rPr kumimoji="1" lang="en-US" dirty="0" smtClean="0"/>
              <a:t>Spinning creates cushion of air that floats read/write head above platter</a:t>
            </a:r>
          </a:p>
          <a:p>
            <a:pPr lvl="1"/>
            <a:r>
              <a:rPr kumimoji="1" lang="en-US" sz="2800" dirty="0" smtClean="0"/>
              <a:t>Clearance between head and platter is approximately two-millionths of an inch</a:t>
            </a:r>
          </a:p>
          <a:p>
            <a:pPr lvl="1"/>
            <a:r>
              <a:rPr kumimoji="1" lang="en-US" sz="2800" dirty="0" smtClean="0">
                <a:solidFill>
                  <a:srgbClr val="000000"/>
                </a:solidFill>
              </a:rPr>
              <a:t>A smoke particle, dust particle, or human hair could render drive unusable</a:t>
            </a:r>
            <a:endParaRPr kumimoji="1" lang="en-US" dirty="0" smtClean="0"/>
          </a:p>
          <a:p>
            <a:r>
              <a:rPr lang="en-US" dirty="0" smtClean="0"/>
              <a:t>Always keep a </a:t>
            </a:r>
            <a:r>
              <a:rPr lang="en-US" b="1" dirty="0" smtClean="0">
                <a:solidFill>
                  <a:srgbClr val="0000CC"/>
                </a:solidFill>
              </a:rPr>
              <a:t>backup</a:t>
            </a:r>
            <a:r>
              <a:rPr lang="en-US" dirty="0" smtClean="0"/>
              <a:t> of your hard disk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509" y="4267200"/>
            <a:ext cx="7386371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45" name="Freeform 61"/>
          <p:cNvSpPr>
            <a:spLocks/>
          </p:cNvSpPr>
          <p:nvPr/>
        </p:nvSpPr>
        <p:spPr bwMode="auto">
          <a:xfrm>
            <a:off x="5791200" y="1319213"/>
            <a:ext cx="2806700" cy="2895600"/>
          </a:xfrm>
          <a:custGeom>
            <a:avLst/>
            <a:gdLst/>
            <a:ahLst/>
            <a:cxnLst>
              <a:cxn ang="0">
                <a:pos x="1104" y="1824"/>
              </a:cxn>
              <a:cxn ang="0">
                <a:pos x="1584" y="288"/>
              </a:cxn>
              <a:cxn ang="0">
                <a:pos x="0" y="96"/>
              </a:cxn>
            </a:cxnLst>
            <a:rect l="0" t="0" r="r" b="b"/>
            <a:pathLst>
              <a:path w="1768" h="1824">
                <a:moveTo>
                  <a:pt x="1104" y="1824"/>
                </a:moveTo>
                <a:cubicBezTo>
                  <a:pt x="1436" y="1200"/>
                  <a:pt x="1768" y="576"/>
                  <a:pt x="1584" y="288"/>
                </a:cubicBezTo>
                <a:cubicBezTo>
                  <a:pt x="1400" y="0"/>
                  <a:pt x="700" y="48"/>
                  <a:pt x="0" y="96"/>
                </a:cubicBezTo>
              </a:path>
            </a:pathLst>
          </a:custGeom>
          <a:noFill/>
          <a:ln w="57150" cap="flat" cmpd="sng">
            <a:solidFill>
              <a:srgbClr val="339966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grpSp>
        <p:nvGrpSpPr>
          <p:cNvPr id="2" name="Group 72"/>
          <p:cNvGrpSpPr>
            <a:grpSpLocks/>
          </p:cNvGrpSpPr>
          <p:nvPr/>
        </p:nvGrpSpPr>
        <p:grpSpPr bwMode="auto">
          <a:xfrm>
            <a:off x="5105400" y="3224213"/>
            <a:ext cx="4270375" cy="3481387"/>
            <a:chOff x="3216" y="2031"/>
            <a:chExt cx="2690" cy="2193"/>
          </a:xfrm>
        </p:grpSpPr>
        <p:pic>
          <p:nvPicPr>
            <p:cNvPr id="42011" name="Picture 27" descr="Fig07-1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216" y="2031"/>
              <a:ext cx="2025" cy="2193"/>
            </a:xfrm>
            <a:prstGeom prst="rect">
              <a:avLst/>
            </a:prstGeom>
            <a:noFill/>
          </p:spPr>
        </p:pic>
        <p:sp>
          <p:nvSpPr>
            <p:cNvPr id="42020" name="Oval 36"/>
            <p:cNvSpPr>
              <a:spLocks noChangeArrowheads="1"/>
            </p:cNvSpPr>
            <p:nvPr/>
          </p:nvSpPr>
          <p:spPr bwMode="auto">
            <a:xfrm>
              <a:off x="4733" y="3374"/>
              <a:ext cx="1173" cy="314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b="1" dirty="0">
                  <a:effectLst/>
                  <a:latin typeface="Arial" charset="0"/>
                </a:rPr>
                <a:t>hard disk</a:t>
              </a:r>
            </a:p>
          </p:txBody>
        </p:sp>
      </p:grpSp>
      <p:sp>
        <p:nvSpPr>
          <p:cNvPr id="42052" name="Freeform 68"/>
          <p:cNvSpPr>
            <a:spLocks/>
          </p:cNvSpPr>
          <p:nvPr/>
        </p:nvSpPr>
        <p:spPr bwMode="auto">
          <a:xfrm>
            <a:off x="4724400" y="1738313"/>
            <a:ext cx="1701800" cy="2324100"/>
          </a:xfrm>
          <a:custGeom>
            <a:avLst/>
            <a:gdLst/>
            <a:ahLst/>
            <a:cxnLst>
              <a:cxn ang="0">
                <a:pos x="0" y="1464"/>
              </a:cxn>
              <a:cxn ang="0">
                <a:pos x="816" y="744"/>
              </a:cxn>
              <a:cxn ang="0">
                <a:pos x="1056" y="120"/>
              </a:cxn>
              <a:cxn ang="0">
                <a:pos x="720" y="24"/>
              </a:cxn>
            </a:cxnLst>
            <a:rect l="0" t="0" r="r" b="b"/>
            <a:pathLst>
              <a:path w="1072" h="1464">
                <a:moveTo>
                  <a:pt x="0" y="1464"/>
                </a:moveTo>
                <a:cubicBezTo>
                  <a:pt x="320" y="1216"/>
                  <a:pt x="640" y="968"/>
                  <a:pt x="816" y="744"/>
                </a:cubicBezTo>
                <a:cubicBezTo>
                  <a:pt x="992" y="520"/>
                  <a:pt x="1072" y="240"/>
                  <a:pt x="1056" y="120"/>
                </a:cubicBezTo>
                <a:cubicBezTo>
                  <a:pt x="1040" y="0"/>
                  <a:pt x="880" y="12"/>
                  <a:pt x="720" y="24"/>
                </a:cubicBezTo>
              </a:path>
            </a:pathLst>
          </a:custGeom>
          <a:noFill/>
          <a:ln w="57150" cap="flat" cmpd="sng">
            <a:solidFill>
              <a:srgbClr val="339966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Magnetic Disks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8585200" cy="674687"/>
          </a:xfrm>
        </p:spPr>
        <p:txBody>
          <a:bodyPr/>
          <a:lstStyle/>
          <a:p>
            <a:r>
              <a:rPr lang="en-US" dirty="0"/>
              <a:t>What is a</a:t>
            </a:r>
            <a:r>
              <a:rPr lang="en-US" b="0" dirty="0"/>
              <a:t> </a:t>
            </a:r>
            <a:r>
              <a:rPr lang="en-US" dirty="0"/>
              <a:t>disk cache?</a:t>
            </a:r>
            <a:endParaRPr lang="en-US" dirty="0">
              <a:latin typeface="Arial Unicode MS" pitchFamily="34" charset="-128"/>
            </a:endParaRPr>
          </a:p>
        </p:txBody>
      </p:sp>
      <p:sp>
        <p:nvSpPr>
          <p:cNvPr id="42015" name="Rectangle 31"/>
          <p:cNvSpPr>
            <a:spLocks noChangeArrowheads="1"/>
          </p:cNvSpPr>
          <p:nvPr/>
        </p:nvSpPr>
        <p:spPr bwMode="auto">
          <a:xfrm>
            <a:off x="304800" y="1562100"/>
            <a:ext cx="29718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Ø"/>
            </a:pPr>
            <a:r>
              <a:rPr kumimoji="1" lang="en-US" sz="2000" b="1" dirty="0">
                <a:effectLst/>
                <a:latin typeface="Times New Roman" pitchFamily="18" charset="0"/>
              </a:rPr>
              <a:t>Portion of memory that processor uses to store frequently accessed items</a:t>
            </a:r>
            <a:endParaRPr kumimoji="1" lang="en-US" sz="2000" b="1" dirty="0">
              <a:effectLst/>
              <a:latin typeface="Arial Unicode MS" pitchFamily="34" charset="-128"/>
            </a:endParaRPr>
          </a:p>
        </p:txBody>
      </p:sp>
      <p:grpSp>
        <p:nvGrpSpPr>
          <p:cNvPr id="4" name="Group 73"/>
          <p:cNvGrpSpPr>
            <a:grpSpLocks/>
          </p:cNvGrpSpPr>
          <p:nvPr/>
        </p:nvGrpSpPr>
        <p:grpSpPr bwMode="auto">
          <a:xfrm>
            <a:off x="457200" y="4916487"/>
            <a:ext cx="2667000" cy="950913"/>
            <a:chOff x="384" y="2928"/>
            <a:chExt cx="1680" cy="599"/>
          </a:xfrm>
          <a:solidFill>
            <a:srgbClr val="0000CC"/>
          </a:solidFill>
        </p:grpSpPr>
        <p:sp>
          <p:nvSpPr>
            <p:cNvPr id="42025" name="AutoShape 41"/>
            <p:cNvSpPr>
              <a:spLocks noChangeArrowheads="1"/>
            </p:cNvSpPr>
            <p:nvPr/>
          </p:nvSpPr>
          <p:spPr bwMode="auto">
            <a:xfrm>
              <a:off x="384" y="2928"/>
              <a:ext cx="1680" cy="599"/>
            </a:xfrm>
            <a:prstGeom prst="doubleWave">
              <a:avLst>
                <a:gd name="adj1" fmla="val 6500"/>
                <a:gd name="adj2" fmla="val 0"/>
              </a:avLst>
            </a:prstGeom>
            <a:grpFill/>
            <a:ln w="28575">
              <a:solidFill>
                <a:srgbClr val="993366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7" name="Text Box 33"/>
            <p:cNvSpPr txBox="1">
              <a:spLocks noChangeArrowheads="1"/>
            </p:cNvSpPr>
            <p:nvPr/>
          </p:nvSpPr>
          <p:spPr bwMode="auto">
            <a:xfrm>
              <a:off x="432" y="3035"/>
              <a:ext cx="1608" cy="35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800" dirty="0">
                  <a:solidFill>
                    <a:schemeClr val="bg1"/>
                  </a:solidFill>
                  <a:effectLst/>
                </a:rPr>
                <a:t>second request</a:t>
              </a:r>
              <a:br>
                <a:rPr lang="en-US" sz="1800" dirty="0">
                  <a:solidFill>
                    <a:schemeClr val="bg1"/>
                  </a:solidFill>
                  <a:effectLst/>
                </a:rPr>
              </a:br>
              <a:r>
                <a:rPr lang="en-US" sz="1800" dirty="0">
                  <a:solidFill>
                    <a:schemeClr val="bg1"/>
                  </a:solidFill>
                  <a:effectLst/>
                </a:rPr>
                <a:t>for data—to hard disk</a:t>
              </a:r>
            </a:p>
          </p:txBody>
        </p:sp>
      </p:grpSp>
      <p:sp>
        <p:nvSpPr>
          <p:cNvPr id="42034" name="Freeform 50"/>
          <p:cNvSpPr>
            <a:spLocks/>
          </p:cNvSpPr>
          <p:nvPr/>
        </p:nvSpPr>
        <p:spPr bwMode="auto">
          <a:xfrm>
            <a:off x="3492500" y="2005013"/>
            <a:ext cx="1587500" cy="3340100"/>
          </a:xfrm>
          <a:custGeom>
            <a:avLst/>
            <a:gdLst/>
            <a:ahLst/>
            <a:cxnLst>
              <a:cxn ang="0">
                <a:pos x="968" y="0"/>
              </a:cxn>
              <a:cxn ang="0">
                <a:pos x="8" y="1296"/>
              </a:cxn>
              <a:cxn ang="0">
                <a:pos x="920" y="2064"/>
              </a:cxn>
            </a:cxnLst>
            <a:rect l="0" t="0" r="r" b="b"/>
            <a:pathLst>
              <a:path w="968" h="2064">
                <a:moveTo>
                  <a:pt x="968" y="0"/>
                </a:moveTo>
                <a:cubicBezTo>
                  <a:pt x="492" y="476"/>
                  <a:pt x="16" y="952"/>
                  <a:pt x="8" y="1296"/>
                </a:cubicBezTo>
                <a:cubicBezTo>
                  <a:pt x="0" y="1640"/>
                  <a:pt x="460" y="1852"/>
                  <a:pt x="920" y="2064"/>
                </a:cubicBezTo>
              </a:path>
            </a:pathLst>
          </a:custGeom>
          <a:noFill/>
          <a:ln w="57150" cap="flat" cmpd="sng">
            <a:solidFill>
              <a:srgbClr val="339966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grpSp>
        <p:nvGrpSpPr>
          <p:cNvPr id="5" name="Group 71"/>
          <p:cNvGrpSpPr>
            <a:grpSpLocks/>
          </p:cNvGrpSpPr>
          <p:nvPr/>
        </p:nvGrpSpPr>
        <p:grpSpPr bwMode="auto">
          <a:xfrm>
            <a:off x="4114801" y="2817813"/>
            <a:ext cx="3703638" cy="1600200"/>
            <a:chOff x="2592" y="1775"/>
            <a:chExt cx="2333" cy="1008"/>
          </a:xfrm>
        </p:grpSpPr>
        <p:grpSp>
          <p:nvGrpSpPr>
            <p:cNvPr id="6" name="Group 32"/>
            <p:cNvGrpSpPr>
              <a:grpSpLocks/>
            </p:cNvGrpSpPr>
            <p:nvPr/>
          </p:nvGrpSpPr>
          <p:grpSpPr bwMode="auto">
            <a:xfrm>
              <a:off x="2592" y="1791"/>
              <a:ext cx="1264" cy="992"/>
              <a:chOff x="3824" y="1564"/>
              <a:chExt cx="1264" cy="992"/>
            </a:xfrm>
          </p:grpSpPr>
          <p:pic>
            <p:nvPicPr>
              <p:cNvPr id="42010" name="Picture 26" descr="Fig07-17b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464" y="1564"/>
                <a:ext cx="624" cy="412"/>
              </a:xfrm>
              <a:prstGeom prst="rect">
                <a:avLst/>
              </a:prstGeom>
              <a:noFill/>
              <a:ln w="57150">
                <a:noFill/>
                <a:miter lim="800000"/>
                <a:headEnd/>
                <a:tailEnd/>
              </a:ln>
            </p:spPr>
          </p:pic>
          <p:pic>
            <p:nvPicPr>
              <p:cNvPr id="42012" name="Picture 28" descr="Fig07-17b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256" y="1756"/>
                <a:ext cx="624" cy="412"/>
              </a:xfrm>
              <a:prstGeom prst="rect">
                <a:avLst/>
              </a:prstGeom>
              <a:noFill/>
              <a:ln w="57150">
                <a:noFill/>
                <a:miter lim="800000"/>
                <a:headEnd/>
                <a:tailEnd/>
              </a:ln>
            </p:spPr>
          </p:pic>
          <p:pic>
            <p:nvPicPr>
              <p:cNvPr id="42013" name="Picture 29" descr="Fig07-17b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32" y="1952"/>
                <a:ext cx="624" cy="412"/>
              </a:xfrm>
              <a:prstGeom prst="rect">
                <a:avLst/>
              </a:prstGeom>
              <a:noFill/>
              <a:ln w="57150">
                <a:noFill/>
                <a:miter lim="800000"/>
                <a:headEnd/>
                <a:tailEnd/>
              </a:ln>
            </p:spPr>
          </p:pic>
          <p:pic>
            <p:nvPicPr>
              <p:cNvPr id="42014" name="Picture 30" descr="Fig07-17b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3824" y="2144"/>
                <a:ext cx="624" cy="412"/>
              </a:xfrm>
              <a:prstGeom prst="rect">
                <a:avLst/>
              </a:prstGeom>
              <a:noFill/>
              <a:ln w="57150">
                <a:noFill/>
                <a:miter lim="800000"/>
                <a:headEnd/>
                <a:tailEnd/>
              </a:ln>
            </p:spPr>
          </p:pic>
        </p:grpSp>
        <p:sp>
          <p:nvSpPr>
            <p:cNvPr id="42019" name="Oval 35"/>
            <p:cNvSpPr>
              <a:spLocks noChangeArrowheads="1"/>
            </p:cNvSpPr>
            <p:nvPr/>
          </p:nvSpPr>
          <p:spPr bwMode="auto">
            <a:xfrm>
              <a:off x="3600" y="1775"/>
              <a:ext cx="1325" cy="314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b="1" dirty="0">
                  <a:effectLst/>
                  <a:latin typeface="Arial" charset="0"/>
                </a:rPr>
                <a:t>disk cache</a:t>
              </a:r>
            </a:p>
          </p:txBody>
        </p:sp>
      </p:grpSp>
      <p:sp>
        <p:nvSpPr>
          <p:cNvPr id="42051" name="Freeform 67"/>
          <p:cNvSpPr>
            <a:spLocks/>
          </p:cNvSpPr>
          <p:nvPr/>
        </p:nvSpPr>
        <p:spPr bwMode="auto">
          <a:xfrm>
            <a:off x="3886200" y="2157413"/>
            <a:ext cx="1219200" cy="2489200"/>
          </a:xfrm>
          <a:custGeom>
            <a:avLst/>
            <a:gdLst/>
            <a:ahLst/>
            <a:cxnLst>
              <a:cxn ang="0">
                <a:pos x="768" y="0"/>
              </a:cxn>
              <a:cxn ang="0">
                <a:pos x="48" y="1344"/>
              </a:cxn>
              <a:cxn ang="0">
                <a:pos x="480" y="1344"/>
              </a:cxn>
            </a:cxnLst>
            <a:rect l="0" t="0" r="r" b="b"/>
            <a:pathLst>
              <a:path w="768" h="1568">
                <a:moveTo>
                  <a:pt x="768" y="0"/>
                </a:moveTo>
                <a:cubicBezTo>
                  <a:pt x="432" y="560"/>
                  <a:pt x="96" y="1120"/>
                  <a:pt x="48" y="1344"/>
                </a:cubicBezTo>
                <a:cubicBezTo>
                  <a:pt x="0" y="1568"/>
                  <a:pt x="240" y="1456"/>
                  <a:pt x="480" y="1344"/>
                </a:cubicBezTo>
              </a:path>
            </a:pathLst>
          </a:custGeom>
          <a:noFill/>
          <a:ln w="57150" cap="flat" cmpd="sng">
            <a:solidFill>
              <a:srgbClr val="339966"/>
            </a:solidFill>
            <a:prstDash val="solid"/>
            <a:miter lim="800000"/>
            <a:headEnd type="none" w="med" len="med"/>
            <a:tailEnd type="triangle" w="med" len="med"/>
          </a:ln>
          <a:effectLst/>
        </p:spPr>
        <p:txBody>
          <a:bodyPr wrap="none"/>
          <a:lstStyle/>
          <a:p>
            <a:endParaRPr lang="en-US"/>
          </a:p>
        </p:txBody>
      </p:sp>
      <p:grpSp>
        <p:nvGrpSpPr>
          <p:cNvPr id="7" name="Group 65"/>
          <p:cNvGrpSpPr>
            <a:grpSpLocks/>
          </p:cNvGrpSpPr>
          <p:nvPr/>
        </p:nvGrpSpPr>
        <p:grpSpPr bwMode="auto">
          <a:xfrm>
            <a:off x="457200" y="3298822"/>
            <a:ext cx="2667000" cy="950913"/>
            <a:chOff x="480" y="2352"/>
            <a:chExt cx="1680" cy="599"/>
          </a:xfrm>
        </p:grpSpPr>
        <p:sp>
          <p:nvSpPr>
            <p:cNvPr id="42024" name="AutoShape 40"/>
            <p:cNvSpPr>
              <a:spLocks noChangeArrowheads="1"/>
            </p:cNvSpPr>
            <p:nvPr/>
          </p:nvSpPr>
          <p:spPr bwMode="auto">
            <a:xfrm>
              <a:off x="480" y="2352"/>
              <a:ext cx="1680" cy="599"/>
            </a:xfrm>
            <a:prstGeom prst="doubleWave">
              <a:avLst>
                <a:gd name="adj1" fmla="val 6500"/>
                <a:gd name="adj2" fmla="val 0"/>
              </a:avLst>
            </a:prstGeom>
            <a:solidFill>
              <a:srgbClr val="0000CC"/>
            </a:solidFill>
            <a:ln w="28575">
              <a:solidFill>
                <a:srgbClr val="0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8" name="Text Box 34"/>
            <p:cNvSpPr txBox="1">
              <a:spLocks noChangeArrowheads="1"/>
            </p:cNvSpPr>
            <p:nvPr/>
          </p:nvSpPr>
          <p:spPr bwMode="auto">
            <a:xfrm>
              <a:off x="504" y="2459"/>
              <a:ext cx="1632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sz="1800" dirty="0">
                  <a:solidFill>
                    <a:schemeClr val="bg1"/>
                  </a:solidFill>
                  <a:effectLst/>
                </a:rPr>
                <a:t>first request</a:t>
              </a:r>
              <a:br>
                <a:rPr lang="en-US" sz="1800" dirty="0">
                  <a:solidFill>
                    <a:schemeClr val="bg1"/>
                  </a:solidFill>
                  <a:effectLst/>
                </a:rPr>
              </a:br>
              <a:r>
                <a:rPr lang="en-US" sz="1800" dirty="0">
                  <a:solidFill>
                    <a:schemeClr val="bg1"/>
                  </a:solidFill>
                  <a:effectLst/>
                </a:rPr>
                <a:t>for data—to disk cache</a:t>
              </a:r>
            </a:p>
          </p:txBody>
        </p:sp>
      </p:grpSp>
      <p:grpSp>
        <p:nvGrpSpPr>
          <p:cNvPr id="8" name="Group 70"/>
          <p:cNvGrpSpPr>
            <a:grpSpLocks/>
          </p:cNvGrpSpPr>
          <p:nvPr/>
        </p:nvGrpSpPr>
        <p:grpSpPr bwMode="auto">
          <a:xfrm>
            <a:off x="3962401" y="912813"/>
            <a:ext cx="2462213" cy="2025650"/>
            <a:chOff x="2496" y="575"/>
            <a:chExt cx="1551" cy="1276"/>
          </a:xfrm>
        </p:grpSpPr>
        <p:pic>
          <p:nvPicPr>
            <p:cNvPr id="42009" name="Picture 25" descr="Fig07-17a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96" y="735"/>
              <a:ext cx="1400" cy="1116"/>
            </a:xfrm>
            <a:prstGeom prst="rect">
              <a:avLst/>
            </a:prstGeom>
            <a:noFill/>
          </p:spPr>
        </p:pic>
        <p:sp>
          <p:nvSpPr>
            <p:cNvPr id="42021" name="Oval 37"/>
            <p:cNvSpPr>
              <a:spLocks noChangeArrowheads="1"/>
            </p:cNvSpPr>
            <p:nvPr/>
          </p:nvSpPr>
          <p:spPr bwMode="auto">
            <a:xfrm>
              <a:off x="2784" y="575"/>
              <a:ext cx="1263" cy="314"/>
            </a:xfrm>
            <a:prstGeom prst="ellipse">
              <a:avLst/>
            </a:prstGeom>
            <a:noFill/>
            <a:ln w="9525">
              <a:noFill/>
              <a:round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lnSpc>
                  <a:spcPct val="85000"/>
                </a:lnSpc>
              </a:pPr>
              <a:r>
                <a:rPr lang="en-US" sz="2000" b="1" dirty="0">
                  <a:effectLst/>
                  <a:latin typeface="Arial" charset="0"/>
                </a:rPr>
                <a:t>processor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20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17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4000"/>
                            </p:stCondLst>
                            <p:childTnLst>
                              <p:par>
                                <p:cTn id="32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65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2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500"/>
                            </p:stCondLst>
                            <p:childTnLst>
                              <p:par>
                                <p:cTn id="44" presetID="17" presetClass="entr" presetSubtype="8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40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42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045" grpId="0" animBg="1"/>
      <p:bldP spid="42052" grpId="0" animBg="1"/>
      <p:bldP spid="41987" grpId="0" build="p" bldLvl="4" autoUpdateAnimBg="0" advAuto="2000"/>
      <p:bldP spid="42015" grpId="0" build="p" bldLvl="4" autoUpdateAnimBg="0" advAuto="2000"/>
      <p:bldP spid="42034" grpId="0" animBg="1"/>
      <p:bldP spid="4205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 Cache</a:t>
            </a:r>
            <a:endParaRPr lang="en-US" dirty="0"/>
          </a:p>
        </p:txBody>
      </p:sp>
      <p:pic>
        <p:nvPicPr>
          <p:cNvPr id="4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1371600"/>
            <a:ext cx="8839200" cy="4531816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6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Magnetic Disks</a:t>
            </a:r>
          </a:p>
        </p:txBody>
      </p:sp>
      <p:sp>
        <p:nvSpPr>
          <p:cNvPr id="18842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292100" y="1090613"/>
            <a:ext cx="8585200" cy="674687"/>
          </a:xfrm>
        </p:spPr>
        <p:txBody>
          <a:bodyPr/>
          <a:lstStyle/>
          <a:p>
            <a:r>
              <a:rPr lang="en-US" dirty="0"/>
              <a:t>What is a</a:t>
            </a:r>
            <a:r>
              <a:rPr lang="en-US" b="0" dirty="0"/>
              <a:t> </a:t>
            </a:r>
            <a:r>
              <a:rPr lang="en-US" dirty="0"/>
              <a:t>miniature hard disk?</a:t>
            </a:r>
            <a:endParaRPr lang="en-US" dirty="0">
              <a:latin typeface="Arial Unicode MS" pitchFamily="34" charset="-128"/>
            </a:endParaRPr>
          </a:p>
        </p:txBody>
      </p:sp>
      <p:sp>
        <p:nvSpPr>
          <p:cNvPr id="188429" name="Rectangle 13"/>
          <p:cNvSpPr>
            <a:spLocks noChangeArrowheads="1"/>
          </p:cNvSpPr>
          <p:nvPr/>
        </p:nvSpPr>
        <p:spPr bwMode="auto">
          <a:xfrm>
            <a:off x="304800" y="1562100"/>
            <a:ext cx="7924800" cy="125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q"/>
            </a:pPr>
            <a:r>
              <a:rPr kumimoji="1" lang="en-US" dirty="0">
                <a:solidFill>
                  <a:srgbClr val="000000"/>
                </a:solidFill>
                <a:effectLst/>
                <a:latin typeface="Times New Roman" pitchFamily="18" charset="0"/>
              </a:rPr>
              <a:t>Provide users with greater storage capacities than flash memory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q"/>
            </a:pPr>
            <a:r>
              <a:rPr kumimoji="1" lang="en-US" dirty="0">
                <a:solidFill>
                  <a:srgbClr val="000000"/>
                </a:solidFill>
                <a:effectLst/>
                <a:latin typeface="Times New Roman" pitchFamily="18" charset="0"/>
              </a:rPr>
              <a:t>Some have a form factor of less than 1 inch</a:t>
            </a:r>
          </a:p>
          <a:p>
            <a:pPr marL="609600" lvl="1" indent="-495300"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Char char="q"/>
            </a:pPr>
            <a:r>
              <a:rPr kumimoji="1" lang="en-US" dirty="0">
                <a:solidFill>
                  <a:srgbClr val="000000"/>
                </a:solidFill>
                <a:effectLst/>
                <a:latin typeface="Times New Roman" pitchFamily="18" charset="0"/>
              </a:rPr>
              <a:t>Storage capacities range from 2 GB to 100 GB</a:t>
            </a:r>
            <a:endParaRPr kumimoji="1" lang="en-US" dirty="0">
              <a:solidFill>
                <a:srgbClr val="000000"/>
              </a:solidFill>
              <a:effectLst/>
              <a:latin typeface="Arial Unicode MS" pitchFamily="34" charset="-128"/>
            </a:endParaRPr>
          </a:p>
        </p:txBody>
      </p:sp>
      <p:pic>
        <p:nvPicPr>
          <p:cNvPr id="188448" name="Picture 32" descr="Fig07-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2641765"/>
            <a:ext cx="4495800" cy="3405023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8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88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88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884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84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7" grpId="0" build="p" bldLvl="4" autoUpdateAnimBg="0" advAuto="2000"/>
      <p:bldP spid="188429" grpId="0" build="p" bldLvl="4" autoUpdateAnimBg="0" advAuto="200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Magnetic Disks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090613"/>
            <a:ext cx="8839200" cy="509587"/>
          </a:xfrm>
        </p:spPr>
        <p:txBody>
          <a:bodyPr/>
          <a:lstStyle/>
          <a:p>
            <a:r>
              <a:rPr lang="en-US" sz="2600" dirty="0"/>
              <a:t>What are</a:t>
            </a:r>
            <a:r>
              <a:rPr lang="en-US" sz="2600" b="0" dirty="0"/>
              <a:t> </a:t>
            </a:r>
            <a:r>
              <a:rPr lang="en-US" sz="2600" dirty="0">
                <a:solidFill>
                  <a:srgbClr val="0000CC"/>
                </a:solidFill>
              </a:rPr>
              <a:t>external hard disks</a:t>
            </a:r>
            <a:r>
              <a:rPr lang="en-US" sz="2600" b="0" dirty="0">
                <a:solidFill>
                  <a:srgbClr val="0000CC"/>
                </a:solidFill>
              </a:rPr>
              <a:t> </a:t>
            </a:r>
            <a:r>
              <a:rPr lang="en-US" sz="2600" dirty="0"/>
              <a:t>and</a:t>
            </a:r>
            <a:r>
              <a:rPr lang="en-US" sz="2600" b="0" dirty="0">
                <a:solidFill>
                  <a:schemeClr val="hlink"/>
                </a:solidFill>
              </a:rPr>
              <a:t> </a:t>
            </a:r>
            <a:r>
              <a:rPr lang="en-US" sz="2600" dirty="0">
                <a:solidFill>
                  <a:srgbClr val="0000CC"/>
                </a:solidFill>
              </a:rPr>
              <a:t>removable hard disks</a:t>
            </a:r>
            <a:r>
              <a:rPr lang="en-US" sz="2600" dirty="0"/>
              <a:t>?</a:t>
            </a:r>
          </a:p>
        </p:txBody>
      </p:sp>
      <p:sp>
        <p:nvSpPr>
          <p:cNvPr id="44059" name="Rectangle 27"/>
          <p:cNvSpPr>
            <a:spLocks noChangeArrowheads="1"/>
          </p:cNvSpPr>
          <p:nvPr/>
        </p:nvSpPr>
        <p:spPr bwMode="auto">
          <a:xfrm>
            <a:off x="533400" y="2362200"/>
            <a:ext cx="4648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400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External hard disk</a:t>
            </a:r>
            <a: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—freestanding</a:t>
            </a:r>
            <a:b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</a:br>
            <a:r>
              <a:rPr kumimoji="1" lang="en-US" sz="2400" b="1" dirty="0">
                <a:solidFill>
                  <a:srgbClr val="000000"/>
                </a:solidFill>
                <a:effectLst/>
                <a:latin typeface="Times New Roman" pitchFamily="18" charset="0"/>
              </a:rPr>
              <a:t>hard disk that connects to system unit</a:t>
            </a:r>
          </a:p>
        </p:txBody>
      </p:sp>
      <p:sp>
        <p:nvSpPr>
          <p:cNvPr id="44061" name="Rectangle 29"/>
          <p:cNvSpPr>
            <a:spLocks noChangeArrowheads="1"/>
          </p:cNvSpPr>
          <p:nvPr/>
        </p:nvSpPr>
        <p:spPr bwMode="auto">
          <a:xfrm>
            <a:off x="5334000" y="1752600"/>
            <a:ext cx="3429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spcBef>
                <a:spcPct val="5000"/>
              </a:spcBef>
              <a:buClr>
                <a:srgbClr val="D94439"/>
              </a:buClr>
              <a:buSzPct val="75000"/>
              <a:buFont typeface="Wingdings" pitchFamily="2" charset="2"/>
              <a:buNone/>
            </a:pPr>
            <a:r>
              <a:rPr kumimoji="1" lang="en-US" sz="2400" b="1" dirty="0">
                <a:solidFill>
                  <a:srgbClr val="0000CC"/>
                </a:solidFill>
                <a:effectLst/>
                <a:latin typeface="Times New Roman" pitchFamily="18" charset="0"/>
              </a:rPr>
              <a:t>Removable hard disk</a:t>
            </a:r>
            <a:r>
              <a:rPr kumimoji="1" lang="en-US" sz="2400" b="1" dirty="0">
                <a:solidFill>
                  <a:srgbClr val="000000"/>
                </a:solidFill>
                <a:latin typeface="Times New Roman" pitchFamily="18" charset="0"/>
              </a:rPr>
              <a:t>—hard </a:t>
            </a:r>
            <a:r>
              <a:rPr kumimoji="1" lang="en-US" sz="2400" b="1" dirty="0" smtClean="0">
                <a:solidFill>
                  <a:srgbClr val="000000"/>
                </a:solidFill>
                <a:latin typeface="Times New Roman" pitchFamily="18" charset="0"/>
              </a:rPr>
              <a:t>disk that </a:t>
            </a:r>
            <a:r>
              <a:rPr kumimoji="1" lang="en-US" sz="2400" b="1" dirty="0">
                <a:solidFill>
                  <a:srgbClr val="000000"/>
                </a:solidFill>
                <a:latin typeface="Times New Roman" pitchFamily="18" charset="0"/>
              </a:rPr>
              <a:t>you insert and </a:t>
            </a:r>
            <a:r>
              <a:rPr kumimoji="1" lang="en-US" sz="2400" b="1" dirty="0" smtClean="0">
                <a:solidFill>
                  <a:srgbClr val="000000"/>
                </a:solidFill>
                <a:latin typeface="Times New Roman" pitchFamily="18" charset="0"/>
              </a:rPr>
              <a:t>remove from </a:t>
            </a:r>
            <a:r>
              <a:rPr kumimoji="1" lang="en-US" sz="2400" b="1" dirty="0">
                <a:solidFill>
                  <a:srgbClr val="000000"/>
                </a:solidFill>
                <a:latin typeface="Times New Roman" pitchFamily="18" charset="0"/>
              </a:rPr>
              <a:t>hard disk drive</a:t>
            </a:r>
          </a:p>
        </p:txBody>
      </p:sp>
      <p:sp>
        <p:nvSpPr>
          <p:cNvPr id="44062" name="Rectangle 30"/>
          <p:cNvSpPr>
            <a:spLocks noChangeArrowheads="1"/>
          </p:cNvSpPr>
          <p:nvPr/>
        </p:nvSpPr>
        <p:spPr bwMode="auto">
          <a:xfrm>
            <a:off x="371475" y="1633538"/>
            <a:ext cx="50292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533400" indent="-533400">
              <a:spcBef>
                <a:spcPct val="20000"/>
              </a:spcBef>
              <a:buClr>
                <a:srgbClr val="D94439"/>
              </a:buClr>
              <a:buSzPct val="80000"/>
              <a:buFont typeface="Wingdings" pitchFamily="2" charset="2"/>
              <a:buChar char="Ø"/>
            </a:pPr>
            <a:r>
              <a:rPr kumimoji="1" lang="en-US" sz="2400" dirty="0">
                <a:effectLst/>
                <a:latin typeface="Times New Roman" pitchFamily="18" charset="0"/>
              </a:rPr>
              <a:t>Used to back up or transfer files</a:t>
            </a:r>
          </a:p>
          <a:p>
            <a:pPr marL="533400" indent="-533400">
              <a:spcBef>
                <a:spcPct val="20000"/>
              </a:spcBef>
              <a:buClr>
                <a:schemeClr val="accent1"/>
              </a:buClr>
              <a:buSzPct val="80000"/>
              <a:buFont typeface="Monotype Sorts" pitchFamily="2" charset="2"/>
              <a:buNone/>
            </a:pPr>
            <a:endParaRPr kumimoji="1" lang="en-US" sz="2200" b="1" dirty="0">
              <a:solidFill>
                <a:srgbClr val="000000"/>
              </a:solidFill>
              <a:latin typeface="Arial Unicode MS" pitchFamily="34" charset="-128"/>
            </a:endParaRPr>
          </a:p>
        </p:txBody>
      </p:sp>
      <p:pic>
        <p:nvPicPr>
          <p:cNvPr id="44067" name="Picture 35" descr="Fig07-17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725862"/>
            <a:ext cx="2895600" cy="2446338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  <p:pic>
        <p:nvPicPr>
          <p:cNvPr id="44068" name="Picture 36" descr="Fig07-17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3733800"/>
            <a:ext cx="2743200" cy="27432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40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4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3" presetClass="entr" presetSubtype="5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44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4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25" presetID="3" presetClass="entr" presetSubtype="5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44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autoUpdateAnimBg="0"/>
      <p:bldP spid="44059" grpId="0" autoUpdateAnimBg="0"/>
      <p:bldP spid="44061" grpId="0" autoUpdateAnimBg="0"/>
      <p:bldP spid="44062" grpId="0" build="p" bldLvl="4" autoUpdateAnimBg="0" advAuto="300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Hard disks</a:t>
            </a:r>
            <a:endParaRPr lang="en-US" dirty="0"/>
          </a:p>
        </p:txBody>
      </p:sp>
      <p:graphicFrame>
        <p:nvGraphicFramePr>
          <p:cNvPr id="4" name="Content Placeholder 6"/>
          <p:cNvGraphicFramePr>
            <a:graphicFrameLocks noGrp="1"/>
          </p:cNvGraphicFramePr>
          <p:nvPr>
            <p:ph idx="1"/>
          </p:nvPr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9C37E24-AD86-4393-A308-B6EE44D6EB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9C37E24-AD86-4393-A308-B6EE44D6EB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3E72E5E-02DD-47F5-8E22-A06603D8E6F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23E72E5E-02DD-47F5-8E22-A06603D8E6F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C429D98-426A-4333-A0A2-0E26A73E38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4C429D98-426A-4333-A0A2-0E26A73E38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89818F1-8021-466C-A928-6380B9E043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389818F1-8021-466C-A928-6380B9E043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82E024B-9F4F-4722-AA71-EA1D52EEE34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">
                                            <p:graphicEl>
                                              <a:dgm id="{C82E024B-9F4F-4722-AA71-EA1D52EEE34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90AFB99-7D40-4613-AEB6-DA6685A9F3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graphicEl>
                                              <a:dgm id="{190AFB99-7D40-4613-AEB6-DA6685A9F3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Hard Disk Controller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2362199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0000CC"/>
                </a:solidFill>
              </a:rPr>
              <a:t>disk controller </a:t>
            </a:r>
            <a:r>
              <a:rPr lang="en-US" sz="3200" dirty="0" smtClean="0"/>
              <a:t>consists of a special-purpose chip and electronic circuits that control the transfer of data, instructions, and information from a disk to and from the system bus and other components of the computer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1295400" y="3657600"/>
          <a:ext cx="6019800" cy="289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5FA41D4-F6AE-45CA-9B07-23EEE3305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E5FA41D4-F6AE-45CA-9B07-23EEE33053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B56EBE-36ED-4AD0-B477-6F61E551BB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79B56EBE-36ED-4AD0-B477-6F61E551BB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2A66B8-B716-4593-932E-65DF2377AC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982A66B8-B716-4593-932E-65DF2377AC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07AE12B-2FBB-4C32-8F2F-DEA667C9DD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">
                                            <p:graphicEl>
                                              <a:dgm id="{E07AE12B-2FBB-4C32-8F2F-DEA667C9DD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219200"/>
            <a:ext cx="8382000" cy="4835525"/>
          </a:xfrm>
        </p:spPr>
        <p:txBody>
          <a:bodyPr/>
          <a:lstStyle/>
          <a:p>
            <a:r>
              <a:rPr lang="en-US" dirty="0" smtClean="0"/>
              <a:t>Describing Storage Devices</a:t>
            </a:r>
          </a:p>
          <a:p>
            <a:pPr lvl="1"/>
            <a:r>
              <a:rPr lang="en-US" dirty="0" smtClean="0"/>
              <a:t>Operations,  </a:t>
            </a:r>
            <a:r>
              <a:rPr lang="en-US" dirty="0" err="1" smtClean="0"/>
              <a:t>Votality</a:t>
            </a:r>
            <a:endParaRPr lang="en-US" dirty="0" smtClean="0"/>
          </a:p>
          <a:p>
            <a:r>
              <a:rPr lang="en-US" dirty="0" smtClean="0"/>
              <a:t>Storage Capacity and Access Time</a:t>
            </a:r>
          </a:p>
          <a:p>
            <a:r>
              <a:rPr lang="en-US" dirty="0" err="1" smtClean="0"/>
              <a:t>Magnetice</a:t>
            </a:r>
            <a:r>
              <a:rPr lang="en-US" dirty="0" smtClean="0"/>
              <a:t> storage Devices</a:t>
            </a:r>
          </a:p>
          <a:p>
            <a:r>
              <a:rPr lang="en-US" dirty="0" smtClean="0"/>
              <a:t>Floppy disk</a:t>
            </a:r>
          </a:p>
          <a:p>
            <a:pPr lvl="1"/>
            <a:r>
              <a:rPr lang="en-US" dirty="0" smtClean="0"/>
              <a:t>Characteristics, Parts, operations</a:t>
            </a:r>
          </a:p>
          <a:p>
            <a:r>
              <a:rPr lang="en-US" dirty="0" smtClean="0"/>
              <a:t>Hard disk</a:t>
            </a:r>
          </a:p>
          <a:p>
            <a:pPr lvl="1"/>
            <a:r>
              <a:rPr lang="en-US" dirty="0" smtClean="0"/>
              <a:t>Characteristics,  parts, operations, formatting</a:t>
            </a:r>
          </a:p>
          <a:p>
            <a:pPr lvl="1"/>
            <a:r>
              <a:rPr lang="en-US" dirty="0" smtClean="0"/>
              <a:t>Disk Controllers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Objectives Overview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1"/>
            <a:ext cx="8534400" cy="26670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/>
        </p:nvGraphicFramePr>
        <p:xfrm>
          <a:off x="152400" y="12954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F176233-DC78-4A83-A7AD-8432B0A5C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9F176233-DC78-4A83-A7AD-8432B0A5C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10A94C7-1B11-446F-8EB7-5E6F6254C6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510A94C7-1B11-446F-8EB7-5E6F6254C6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122E76C-6BDB-43F6-8D6A-017D9D533F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">
                                            <p:graphicEl>
                                              <a:dgm id="{1122E76C-6BDB-43F6-8D6A-017D9D533F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Lecture_12</Template>
  <TotalTime>5904</TotalTime>
  <Words>1484</Words>
  <Application>Microsoft Office PowerPoint</Application>
  <PresentationFormat>On-screen Show (4:3)</PresentationFormat>
  <Paragraphs>299</Paragraphs>
  <Slides>50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Edge</vt:lpstr>
      <vt:lpstr>CSC 101 Introduction to Computing  Lecture 13 </vt:lpstr>
      <vt:lpstr>Last Lecture Summary I</vt:lpstr>
      <vt:lpstr>Last Lecture Summary II</vt:lpstr>
      <vt:lpstr>Describing Storage Devices</vt:lpstr>
      <vt:lpstr>Storage Device</vt:lpstr>
      <vt:lpstr>Illustration of Volatility</vt:lpstr>
      <vt:lpstr>Storage Devices 10 years ago</vt:lpstr>
      <vt:lpstr>Storage Devices Nowadays</vt:lpstr>
      <vt:lpstr>Storage Capacity</vt:lpstr>
      <vt:lpstr>Storage Access Time</vt:lpstr>
      <vt:lpstr>Access Time</vt:lpstr>
      <vt:lpstr>Storage Technology</vt:lpstr>
      <vt:lpstr>Magnetic Storage Devices</vt:lpstr>
      <vt:lpstr>Magnetic Storage Devices</vt:lpstr>
      <vt:lpstr>Floppy Diskettes</vt:lpstr>
      <vt:lpstr>Floppy Disk</vt:lpstr>
      <vt:lpstr>Floppy Disks</vt:lpstr>
      <vt:lpstr>Floppy Disks</vt:lpstr>
      <vt:lpstr>Floppy Disks</vt:lpstr>
      <vt:lpstr>Storing Data on Magnetic Media</vt:lpstr>
      <vt:lpstr>Magnetic Storage Data Organization</vt:lpstr>
      <vt:lpstr>Tracks and Sectors</vt:lpstr>
      <vt:lpstr>Track and Sectors</vt:lpstr>
      <vt:lpstr>Magnetic Storage Devices</vt:lpstr>
      <vt:lpstr>FAT File System</vt:lpstr>
      <vt:lpstr>FAT 32 Byte Directory Entry Structure</vt:lpstr>
      <vt:lpstr>Hard Disks</vt:lpstr>
      <vt:lpstr>Hard Disk</vt:lpstr>
      <vt:lpstr>Magnetic Disks</vt:lpstr>
      <vt:lpstr>Illustrated Hard Disk</vt:lpstr>
      <vt:lpstr>Parts of a Hard Disk</vt:lpstr>
      <vt:lpstr>How a Hard Disk Works</vt:lpstr>
      <vt:lpstr>Magnetic Disks</vt:lpstr>
      <vt:lpstr>Hard Disk</vt:lpstr>
      <vt:lpstr>Magnetic Disks</vt:lpstr>
      <vt:lpstr>Hard Disks</vt:lpstr>
      <vt:lpstr>Hard disk Characteristic</vt:lpstr>
      <vt:lpstr>Magnetic Disks</vt:lpstr>
      <vt:lpstr>Removable High Capacity Disks</vt:lpstr>
      <vt:lpstr>Hard Disk</vt:lpstr>
      <vt:lpstr>Hard Disk Crash</vt:lpstr>
      <vt:lpstr>Magnetic Disks</vt:lpstr>
      <vt:lpstr>Hard Disk Cache</vt:lpstr>
      <vt:lpstr>Magnetic Disks</vt:lpstr>
      <vt:lpstr>Magnetic Disks</vt:lpstr>
      <vt:lpstr>External Hard disks</vt:lpstr>
      <vt:lpstr>Hard Disk Controller</vt:lpstr>
      <vt:lpstr>Summary</vt:lpstr>
      <vt:lpstr>Slide 49</vt:lpstr>
      <vt:lpstr>Objectives Overview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subject>Introduction to Computing</dc:subject>
  <dc:creator>Dr. Iftikhar Azim Niaz</dc:creator>
  <cp:lastModifiedBy>NTS</cp:lastModifiedBy>
  <cp:revision>460</cp:revision>
  <dcterms:created xsi:type="dcterms:W3CDTF">2004-10-06T00:41:44Z</dcterms:created>
  <dcterms:modified xsi:type="dcterms:W3CDTF">2012-05-26T06:54:50Z</dcterms:modified>
</cp:coreProperties>
</file>