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84"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8FE9BA-10C4-4122-B868-640D35F2093B}" type="datetimeFigureOut">
              <a:rPr lang="en-US" smtClean="0"/>
              <a:pPr/>
              <a:t>26/06/2014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FE2E23-F986-4353-BCFC-2E3C94D7B8C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4FE2E23-F986-4353-BCFC-2E3C94D7B8C4}" type="slidenum">
              <a:rPr lang="en-US" smtClean="0"/>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4FE2E23-F986-4353-BCFC-2E3C94D7B8C4}" type="slidenum">
              <a:rPr lang="en-US" smtClean="0"/>
              <a:pPr/>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4FE2E23-F986-4353-BCFC-2E3C94D7B8C4}" type="slidenum">
              <a:rPr lang="en-US" smtClean="0"/>
              <a:pPr/>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D1AE5A5-4D18-4D10-8279-1F573BD83213}" type="datetimeFigureOut">
              <a:rPr lang="en-US" smtClean="0"/>
              <a:pPr/>
              <a:t>26/06/2014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93AF12-1D7A-4667-999E-6C63ED030AF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1AE5A5-4D18-4D10-8279-1F573BD83213}" type="datetimeFigureOut">
              <a:rPr lang="en-US" smtClean="0"/>
              <a:pPr/>
              <a:t>26/06/2014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93AF12-1D7A-4667-999E-6C63ED030AF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D1AE5A5-4D18-4D10-8279-1F573BD83213}" type="datetimeFigureOut">
              <a:rPr lang="en-US" smtClean="0"/>
              <a:pPr/>
              <a:t>26/06/2014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93AF12-1D7A-4667-999E-6C63ED030AF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D1AE5A5-4D18-4D10-8279-1F573BD83213}" type="datetimeFigureOut">
              <a:rPr lang="en-US" smtClean="0"/>
              <a:pPr/>
              <a:t>26/06/2014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93AF12-1D7A-4667-999E-6C63ED030AF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D1AE5A5-4D18-4D10-8279-1F573BD83213}" type="datetimeFigureOut">
              <a:rPr lang="en-US" smtClean="0"/>
              <a:pPr/>
              <a:t>26/06/2014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93AF12-1D7A-4667-999E-6C63ED030AF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D1AE5A5-4D18-4D10-8279-1F573BD83213}" type="datetimeFigureOut">
              <a:rPr lang="en-US" smtClean="0"/>
              <a:pPr/>
              <a:t>26/06/2014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93AF12-1D7A-4667-999E-6C63ED030AF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1AE5A5-4D18-4D10-8279-1F573BD83213}" type="datetimeFigureOut">
              <a:rPr lang="en-US" smtClean="0"/>
              <a:pPr/>
              <a:t>26/06/2014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93AF12-1D7A-4667-999E-6C63ED030AF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1AE5A5-4D18-4D10-8279-1F573BD83213}" type="datetimeFigureOut">
              <a:rPr lang="en-US" smtClean="0"/>
              <a:pPr/>
              <a:t>26/06/2014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93AF12-1D7A-4667-999E-6C63ED030AF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1AE5A5-4D18-4D10-8279-1F573BD83213}" type="datetimeFigureOut">
              <a:rPr lang="en-US" smtClean="0"/>
              <a:pPr/>
              <a:t>26/06/2014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93AF12-1D7A-4667-999E-6C63ED030AF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1AE5A5-4D18-4D10-8279-1F573BD83213}" type="datetimeFigureOut">
              <a:rPr lang="en-US" smtClean="0"/>
              <a:pPr/>
              <a:t>26/06/2014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93AF12-1D7A-4667-999E-6C63ED030AF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1AE5A5-4D18-4D10-8279-1F573BD83213}" type="datetimeFigureOut">
              <a:rPr lang="en-US" smtClean="0"/>
              <a:pPr/>
              <a:t>26/06/2014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93AF12-1D7A-4667-999E-6C63ED030AF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1AE5A5-4D18-4D10-8279-1F573BD83213}" type="datetimeFigureOut">
              <a:rPr lang="en-US" smtClean="0"/>
              <a:pPr/>
              <a:t>26/06/2014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93AF12-1D7A-4667-999E-6C63ED030AF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457201"/>
            <a:ext cx="8686800" cy="6063198"/>
          </a:xfrm>
          <a:prstGeom prst="rect">
            <a:avLst/>
          </a:prstGeom>
        </p:spPr>
        <p:txBody>
          <a:bodyPr wrap="square">
            <a:spAutoFit/>
          </a:bodyPr>
          <a:lstStyle/>
          <a:p>
            <a:pPr>
              <a:buFont typeface="Arial" pitchFamily="34" charset="0"/>
              <a:buChar char="•"/>
            </a:pPr>
            <a:r>
              <a:rPr lang="en-US" sz="3600" dirty="0" smtClean="0">
                <a:solidFill>
                  <a:srgbClr val="C00000"/>
                </a:solidFill>
              </a:rPr>
              <a:t> Summery of Lecture. 8. </a:t>
            </a:r>
          </a:p>
          <a:p>
            <a:r>
              <a:rPr lang="en-US" sz="3600" dirty="0" smtClean="0">
                <a:solidFill>
                  <a:srgbClr val="C00000"/>
                </a:solidFill>
              </a:rPr>
              <a:t>LECTURE. 8. Unit. 2 was </a:t>
            </a:r>
            <a:r>
              <a:rPr lang="en-US" sz="3600" dirty="0" smtClean="0">
                <a:solidFill>
                  <a:srgbClr val="C00000"/>
                </a:solidFill>
              </a:rPr>
              <a:t>related </a:t>
            </a:r>
            <a:r>
              <a:rPr lang="en-US" sz="3600" dirty="0" smtClean="0">
                <a:solidFill>
                  <a:srgbClr val="C00000"/>
                </a:solidFill>
              </a:rPr>
              <a:t>to</a:t>
            </a:r>
            <a:br>
              <a:rPr lang="en-US" sz="3600" dirty="0" smtClean="0">
                <a:solidFill>
                  <a:srgbClr val="C00000"/>
                </a:solidFill>
              </a:rPr>
            </a:br>
            <a:r>
              <a:rPr lang="en-US" sz="3600" dirty="0" smtClean="0"/>
              <a:t>Islamic Glass work</a:t>
            </a:r>
            <a:r>
              <a:rPr lang="en-US" sz="3600" dirty="0" smtClean="0">
                <a:solidFill>
                  <a:srgbClr val="C00000"/>
                </a:solidFill>
              </a:rPr>
              <a:t/>
            </a:r>
            <a:br>
              <a:rPr lang="en-US" sz="3600" dirty="0" smtClean="0">
                <a:solidFill>
                  <a:srgbClr val="C00000"/>
                </a:solidFill>
              </a:rPr>
            </a:br>
            <a:r>
              <a:rPr lang="en-US" sz="3600" b="1" dirty="0" smtClean="0"/>
              <a:t> </a:t>
            </a:r>
            <a:r>
              <a:rPr lang="en-US" sz="3600" dirty="0" smtClean="0"/>
              <a:t>Medieval Islamic metalwork</a:t>
            </a:r>
            <a:r>
              <a:rPr lang="en-US" sz="3600" dirty="0" smtClean="0">
                <a:solidFill>
                  <a:srgbClr val="C00000"/>
                </a:solidFill>
              </a:rPr>
              <a:t/>
            </a:r>
            <a:br>
              <a:rPr lang="en-US" sz="3600" dirty="0" smtClean="0">
                <a:solidFill>
                  <a:srgbClr val="C00000"/>
                </a:solidFill>
              </a:rPr>
            </a:br>
            <a:r>
              <a:rPr lang="en-US" sz="3600" dirty="0" smtClean="0"/>
              <a:t>Calligraphy</a:t>
            </a:r>
            <a:br>
              <a:rPr lang="en-US" sz="3600" dirty="0" smtClean="0"/>
            </a:br>
            <a:r>
              <a:rPr lang="en-US" sz="3600" dirty="0" smtClean="0"/>
              <a:t>Calligraphy in different Cultures and traditions of the world</a:t>
            </a:r>
            <a:br>
              <a:rPr lang="en-US" sz="3600" dirty="0" smtClean="0"/>
            </a:br>
            <a:r>
              <a:rPr lang="en-US" sz="3600" dirty="0" smtClean="0"/>
              <a:t>Calligraphy in Japan</a:t>
            </a:r>
            <a:br>
              <a:rPr lang="en-US" sz="3600" dirty="0" smtClean="0"/>
            </a:br>
            <a:r>
              <a:rPr lang="en-US" sz="3600" dirty="0" smtClean="0"/>
              <a:t>Calligraphy in China</a:t>
            </a:r>
            <a:r>
              <a:rPr lang="en-US" sz="1600" dirty="0" smtClean="0"/>
              <a:t/>
            </a:r>
            <a:br>
              <a:rPr lang="en-US" sz="1600" dirty="0" smtClean="0"/>
            </a:br>
            <a:r>
              <a:rPr lang="en-US" sz="3200" dirty="0" smtClean="0"/>
              <a:t>Calligraphy in Persia</a:t>
            </a:r>
            <a:br>
              <a:rPr lang="en-US" sz="3200" dirty="0" smtClean="0"/>
            </a:br>
            <a:r>
              <a:rPr lang="en-US" sz="3200" dirty="0" smtClean="0"/>
              <a:t>Arabic calligraphy</a:t>
            </a:r>
            <a:endParaRPr lang="en-US" sz="32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28601"/>
            <a:ext cx="8382000" cy="2209799"/>
          </a:xfrm>
        </p:spPr>
        <p:txBody>
          <a:bodyPr>
            <a:normAutofit/>
          </a:bodyPr>
          <a:lstStyle/>
          <a:p>
            <a:r>
              <a:rPr lang="en-US" sz="3600" dirty="0" smtClean="0">
                <a:solidFill>
                  <a:srgbClr val="C00000"/>
                </a:solidFill>
              </a:rPr>
              <a:t>LECTURE. 9. UNIT. 2</a:t>
            </a:r>
            <a:br>
              <a:rPr lang="en-US" sz="3600" dirty="0" smtClean="0">
                <a:solidFill>
                  <a:srgbClr val="C00000"/>
                </a:solidFill>
              </a:rPr>
            </a:br>
            <a:r>
              <a:rPr lang="en-US" sz="3600" dirty="0" smtClean="0"/>
              <a:t> Persian Artists and their Calligraphy</a:t>
            </a:r>
            <a:r>
              <a:rPr lang="en-US" dirty="0" smtClean="0"/>
              <a:t/>
            </a:r>
            <a:br>
              <a:rPr lang="en-US" dirty="0" smtClean="0"/>
            </a:br>
            <a:endParaRPr lang="en-US" dirty="0"/>
          </a:p>
        </p:txBody>
      </p:sp>
      <p:sp>
        <p:nvSpPr>
          <p:cNvPr id="3" name="Subtitle 2"/>
          <p:cNvSpPr>
            <a:spLocks noGrp="1"/>
          </p:cNvSpPr>
          <p:nvPr>
            <p:ph type="subTitle" idx="1"/>
          </p:nvPr>
        </p:nvSpPr>
        <p:spPr>
          <a:xfrm>
            <a:off x="533400" y="2667000"/>
            <a:ext cx="8077200" cy="2971800"/>
          </a:xfrm>
        </p:spPr>
        <p:txBody>
          <a:bodyPr>
            <a:normAutofit/>
          </a:bodyPr>
          <a:lstStyle/>
          <a:p>
            <a:r>
              <a:rPr lang="en-US" sz="3600" b="1" dirty="0" smtClean="0">
                <a:solidFill>
                  <a:srgbClr val="C00000"/>
                </a:solidFill>
              </a:rPr>
              <a:t>Persian calligraphy</a:t>
            </a:r>
            <a:r>
              <a:rPr lang="en-US" sz="3600" dirty="0" smtClean="0">
                <a:solidFill>
                  <a:srgbClr val="C00000"/>
                </a:solidFill>
              </a:rPr>
              <a:t> : is the calligraphy of the Persian writing system. It is one of the most revered arts throughout Persian history.</a:t>
            </a:r>
            <a:endParaRPr lang="en-US" sz="3600" dirty="0">
              <a:solidFill>
                <a:srgbClr val="C0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457200" y="304800"/>
            <a:ext cx="8229600" cy="5078313"/>
          </a:xfrm>
          <a:prstGeom prst="rect">
            <a:avLst/>
          </a:prstGeom>
        </p:spPr>
        <p:txBody>
          <a:bodyPr wrap="square">
            <a:spAutoFit/>
          </a:bodyPr>
          <a:lstStyle/>
          <a:p>
            <a:r>
              <a:rPr lang="en-US" sz="3600" dirty="0" smtClean="0"/>
              <a:t>HISTORY OF NASTALIQ: After initiation of Islam in the 7th century, Persians adapted the Arabic alphabet to Persian and developed the contemporary Persian alphabet. Arabic alphabet has 28 characters. An additional 4 letters were added by Iranians , which resulted in the 32 letters currently present in the Persian alphabet.</a:t>
            </a:r>
            <a:endParaRPr lang="en-US" sz="36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upload.wikimedia.org/wikipedia/commons/thumb/e/e7/Agra_castle_India_persian_poem.jpg/180px-Agra_castle_India_persian_poem.jpg"/>
          <p:cNvPicPr>
            <a:picLocks noChangeAspect="1" noChangeArrowheads="1"/>
          </p:cNvPicPr>
          <p:nvPr/>
        </p:nvPicPr>
        <p:blipFill>
          <a:blip r:embed="rId3"/>
          <a:srcRect/>
          <a:stretch>
            <a:fillRect/>
          </a:stretch>
        </p:blipFill>
        <p:spPr bwMode="auto">
          <a:xfrm>
            <a:off x="1676400" y="1676400"/>
            <a:ext cx="6007097" cy="4505326"/>
          </a:xfrm>
          <a:prstGeom prst="rect">
            <a:avLst/>
          </a:prstGeom>
          <a:noFill/>
        </p:spPr>
      </p:pic>
      <p:sp>
        <p:nvSpPr>
          <p:cNvPr id="3" name="Rectangle 2"/>
          <p:cNvSpPr/>
          <p:nvPr/>
        </p:nvSpPr>
        <p:spPr>
          <a:xfrm>
            <a:off x="685800" y="304800"/>
            <a:ext cx="7467599" cy="646331"/>
          </a:xfrm>
          <a:prstGeom prst="rect">
            <a:avLst/>
          </a:prstGeom>
        </p:spPr>
        <p:txBody>
          <a:bodyPr wrap="square">
            <a:spAutoFit/>
          </a:bodyPr>
          <a:lstStyle/>
          <a:p>
            <a:r>
              <a:rPr lang="en-US" sz="3600" dirty="0" smtClean="0"/>
              <a:t>Calligraphy of Persian Poems on large </a:t>
            </a:r>
            <a:endParaRPr lang="en-US" sz="3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upload.wikimedia.org/wikipedia/commons/thumb/b/b1/Persian_prince_tomb_taj_mahal.jpg/180px-Persian_prince_tomb_taj_mahal.jpg"/>
          <p:cNvPicPr>
            <a:picLocks noChangeAspect="1" noChangeArrowheads="1"/>
          </p:cNvPicPr>
          <p:nvPr/>
        </p:nvPicPr>
        <p:blipFill>
          <a:blip r:embed="rId3"/>
          <a:srcRect/>
          <a:stretch>
            <a:fillRect/>
          </a:stretch>
        </p:blipFill>
        <p:spPr bwMode="auto">
          <a:xfrm>
            <a:off x="1371601" y="1447800"/>
            <a:ext cx="6299196" cy="4724400"/>
          </a:xfrm>
          <a:prstGeom prst="rect">
            <a:avLst/>
          </a:prstGeom>
          <a:noFill/>
        </p:spPr>
      </p:pic>
      <p:sp>
        <p:nvSpPr>
          <p:cNvPr id="4" name="Rectangle 3"/>
          <p:cNvSpPr/>
          <p:nvPr/>
        </p:nvSpPr>
        <p:spPr>
          <a:xfrm>
            <a:off x="762000" y="609600"/>
            <a:ext cx="7315200" cy="646331"/>
          </a:xfrm>
          <a:prstGeom prst="rect">
            <a:avLst/>
          </a:prstGeom>
        </p:spPr>
        <p:txBody>
          <a:bodyPr wrap="square">
            <a:spAutoFit/>
          </a:bodyPr>
          <a:lstStyle/>
          <a:p>
            <a:r>
              <a:rPr lang="en-US" sz="3600" dirty="0" smtClean="0"/>
              <a:t>Calligraphy  in </a:t>
            </a:r>
            <a:r>
              <a:rPr lang="en-US" sz="3600" dirty="0"/>
              <a:t>P</a:t>
            </a:r>
            <a:r>
              <a:rPr lang="en-US" sz="3600" dirty="0" smtClean="0"/>
              <a:t>ersian on </a:t>
            </a:r>
            <a:r>
              <a:rPr lang="en-US" sz="3600" dirty="0"/>
              <a:t>T</a:t>
            </a:r>
            <a:r>
              <a:rPr lang="en-US" sz="3600" dirty="0" smtClean="0"/>
              <a:t>aj </a:t>
            </a:r>
            <a:r>
              <a:rPr lang="en-US" sz="3600" dirty="0"/>
              <a:t>M</a:t>
            </a:r>
            <a:r>
              <a:rPr lang="en-US" sz="3600" dirty="0" smtClean="0"/>
              <a:t>ehal</a:t>
            </a:r>
            <a:endParaRPr lang="en-US" sz="36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533400"/>
            <a:ext cx="8077200" cy="5632311"/>
          </a:xfrm>
          <a:prstGeom prst="rect">
            <a:avLst/>
          </a:prstGeom>
        </p:spPr>
        <p:txBody>
          <a:bodyPr wrap="square">
            <a:spAutoFit/>
          </a:bodyPr>
          <a:lstStyle/>
          <a:p>
            <a:r>
              <a:rPr lang="en-US" sz="3600" dirty="0" smtClean="0"/>
              <a:t>Around one thousand years ago, Ibn Muqlah (Persian: and his brother created six genres of Iranian calligraphy, namely "</a:t>
            </a:r>
            <a:r>
              <a:rPr lang="en-US" sz="3600" dirty="0" err="1" smtClean="0"/>
              <a:t>Tahqiq</a:t>
            </a:r>
            <a:r>
              <a:rPr lang="en-US" sz="3600" dirty="0" smtClean="0"/>
              <a:t>", "</a:t>
            </a:r>
            <a:r>
              <a:rPr lang="en-US" sz="3600" dirty="0" err="1" smtClean="0"/>
              <a:t>Reyhan</a:t>
            </a:r>
            <a:r>
              <a:rPr lang="en-US" sz="3600" dirty="0" smtClean="0"/>
              <a:t>", "Sols", "</a:t>
            </a:r>
            <a:r>
              <a:rPr lang="en-US" sz="3600" dirty="0" err="1" smtClean="0"/>
              <a:t>Naskh</a:t>
            </a:r>
            <a:r>
              <a:rPr lang="en-US" sz="3600" dirty="0" smtClean="0"/>
              <a:t>", "</a:t>
            </a:r>
            <a:r>
              <a:rPr lang="en-US" sz="3600" dirty="0" err="1" smtClean="0"/>
              <a:t>Toqi</a:t>
            </a:r>
            <a:r>
              <a:rPr lang="en-US" sz="3600" dirty="0" smtClean="0"/>
              <a:t>" and "</a:t>
            </a:r>
            <a:r>
              <a:rPr lang="en-US" sz="3600" dirty="0" err="1" smtClean="0"/>
              <a:t>Reqa</a:t>
            </a:r>
            <a:r>
              <a:rPr lang="en-US" sz="3600" dirty="0" smtClean="0"/>
              <a:t>". These genres were common for four centuries in Persia. In the 7th century (</a:t>
            </a:r>
            <a:r>
              <a:rPr lang="en-US" sz="3600" dirty="0" err="1" smtClean="0"/>
              <a:t>Hijri</a:t>
            </a:r>
            <a:r>
              <a:rPr lang="en-US" sz="3600" dirty="0" smtClean="0"/>
              <a:t> calendar), Hassan Farsi </a:t>
            </a:r>
            <a:r>
              <a:rPr lang="en-US" sz="3600" dirty="0" err="1" smtClean="0"/>
              <a:t>Kateb</a:t>
            </a:r>
            <a:r>
              <a:rPr lang="en-US" sz="3600" dirty="0" smtClean="0"/>
              <a:t> combined "</a:t>
            </a:r>
            <a:r>
              <a:rPr lang="en-US" sz="3600" dirty="0" err="1" smtClean="0"/>
              <a:t>Naskh</a:t>
            </a:r>
            <a:r>
              <a:rPr lang="en-US" sz="3600" dirty="0" smtClean="0"/>
              <a:t>" and "</a:t>
            </a:r>
            <a:r>
              <a:rPr lang="en-US" sz="3600" dirty="0" err="1" smtClean="0"/>
              <a:t>Reqah</a:t>
            </a:r>
            <a:r>
              <a:rPr lang="en-US" sz="3600" dirty="0" smtClean="0"/>
              <a:t>" styles and invented a new genre of Persian calligraphy, named "</a:t>
            </a:r>
            <a:r>
              <a:rPr lang="en-US" sz="3600" dirty="0" err="1" smtClean="0"/>
              <a:t>Ta'liq</a:t>
            </a:r>
            <a:r>
              <a:rPr lang="en-US" sz="3600" dirty="0" smtClean="0"/>
              <a:t>".</a:t>
            </a:r>
            <a:endParaRPr lang="en-US" sz="3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533400"/>
            <a:ext cx="8382000" cy="5632311"/>
          </a:xfrm>
          <a:prstGeom prst="rect">
            <a:avLst/>
          </a:prstGeom>
        </p:spPr>
        <p:txBody>
          <a:bodyPr wrap="square">
            <a:spAutoFit/>
          </a:bodyPr>
          <a:lstStyle/>
          <a:p>
            <a:r>
              <a:rPr lang="en-US" sz="3600" dirty="0" smtClean="0"/>
              <a:t>In the 14th century, Mir Ali </a:t>
            </a:r>
            <a:r>
              <a:rPr lang="en-US" sz="3600" dirty="0" err="1" smtClean="0"/>
              <a:t>Tabrizi</a:t>
            </a:r>
            <a:r>
              <a:rPr lang="en-US" sz="3600" dirty="0" smtClean="0"/>
              <a:t> combined two major scripts of his time i.e. </a:t>
            </a:r>
            <a:r>
              <a:rPr lang="en-US" sz="3600" dirty="0" err="1" smtClean="0"/>
              <a:t>Naskh</a:t>
            </a:r>
            <a:r>
              <a:rPr lang="en-US" sz="3600" dirty="0" smtClean="0"/>
              <a:t> and </a:t>
            </a:r>
            <a:r>
              <a:rPr lang="en-US" sz="3600" dirty="0" err="1" smtClean="0"/>
              <a:t>Taliq</a:t>
            </a:r>
            <a:r>
              <a:rPr lang="en-US" sz="3600" dirty="0" smtClean="0"/>
              <a:t> and created the most attractive Persian Calligraphy style, "</a:t>
            </a:r>
            <a:r>
              <a:rPr lang="en-US" sz="3600" dirty="0" err="1" smtClean="0"/>
              <a:t>Nas’taliq</a:t>
            </a:r>
            <a:r>
              <a:rPr lang="en-US" sz="3600" dirty="0" smtClean="0"/>
              <a:t>". In past 500 years Iranian calligraphy called </a:t>
            </a:r>
            <a:r>
              <a:rPr lang="en-US" sz="3600" dirty="0" err="1" smtClean="0"/>
              <a:t>Nastaʿlīq</a:t>
            </a:r>
            <a:r>
              <a:rPr lang="en-US" sz="3600" dirty="0"/>
              <a:t> </a:t>
            </a:r>
            <a:r>
              <a:rPr lang="en-US" sz="3600" dirty="0" smtClean="0"/>
              <a:t>(also anglicized as </a:t>
            </a:r>
            <a:r>
              <a:rPr lang="en-US" sz="3600" b="1" dirty="0" err="1" smtClean="0"/>
              <a:t>Nastaleeq</a:t>
            </a:r>
            <a:r>
              <a:rPr lang="en-US" sz="3600" dirty="0" smtClean="0"/>
              <a:t>; Persian: </a:t>
            </a:r>
            <a:r>
              <a:rPr lang="en-US" sz="3600" dirty="0"/>
              <a:t>(</a:t>
            </a:r>
            <a:r>
              <a:rPr lang="en-US" sz="3600" i="1" u="none" strike="noStrike" dirty="0" err="1" smtClean="0"/>
              <a:t>nastaʿlīq</a:t>
            </a:r>
            <a:r>
              <a:rPr lang="en-US" sz="3600" dirty="0" smtClean="0"/>
              <a:t>) is one of the main script styles used in writing the </a:t>
            </a:r>
            <a:r>
              <a:rPr lang="en-US" sz="3600" dirty="0" err="1" smtClean="0"/>
              <a:t>Perso</a:t>
            </a:r>
            <a:r>
              <a:rPr lang="en-US" sz="3600" dirty="0" smtClean="0"/>
              <a:t>-Arabic script, and traditionally the predominant style in Persian calligraphy</a:t>
            </a:r>
            <a:endParaRPr lang="en-US" sz="36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04800"/>
            <a:ext cx="8229600" cy="5632311"/>
          </a:xfrm>
          <a:prstGeom prst="rect">
            <a:avLst/>
          </a:prstGeom>
        </p:spPr>
        <p:txBody>
          <a:bodyPr wrap="square">
            <a:spAutoFit/>
          </a:bodyPr>
          <a:lstStyle/>
          <a:p>
            <a:r>
              <a:rPr lang="en-US" sz="3600" b="1" dirty="0" smtClean="0"/>
              <a:t>History of cursive </a:t>
            </a:r>
            <a:r>
              <a:rPr lang="en-US" sz="3600" b="1" dirty="0" err="1" smtClean="0"/>
              <a:t>Nas'taliq</a:t>
            </a:r>
            <a:endParaRPr lang="en-US" sz="3600" b="1" dirty="0" smtClean="0"/>
          </a:p>
          <a:p>
            <a:r>
              <a:rPr lang="en-US" sz="3600" dirty="0" err="1" smtClean="0"/>
              <a:t>Morteza</a:t>
            </a:r>
            <a:r>
              <a:rPr lang="en-US" sz="3600" dirty="0" smtClean="0"/>
              <a:t> </a:t>
            </a:r>
            <a:r>
              <a:rPr lang="en-US" sz="3600" dirty="0" err="1" smtClean="0"/>
              <a:t>Gholi</a:t>
            </a:r>
            <a:r>
              <a:rPr lang="en-US" sz="3600" dirty="0" smtClean="0"/>
              <a:t> Khan </a:t>
            </a:r>
            <a:r>
              <a:rPr lang="en-US" sz="3600" dirty="0" err="1" smtClean="0"/>
              <a:t>Shamlou</a:t>
            </a:r>
            <a:r>
              <a:rPr lang="en-US" sz="3600" dirty="0" smtClean="0"/>
              <a:t> and Mohammad </a:t>
            </a:r>
            <a:r>
              <a:rPr lang="en-US" sz="3600" dirty="0" err="1" smtClean="0"/>
              <a:t>Shafi</a:t>
            </a:r>
            <a:r>
              <a:rPr lang="en-US" sz="3600" dirty="0" smtClean="0"/>
              <a:t> </a:t>
            </a:r>
            <a:r>
              <a:rPr lang="en-US" sz="3600" dirty="0" err="1" smtClean="0"/>
              <a:t>Heravi</a:t>
            </a:r>
            <a:r>
              <a:rPr lang="en-US" sz="3600" dirty="0" smtClean="0"/>
              <a:t> created a new genre called cursive </a:t>
            </a:r>
            <a:r>
              <a:rPr lang="en-US" sz="3600" dirty="0" err="1" smtClean="0"/>
              <a:t>Nastaʿlīq</a:t>
            </a:r>
            <a:r>
              <a:rPr lang="en-US" sz="3600" dirty="0" smtClean="0"/>
              <a:t> </a:t>
            </a:r>
            <a:r>
              <a:rPr lang="en-US" sz="3600" dirty="0" err="1" smtClean="0"/>
              <a:t>Shekasteh</a:t>
            </a:r>
            <a:r>
              <a:rPr lang="en-US" sz="3600" dirty="0" smtClean="0"/>
              <a:t> </a:t>
            </a:r>
            <a:r>
              <a:rPr lang="en-US" sz="3600" dirty="0" err="1" smtClean="0"/>
              <a:t>Nastaʿlīq</a:t>
            </a:r>
            <a:r>
              <a:rPr lang="en-US" sz="3600" dirty="0" smtClean="0"/>
              <a:t> in the 17 </a:t>
            </a:r>
            <a:r>
              <a:rPr lang="en-US" sz="3600" dirty="0" err="1" smtClean="0"/>
              <a:t>th</a:t>
            </a:r>
            <a:r>
              <a:rPr lang="en-US" sz="3600" dirty="0" smtClean="0"/>
              <a:t> century. Almost a century later, a </a:t>
            </a:r>
            <a:r>
              <a:rPr lang="en-US" sz="3600" dirty="0" err="1" smtClean="0"/>
              <a:t>Abdol-Majid</a:t>
            </a:r>
            <a:r>
              <a:rPr lang="en-US" sz="3600" dirty="0" smtClean="0"/>
              <a:t> </a:t>
            </a:r>
            <a:r>
              <a:rPr lang="en-US" sz="3600" dirty="0" err="1" smtClean="0"/>
              <a:t>Taleqani</a:t>
            </a:r>
            <a:r>
              <a:rPr lang="en-US" sz="3600" dirty="0" smtClean="0"/>
              <a:t>, who was a prominent artist at the time, brought this genre to its highest level. This calligraphy style is based on the same rules as </a:t>
            </a:r>
            <a:r>
              <a:rPr lang="en-US" sz="3600" dirty="0" err="1" smtClean="0"/>
              <a:t>Nas’taliq</a:t>
            </a:r>
            <a:r>
              <a:rPr lang="en-US" sz="3600" dirty="0" smtClean="0"/>
              <a:t>. </a:t>
            </a:r>
            <a:endParaRPr lang="en-US" sz="36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382000" cy="6414909"/>
          </a:xfrm>
          <a:prstGeom prst="rect">
            <a:avLst/>
          </a:prstGeom>
        </p:spPr>
        <p:txBody>
          <a:bodyPr wrap="square">
            <a:spAutoFit/>
          </a:bodyPr>
          <a:lstStyle/>
          <a:p>
            <a:r>
              <a:rPr lang="en-US" sz="3600" dirty="0" smtClean="0"/>
              <a:t>However, it has a few significant differences: it provides more flexible movements and it is slightly more stretched and curved. </a:t>
            </a:r>
            <a:r>
              <a:rPr lang="en-US" sz="3600" dirty="0" err="1" smtClean="0"/>
              <a:t>Yadollah</a:t>
            </a:r>
            <a:r>
              <a:rPr lang="en-US" sz="3600" dirty="0" smtClean="0"/>
              <a:t> </a:t>
            </a:r>
            <a:r>
              <a:rPr lang="en-US" sz="3600" dirty="0" err="1" smtClean="0"/>
              <a:t>Kaboli</a:t>
            </a:r>
            <a:r>
              <a:rPr lang="en-US" sz="3600" dirty="0" smtClean="0"/>
              <a:t> is one of the most prominent contemporary calligraphers within this style.</a:t>
            </a:r>
          </a:p>
          <a:p>
            <a:r>
              <a:rPr lang="en-US" sz="3600" dirty="0" smtClean="0"/>
              <a:t> </a:t>
            </a:r>
            <a:r>
              <a:rPr lang="en-US" sz="3600" b="1" dirty="0" smtClean="0"/>
              <a:t>Contemporary Persian calligraphy</a:t>
            </a:r>
          </a:p>
          <a:p>
            <a:r>
              <a:rPr lang="en-US" sz="3600" dirty="0" smtClean="0"/>
              <a:t>In 1950, the </a:t>
            </a:r>
            <a:r>
              <a:rPr lang="en-US" sz="3600" i="1" dirty="0" smtClean="0"/>
              <a:t>Iran's Association of Calligraphers</a:t>
            </a:r>
            <a:r>
              <a:rPr lang="en-US" sz="3600" dirty="0" smtClean="0"/>
              <a:t> was founded by </a:t>
            </a:r>
            <a:r>
              <a:rPr lang="en-US" sz="3600" dirty="0" err="1" smtClean="0"/>
              <a:t>Hossein</a:t>
            </a:r>
            <a:r>
              <a:rPr lang="en-US" sz="3600" dirty="0" smtClean="0"/>
              <a:t> </a:t>
            </a:r>
            <a:r>
              <a:rPr lang="en-US" sz="3600" dirty="0" err="1" smtClean="0"/>
              <a:t>Mirkhani</a:t>
            </a:r>
            <a:r>
              <a:rPr lang="en-US" sz="3600" dirty="0" smtClean="0"/>
              <a:t>, Ali Akbar </a:t>
            </a:r>
            <a:r>
              <a:rPr lang="en-US" sz="3600" dirty="0" err="1" smtClean="0"/>
              <a:t>Kaveh</a:t>
            </a:r>
            <a:r>
              <a:rPr lang="en-US" sz="3600" dirty="0" smtClean="0"/>
              <a:t>, </a:t>
            </a:r>
            <a:r>
              <a:rPr lang="en-US" sz="3600" dirty="0" err="1" smtClean="0"/>
              <a:t>Ebrahim</a:t>
            </a:r>
            <a:r>
              <a:rPr lang="en-US" sz="3600" dirty="0" smtClean="0"/>
              <a:t> </a:t>
            </a:r>
            <a:r>
              <a:rPr lang="en-US" sz="3600" dirty="0" err="1" smtClean="0"/>
              <a:t>Bouzari</a:t>
            </a:r>
            <a:r>
              <a:rPr lang="en-US" sz="3600" dirty="0" smtClean="0"/>
              <a:t>, Hassan </a:t>
            </a:r>
            <a:r>
              <a:rPr lang="en-US" sz="3600" dirty="0" err="1" smtClean="0"/>
              <a:t>Mirkhani</a:t>
            </a:r>
            <a:r>
              <a:rPr lang="en-US" sz="3600" dirty="0" smtClean="0"/>
              <a:t> and </a:t>
            </a:r>
            <a:r>
              <a:rPr lang="en-US" sz="3600" dirty="0" err="1" smtClean="0"/>
              <a:t>Mehdi</a:t>
            </a:r>
            <a:r>
              <a:rPr lang="en-US" sz="3600" dirty="0" smtClean="0"/>
              <a:t> </a:t>
            </a:r>
            <a:r>
              <a:rPr lang="en-US" sz="3600" dirty="0" err="1" smtClean="0"/>
              <a:t>Baiani</a:t>
            </a:r>
            <a:r>
              <a:rPr lang="en-US" sz="3600" dirty="0" smtClean="0"/>
              <a:t>. </a:t>
            </a:r>
            <a:endParaRPr lang="en-US" sz="3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533400"/>
            <a:ext cx="8229600" cy="4524315"/>
          </a:xfrm>
          <a:prstGeom prst="rect">
            <a:avLst/>
          </a:prstGeom>
        </p:spPr>
        <p:txBody>
          <a:bodyPr wrap="square">
            <a:spAutoFit/>
          </a:bodyPr>
          <a:lstStyle/>
          <a:p>
            <a:r>
              <a:rPr lang="en-US" sz="3600" dirty="0" smtClean="0"/>
              <a:t>For an overview of </a:t>
            </a:r>
            <a:r>
              <a:rPr lang="en-US" sz="3600" dirty="0" err="1" smtClean="0"/>
              <a:t>persian</a:t>
            </a:r>
            <a:r>
              <a:rPr lang="en-US" sz="3600" dirty="0" smtClean="0"/>
              <a:t> calligraphy's development within Afghanistan, see "Calligraphy during last two centuries in Afghanistan" (1964), by </a:t>
            </a:r>
            <a:r>
              <a:rPr lang="en-US" sz="3600" dirty="0" err="1" smtClean="0"/>
              <a:t>Azizuddin</a:t>
            </a:r>
            <a:r>
              <a:rPr lang="en-US" sz="3600" dirty="0" smtClean="0"/>
              <a:t> </a:t>
            </a:r>
            <a:r>
              <a:rPr lang="en-US" sz="3600" dirty="0" err="1" smtClean="0"/>
              <a:t>Vakili</a:t>
            </a:r>
            <a:r>
              <a:rPr lang="en-US" sz="3600" dirty="0" smtClean="0"/>
              <a:t>.</a:t>
            </a:r>
          </a:p>
          <a:p>
            <a:r>
              <a:rPr lang="en-US" sz="3600" b="1" dirty="0" smtClean="0"/>
              <a:t>Modernist movement</a:t>
            </a:r>
          </a:p>
          <a:p>
            <a:r>
              <a:rPr lang="en-US" sz="3600" dirty="0" err="1" smtClean="0"/>
              <a:t>Zendeh</a:t>
            </a:r>
            <a:r>
              <a:rPr lang="en-US" sz="3600" dirty="0" smtClean="0"/>
              <a:t> </a:t>
            </a:r>
            <a:r>
              <a:rPr lang="en-US" sz="3600" dirty="0" err="1" smtClean="0"/>
              <a:t>Roudi</a:t>
            </a:r>
            <a:r>
              <a:rPr lang="en-US" sz="3600" dirty="0" smtClean="0"/>
              <a:t>, </a:t>
            </a:r>
            <a:r>
              <a:rPr lang="en-US" sz="3600" dirty="0" err="1" smtClean="0"/>
              <a:t>Jalil</a:t>
            </a:r>
            <a:r>
              <a:rPr lang="en-US" sz="3600" dirty="0" smtClean="0"/>
              <a:t> </a:t>
            </a:r>
            <a:r>
              <a:rPr lang="en-US" sz="3600" dirty="0" err="1" smtClean="0"/>
              <a:t>Rasouli</a:t>
            </a:r>
            <a:r>
              <a:rPr lang="en-US" sz="3600" dirty="0" smtClean="0"/>
              <a:t>, </a:t>
            </a:r>
            <a:r>
              <a:rPr lang="en-US" sz="3600" dirty="0" err="1" smtClean="0"/>
              <a:t>Parviz</a:t>
            </a:r>
            <a:r>
              <a:rPr lang="en-US" sz="3600" dirty="0" smtClean="0"/>
              <a:t> </a:t>
            </a:r>
            <a:r>
              <a:rPr lang="en-US" sz="3600" dirty="0" err="1" smtClean="0"/>
              <a:t>Tanavoli</a:t>
            </a:r>
            <a:r>
              <a:rPr lang="en-US" sz="3600" dirty="0" smtClean="0"/>
              <a:t>, and Masih </a:t>
            </a:r>
            <a:r>
              <a:rPr lang="en-US" sz="3600" dirty="0" err="1" smtClean="0"/>
              <a:t>Zad</a:t>
            </a:r>
            <a:r>
              <a:rPr lang="en-US" sz="3600" dirty="0" smtClean="0"/>
              <a:t> use Persian calligraphy and </a:t>
            </a:r>
            <a:r>
              <a:rPr lang="en-US" sz="3600" dirty="0" err="1" smtClean="0"/>
              <a:t>Rumi</a:t>
            </a:r>
            <a:r>
              <a:rPr lang="en-US" sz="3600" dirty="0" smtClean="0"/>
              <a:t> poetry in dress designing</a:t>
            </a:r>
            <a:endParaRPr lang="en-US" sz="36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upload.wikimedia.org/wikipedia/commons/thumb/c/c5/Yaali_zikr_qayam_qaim_ast.jpg/220px-Yaali_zikr_qayam_qaim_ast.jpg"/>
          <p:cNvPicPr>
            <a:picLocks noChangeAspect="1" noChangeArrowheads="1"/>
          </p:cNvPicPr>
          <p:nvPr/>
        </p:nvPicPr>
        <p:blipFill>
          <a:blip r:embed="rId2"/>
          <a:srcRect/>
          <a:stretch>
            <a:fillRect/>
          </a:stretch>
        </p:blipFill>
        <p:spPr bwMode="auto">
          <a:xfrm>
            <a:off x="1295400" y="228600"/>
            <a:ext cx="6634841" cy="633326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52400"/>
            <a:ext cx="8305800" cy="2831544"/>
          </a:xfrm>
          <a:prstGeom prst="rect">
            <a:avLst/>
          </a:prstGeom>
        </p:spPr>
        <p:txBody>
          <a:bodyPr wrap="square">
            <a:spAutoFit/>
          </a:bodyPr>
          <a:lstStyle/>
          <a:p>
            <a:r>
              <a:rPr lang="en-US" sz="3200" dirty="0" smtClean="0"/>
              <a:t>Important Iranian Calligraphers and their work:</a:t>
            </a:r>
          </a:p>
          <a:p>
            <a:r>
              <a:rPr lang="en-US" sz="3200" dirty="0" smtClean="0"/>
              <a:t>Abbas </a:t>
            </a:r>
            <a:r>
              <a:rPr lang="en-US" sz="3200" dirty="0" err="1" smtClean="0"/>
              <a:t>Akhwain</a:t>
            </a:r>
            <a:r>
              <a:rPr lang="en-US" sz="3200" dirty="0" smtClean="0"/>
              <a:t>, 1936, Place of Birth: Meshed, Iran, Director of Superior Council and Member of The Board of Trustees of Iranian Calligraphers Society</a:t>
            </a:r>
          </a:p>
          <a:p>
            <a:endParaRPr lang="en-US" dirty="0"/>
          </a:p>
        </p:txBody>
      </p:sp>
      <p:pic>
        <p:nvPicPr>
          <p:cNvPr id="25602" name="Picture 2" descr="http://calligraphyislamic.com/images/Gallery/abbasakhwain/abbasakAzgulfaroshBig.jpg"/>
          <p:cNvPicPr>
            <a:picLocks noChangeAspect="1" noChangeArrowheads="1"/>
          </p:cNvPicPr>
          <p:nvPr/>
        </p:nvPicPr>
        <p:blipFill>
          <a:blip r:embed="rId2"/>
          <a:srcRect/>
          <a:stretch>
            <a:fillRect/>
          </a:stretch>
        </p:blipFill>
        <p:spPr bwMode="auto">
          <a:xfrm>
            <a:off x="3276600" y="2133600"/>
            <a:ext cx="2933700" cy="44958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304800"/>
            <a:ext cx="8763000" cy="6494085"/>
          </a:xfrm>
          <a:prstGeom prst="rect">
            <a:avLst/>
          </a:prstGeom>
        </p:spPr>
        <p:txBody>
          <a:bodyPr wrap="square">
            <a:spAutoFit/>
          </a:bodyPr>
          <a:lstStyle/>
          <a:p>
            <a:r>
              <a:rPr lang="en-US" sz="3200" dirty="0" smtClean="0"/>
              <a:t>Ghulam Husain Amirkhani, 1939</a:t>
            </a:r>
          </a:p>
          <a:p>
            <a:r>
              <a:rPr lang="en-US" sz="3200" b="1" dirty="0" smtClean="0"/>
              <a:t>Place of Birth</a:t>
            </a:r>
            <a:r>
              <a:rPr lang="en-US" sz="3200" dirty="0" smtClean="0"/>
              <a:t>: </a:t>
            </a:r>
            <a:r>
              <a:rPr lang="en-US" sz="3200" dirty="0" err="1" smtClean="0"/>
              <a:t>Taleqan</a:t>
            </a:r>
            <a:r>
              <a:rPr lang="en-US" sz="3200" dirty="0" smtClean="0"/>
              <a:t>, Iran</a:t>
            </a:r>
          </a:p>
          <a:p>
            <a:r>
              <a:rPr lang="en-US" sz="3200" dirty="0" smtClean="0"/>
              <a:t>Teachers: Husain </a:t>
            </a:r>
            <a:r>
              <a:rPr lang="en-US" sz="3200" dirty="0" err="1" smtClean="0"/>
              <a:t>Mirkhani</a:t>
            </a:r>
            <a:r>
              <a:rPr lang="en-US" sz="3200" dirty="0" smtClean="0"/>
              <a:t>, </a:t>
            </a:r>
            <a:r>
              <a:rPr lang="en-US" sz="3200" dirty="0" err="1" smtClean="0"/>
              <a:t>Hasan</a:t>
            </a:r>
            <a:r>
              <a:rPr lang="en-US" sz="3200" dirty="0" smtClean="0"/>
              <a:t> </a:t>
            </a:r>
            <a:r>
              <a:rPr lang="en-US" sz="3200" dirty="0" err="1" smtClean="0"/>
              <a:t>Mirkhani</a:t>
            </a:r>
            <a:endParaRPr lang="en-US" sz="3200" dirty="0" smtClean="0"/>
          </a:p>
          <a:p>
            <a:r>
              <a:rPr lang="en-US" sz="3200" dirty="0" smtClean="0"/>
              <a:t>Director of Superior Council and Member Of The Board Of Trustees of Iranian Calligraphers Society</a:t>
            </a:r>
          </a:p>
          <a:p>
            <a:r>
              <a:rPr lang="en-US" sz="3200" b="1" dirty="0" smtClean="0"/>
              <a:t>Exhibitions:</a:t>
            </a:r>
            <a:r>
              <a:rPr lang="en-US" sz="3200" b="1" dirty="0"/>
              <a:t> </a:t>
            </a:r>
            <a:r>
              <a:rPr lang="en-US" sz="3200" dirty="0" smtClean="0"/>
              <a:t>Numerous individual and group exhibitions in Iran</a:t>
            </a:r>
          </a:p>
          <a:p>
            <a:r>
              <a:rPr lang="en-US" sz="3200" dirty="0" smtClean="0"/>
              <a:t>Exhibitions in France, Pakistan, Syria and UK</a:t>
            </a:r>
          </a:p>
          <a:p>
            <a:r>
              <a:rPr lang="en-US" sz="3200" b="1" dirty="0" smtClean="0"/>
              <a:t>Some of his works:</a:t>
            </a:r>
            <a:r>
              <a:rPr lang="en-US" sz="3200" b="1" dirty="0"/>
              <a:t> </a:t>
            </a:r>
            <a:r>
              <a:rPr lang="en-US" sz="3200" dirty="0" smtClean="0"/>
              <a:t>Anthology Of </a:t>
            </a:r>
            <a:r>
              <a:rPr lang="en-US" sz="3200" dirty="0" err="1" smtClean="0"/>
              <a:t>Sadi</a:t>
            </a:r>
            <a:r>
              <a:rPr lang="en-US" sz="3200" dirty="0" smtClean="0"/>
              <a:t> (</a:t>
            </a:r>
            <a:r>
              <a:rPr lang="en-US" sz="3200" dirty="0" err="1" smtClean="0"/>
              <a:t>Talat</a:t>
            </a:r>
            <a:r>
              <a:rPr lang="en-US" sz="3200" dirty="0" smtClean="0"/>
              <a:t> Haq)</a:t>
            </a:r>
          </a:p>
          <a:p>
            <a:r>
              <a:rPr lang="en-US" sz="3200" dirty="0" smtClean="0"/>
              <a:t>Penmanship Models</a:t>
            </a:r>
          </a:p>
          <a:p>
            <a:r>
              <a:rPr lang="en-US" sz="3200" dirty="0" smtClean="0"/>
              <a:t>Educational booklets and albums</a:t>
            </a:r>
          </a:p>
          <a:p>
            <a:r>
              <a:rPr lang="en-US" sz="3200" dirty="0" smtClean="0"/>
              <a:t>In Memory Of </a:t>
            </a:r>
            <a:r>
              <a:rPr lang="en-US" sz="3200" dirty="0" err="1" smtClean="0"/>
              <a:t>Kalhor</a:t>
            </a:r>
            <a:endParaRPr lang="en-US" sz="3200" dirty="0" smtClean="0"/>
          </a:p>
          <a:p>
            <a:r>
              <a:rPr lang="en-US" sz="3200" dirty="0" smtClean="0"/>
              <a:t>Hafiz Sonnets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calligraphyislamic.com/images/Gallery/ghamirkhani/ghamirkhaniKashish.jpg"/>
          <p:cNvPicPr>
            <a:picLocks noChangeAspect="1" noChangeArrowheads="1"/>
          </p:cNvPicPr>
          <p:nvPr/>
        </p:nvPicPr>
        <p:blipFill>
          <a:blip r:embed="rId2"/>
          <a:srcRect/>
          <a:stretch>
            <a:fillRect/>
          </a:stretch>
        </p:blipFill>
        <p:spPr bwMode="auto">
          <a:xfrm>
            <a:off x="496033" y="762000"/>
            <a:ext cx="3956537" cy="5257800"/>
          </a:xfrm>
          <a:prstGeom prst="rect">
            <a:avLst/>
          </a:prstGeom>
          <a:noFill/>
        </p:spPr>
      </p:pic>
      <p:pic>
        <p:nvPicPr>
          <p:cNvPr id="27652" name="Picture 4" descr="http://calligraphyislamic.com/images/Gallery/ghamirkhani/ghamirkhaniDarnihankhana.jpg"/>
          <p:cNvPicPr>
            <a:picLocks noChangeAspect="1" noChangeArrowheads="1"/>
          </p:cNvPicPr>
          <p:nvPr/>
        </p:nvPicPr>
        <p:blipFill>
          <a:blip r:embed="rId3"/>
          <a:srcRect/>
          <a:stretch>
            <a:fillRect/>
          </a:stretch>
        </p:blipFill>
        <p:spPr bwMode="auto">
          <a:xfrm>
            <a:off x="4549589" y="2286000"/>
            <a:ext cx="4370291" cy="29718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800" y="152400"/>
          <a:ext cx="8458200" cy="3048600"/>
        </p:xfrm>
        <a:graphic>
          <a:graphicData uri="http://schemas.openxmlformats.org/drawingml/2006/table">
            <a:tbl>
              <a:tblPr/>
              <a:tblGrid>
                <a:gridCol w="179000"/>
                <a:gridCol w="8279200"/>
              </a:tblGrid>
              <a:tr h="2667000">
                <a:tc>
                  <a:txBody>
                    <a:bodyPr/>
                    <a:lstStyle/>
                    <a:p>
                      <a:pPr algn="ctr"/>
                      <a:endParaRPr lang="en-US" sz="1500"/>
                    </a:p>
                  </a:txBody>
                  <a:tcPr marL="76800" marR="76800" marT="38400" marB="38400">
                    <a:lnL>
                      <a:noFill/>
                    </a:lnL>
                    <a:lnR>
                      <a:noFill/>
                    </a:lnR>
                    <a:lnT>
                      <a:noFill/>
                    </a:lnT>
                    <a:lnB>
                      <a:noFill/>
                    </a:lnB>
                  </a:tcPr>
                </a:tc>
                <a:tc>
                  <a:txBody>
                    <a:bodyPr/>
                    <a:lstStyle/>
                    <a:p>
                      <a:pPr algn="l"/>
                      <a:r>
                        <a:rPr lang="en-US" sz="3600" dirty="0"/>
                        <a:t>Mirza Muhammad Husain </a:t>
                      </a:r>
                      <a:r>
                        <a:rPr lang="en-US" sz="3600" dirty="0" err="1"/>
                        <a:t>Saifi</a:t>
                      </a:r>
                      <a:r>
                        <a:rPr lang="en-US" sz="3600" dirty="0"/>
                        <a:t/>
                      </a:r>
                      <a:br>
                        <a:rPr lang="en-US" sz="3600" dirty="0"/>
                      </a:br>
                      <a:r>
                        <a:rPr lang="en-US" sz="3600" dirty="0" err="1"/>
                        <a:t>Ammad</a:t>
                      </a:r>
                      <a:r>
                        <a:rPr lang="en-US" sz="3600" dirty="0"/>
                        <a:t>-ul-</a:t>
                      </a:r>
                      <a:r>
                        <a:rPr lang="en-US" sz="3600" dirty="0" err="1"/>
                        <a:t>Kattab</a:t>
                      </a:r>
                      <a:r>
                        <a:rPr lang="en-US" sz="3600" dirty="0"/>
                        <a:t> </a:t>
                      </a:r>
                    </a:p>
                    <a:p>
                      <a:pPr algn="l"/>
                      <a:r>
                        <a:rPr lang="en-US" sz="3600" dirty="0"/>
                        <a:t>1866-1936</a:t>
                      </a:r>
                    </a:p>
                    <a:p>
                      <a:pPr algn="l"/>
                      <a:r>
                        <a:rPr lang="en-US" sz="3600" dirty="0"/>
                        <a:t>Place of Birth: </a:t>
                      </a:r>
                      <a:r>
                        <a:rPr lang="en-US" sz="3600" dirty="0" err="1"/>
                        <a:t>Qazwin</a:t>
                      </a:r>
                      <a:r>
                        <a:rPr lang="en-US" sz="3600" dirty="0"/>
                        <a:t>, Iran. </a:t>
                      </a:r>
                    </a:p>
                    <a:p>
                      <a:pPr algn="l"/>
                      <a:r>
                        <a:rPr lang="en-US" sz="3600" dirty="0"/>
                        <a:t>Inspiration: Mirza Muhammad Raza </a:t>
                      </a:r>
                      <a:r>
                        <a:rPr lang="en-US" sz="3600" dirty="0" err="1"/>
                        <a:t>Kalher</a:t>
                      </a:r>
                      <a:endParaRPr lang="en-US" sz="3600" dirty="0"/>
                    </a:p>
                    <a:p>
                      <a:pPr algn="l"/>
                      <a:r>
                        <a:rPr lang="en-US" sz="1500" dirty="0"/>
                        <a:t> </a:t>
                      </a:r>
                    </a:p>
                  </a:txBody>
                  <a:tcPr marL="76800" marR="76800" marT="38400" marB="38400">
                    <a:lnL>
                      <a:noFill/>
                    </a:lnL>
                    <a:lnR>
                      <a:noFill/>
                    </a:lnR>
                    <a:lnT>
                      <a:noFill/>
                    </a:lnT>
                    <a:lnB>
                      <a:noFill/>
                    </a:lnB>
                  </a:tcPr>
                </a:tc>
              </a:tr>
            </a:tbl>
          </a:graphicData>
        </a:graphic>
      </p:graphicFrame>
      <p:pic>
        <p:nvPicPr>
          <p:cNvPr id="30722" name="Picture 2" descr="http://calligraphyislamic.com/images/Gallery/AmmadulKattabAnkehSarmaya.gif"/>
          <p:cNvPicPr>
            <a:picLocks noChangeAspect="1" noChangeArrowheads="1"/>
          </p:cNvPicPr>
          <p:nvPr/>
        </p:nvPicPr>
        <p:blipFill>
          <a:blip r:embed="rId3"/>
          <a:srcRect/>
          <a:stretch>
            <a:fillRect/>
          </a:stretch>
        </p:blipFill>
        <p:spPr bwMode="auto">
          <a:xfrm>
            <a:off x="2819400" y="2819400"/>
            <a:ext cx="2802547" cy="38862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28600" y="304800"/>
          <a:ext cx="8610600" cy="5928960"/>
        </p:xfrm>
        <a:graphic>
          <a:graphicData uri="http://schemas.openxmlformats.org/drawingml/2006/table">
            <a:tbl>
              <a:tblPr/>
              <a:tblGrid>
                <a:gridCol w="192638"/>
                <a:gridCol w="8417962"/>
              </a:tblGrid>
              <a:tr h="2611200">
                <a:tc>
                  <a:txBody>
                    <a:bodyPr/>
                    <a:lstStyle/>
                    <a:p>
                      <a:pPr algn="ctr"/>
                      <a:endParaRPr lang="en-US" sz="1500" dirty="0"/>
                    </a:p>
                  </a:txBody>
                  <a:tcPr marL="76800" marR="76800" marT="38400" marB="38400">
                    <a:lnL>
                      <a:noFill/>
                    </a:lnL>
                    <a:lnR>
                      <a:noFill/>
                    </a:lnR>
                    <a:lnT>
                      <a:noFill/>
                    </a:lnT>
                    <a:lnB>
                      <a:noFill/>
                    </a:lnB>
                  </a:tcPr>
                </a:tc>
                <a:tc>
                  <a:txBody>
                    <a:bodyPr/>
                    <a:lstStyle/>
                    <a:p>
                      <a:pPr algn="l"/>
                      <a:r>
                        <a:rPr lang="en-US" sz="3200" dirty="0" err="1"/>
                        <a:t>Rasool</a:t>
                      </a:r>
                      <a:r>
                        <a:rPr lang="en-US" sz="3200" dirty="0"/>
                        <a:t> </a:t>
                      </a:r>
                      <a:r>
                        <a:rPr lang="en-US" sz="3200" dirty="0" err="1"/>
                        <a:t>Muradi</a:t>
                      </a:r>
                      <a:endParaRPr lang="en-US" sz="3200" dirty="0"/>
                    </a:p>
                    <a:p>
                      <a:pPr algn="l"/>
                      <a:r>
                        <a:rPr lang="en-US" sz="3200" dirty="0"/>
                        <a:t>1954</a:t>
                      </a:r>
                    </a:p>
                    <a:p>
                      <a:pPr algn="l"/>
                      <a:r>
                        <a:rPr lang="en-US" sz="3200" dirty="0"/>
                        <a:t>Teacher(s)/Instructor(s): Mustafa </a:t>
                      </a:r>
                      <a:r>
                        <a:rPr lang="en-US" sz="3200" dirty="0" err="1"/>
                        <a:t>Mehdizada</a:t>
                      </a:r>
                      <a:r>
                        <a:rPr lang="en-US" sz="3200" dirty="0"/>
                        <a:t>, Ghulam Husain Amirkhani</a:t>
                      </a:r>
                    </a:p>
                    <a:p>
                      <a:pPr algn="l"/>
                      <a:r>
                        <a:rPr lang="en-US" sz="3200" dirty="0"/>
                        <a:t>Students: </a:t>
                      </a:r>
                    </a:p>
                    <a:p>
                      <a:pPr algn="l"/>
                      <a:r>
                        <a:rPr lang="en-US" sz="3200" dirty="0"/>
                        <a:t>Inspiration: </a:t>
                      </a:r>
                    </a:p>
                    <a:p>
                      <a:pPr algn="l"/>
                      <a:r>
                        <a:rPr lang="en-US" sz="3200" dirty="0"/>
                        <a:t>Place of Birth: Mashhad, Iran</a:t>
                      </a:r>
                    </a:p>
                    <a:p>
                      <a:pPr algn="l"/>
                      <a:r>
                        <a:rPr lang="en-US" sz="3200" dirty="0"/>
                        <a:t>Awards:</a:t>
                      </a:r>
                    </a:p>
                    <a:p>
                      <a:pPr marL="742950" lvl="1" indent="-285750" algn="l">
                        <a:buFont typeface="+mj-lt"/>
                        <a:buAutoNum type="arabicPeriod"/>
                      </a:pPr>
                      <a:r>
                        <a:rPr lang="en-US" sz="3200" dirty="0"/>
                        <a:t>2001, 3rd Prize in Taaliq, International Competition for Calligraphy, Research Centre for Islamic History, Art and Culture, Istanbul, Turkey</a:t>
                      </a:r>
                    </a:p>
                  </a:txBody>
                  <a:tcPr marL="76800" marR="76800" marT="38400" marB="38400">
                    <a:lnL>
                      <a:noFill/>
                    </a:lnL>
                    <a:lnR>
                      <a:noFill/>
                    </a:lnR>
                    <a:lnT>
                      <a:noFill/>
                    </a:lnT>
                    <a:lnB>
                      <a:noFill/>
                    </a:lnB>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calligraphyislamic.com/images/Gallery/RasoolAlKalima.jpg"/>
          <p:cNvPicPr>
            <a:picLocks noChangeAspect="1" noChangeArrowheads="1"/>
          </p:cNvPicPr>
          <p:nvPr/>
        </p:nvPicPr>
        <p:blipFill>
          <a:blip r:embed="rId2"/>
          <a:srcRect/>
          <a:stretch>
            <a:fillRect/>
          </a:stretch>
        </p:blipFill>
        <p:spPr bwMode="auto">
          <a:xfrm>
            <a:off x="141938" y="1981199"/>
            <a:ext cx="4582462" cy="2484713"/>
          </a:xfrm>
          <a:prstGeom prst="rect">
            <a:avLst/>
          </a:prstGeom>
          <a:noFill/>
        </p:spPr>
      </p:pic>
      <p:pic>
        <p:nvPicPr>
          <p:cNvPr id="32772" name="Picture 4" descr="http://calligraphyislamic.com/images/Gallery/RaqsoolMuradiTaliq.gif"/>
          <p:cNvPicPr>
            <a:picLocks noChangeAspect="1" noChangeArrowheads="1"/>
          </p:cNvPicPr>
          <p:nvPr/>
        </p:nvPicPr>
        <p:blipFill>
          <a:blip r:embed="rId3"/>
          <a:srcRect/>
          <a:stretch>
            <a:fillRect/>
          </a:stretch>
        </p:blipFill>
        <p:spPr bwMode="auto">
          <a:xfrm>
            <a:off x="5029200" y="2362200"/>
            <a:ext cx="3771033" cy="198120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52400"/>
            <a:ext cx="8686800" cy="6063198"/>
          </a:xfrm>
          <a:prstGeom prst="rect">
            <a:avLst/>
          </a:prstGeom>
        </p:spPr>
        <p:txBody>
          <a:bodyPr wrap="square">
            <a:spAutoFit/>
          </a:bodyPr>
          <a:lstStyle/>
          <a:p>
            <a:r>
              <a:rPr lang="en-US" sz="3600" b="1" u="sng" dirty="0" smtClean="0"/>
              <a:t>HISTORIC PERSIAN CALLIGRAPHY ARTISTS:</a:t>
            </a:r>
            <a:r>
              <a:rPr lang="en-US" sz="3600" b="1" dirty="0" smtClean="0"/>
              <a:t> </a:t>
            </a:r>
            <a:br>
              <a:rPr lang="en-US" sz="3600" b="1" dirty="0" smtClean="0"/>
            </a:br>
            <a:r>
              <a:rPr lang="en-US" sz="3200" dirty="0" smtClean="0"/>
              <a:t>Among all those great names in the history of Persian Calligraphy, four figures are the most famous ones: Mir-Ali </a:t>
            </a:r>
            <a:r>
              <a:rPr lang="en-US" sz="3200" dirty="0" err="1" smtClean="0"/>
              <a:t>Tabrizi</a:t>
            </a:r>
            <a:r>
              <a:rPr lang="en-US" sz="3200" dirty="0" smtClean="0"/>
              <a:t>, Mir-</a:t>
            </a:r>
            <a:r>
              <a:rPr lang="en-US" sz="3200" dirty="0" err="1" smtClean="0"/>
              <a:t>Emad</a:t>
            </a:r>
            <a:r>
              <a:rPr lang="en-US" sz="3200" dirty="0" smtClean="0"/>
              <a:t>, </a:t>
            </a:r>
            <a:r>
              <a:rPr lang="en-US" sz="3200" dirty="0" err="1" smtClean="0"/>
              <a:t>Kalhor</a:t>
            </a:r>
            <a:r>
              <a:rPr lang="en-US" sz="3200" dirty="0" smtClean="0"/>
              <a:t>, and </a:t>
            </a:r>
            <a:r>
              <a:rPr lang="en-US" sz="3200" dirty="0" err="1" smtClean="0"/>
              <a:t>Emad-ol-Kottab</a:t>
            </a:r>
            <a:r>
              <a:rPr lang="en-US" sz="3200" dirty="0" smtClean="0"/>
              <a:t>. </a:t>
            </a:r>
          </a:p>
          <a:p>
            <a:r>
              <a:rPr lang="en-US" sz="3200" b="1" dirty="0" smtClean="0"/>
              <a:t>Mir-Ali </a:t>
            </a:r>
            <a:r>
              <a:rPr lang="en-US" sz="3200" b="1" dirty="0" err="1" smtClean="0"/>
              <a:t>Tabrizi</a:t>
            </a:r>
            <a:r>
              <a:rPr lang="en-US" sz="3200" b="1" dirty="0" smtClean="0"/>
              <a:t>: </a:t>
            </a:r>
            <a:r>
              <a:rPr lang="en-US" sz="3200" dirty="0" smtClean="0"/>
              <a:t>He lived in 14th and 15th century. He is known as father of </a:t>
            </a:r>
            <a:r>
              <a:rPr lang="en-US" sz="3200" dirty="0" err="1" smtClean="0"/>
              <a:t>Nas-Taliq</a:t>
            </a:r>
            <a:r>
              <a:rPr lang="en-US" sz="3200" dirty="0" smtClean="0"/>
              <a:t> because he invented this beautiful calligraphy style by means of combining two older styles together (</a:t>
            </a:r>
            <a:r>
              <a:rPr lang="en-US" sz="3200" dirty="0" err="1" smtClean="0"/>
              <a:t>Naskh</a:t>
            </a:r>
            <a:r>
              <a:rPr lang="en-US" sz="3200" dirty="0" smtClean="0"/>
              <a:t> and </a:t>
            </a:r>
            <a:r>
              <a:rPr lang="en-US" sz="3200" dirty="0" err="1" smtClean="0"/>
              <a:t>Taliq</a:t>
            </a:r>
            <a:r>
              <a:rPr lang="en-US" sz="3200" dirty="0" smtClean="0"/>
              <a:t>) and adding a flavor of nature into it. Therefore, this calligraphy style implemented natural curves rather than </a:t>
            </a:r>
            <a:r>
              <a:rPr lang="en-US" sz="3200" dirty="0" err="1" smtClean="0"/>
              <a:t>Naskh</a:t>
            </a:r>
            <a:r>
              <a:rPr lang="en-US" sz="3200" dirty="0" smtClean="0"/>
              <a:t> and </a:t>
            </a:r>
            <a:r>
              <a:rPr lang="en-US" sz="3200" dirty="0" err="1" smtClean="0"/>
              <a:t>Taliq</a:t>
            </a:r>
            <a:r>
              <a:rPr lang="en-US" sz="3200" dirty="0" smtClean="0"/>
              <a:t> styles. </a:t>
            </a:r>
            <a:endParaRPr lang="en-US" sz="32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www.persiancalligraphy.org/resources/16.jpg"/>
          <p:cNvPicPr>
            <a:picLocks noChangeAspect="1" noChangeArrowheads="1"/>
          </p:cNvPicPr>
          <p:nvPr/>
        </p:nvPicPr>
        <p:blipFill>
          <a:blip r:embed="rId2"/>
          <a:srcRect/>
          <a:stretch>
            <a:fillRect/>
          </a:stretch>
        </p:blipFill>
        <p:spPr bwMode="auto">
          <a:xfrm>
            <a:off x="3124200" y="1003515"/>
            <a:ext cx="3810000" cy="5535110"/>
          </a:xfrm>
          <a:prstGeom prst="rect">
            <a:avLst/>
          </a:prstGeom>
          <a:noFill/>
        </p:spPr>
      </p:pic>
      <p:sp>
        <p:nvSpPr>
          <p:cNvPr id="3" name="Rectangle 2"/>
          <p:cNvSpPr/>
          <p:nvPr/>
        </p:nvSpPr>
        <p:spPr>
          <a:xfrm>
            <a:off x="0" y="228600"/>
            <a:ext cx="9144000" cy="553998"/>
          </a:xfrm>
          <a:prstGeom prst="rect">
            <a:avLst/>
          </a:prstGeom>
        </p:spPr>
        <p:txBody>
          <a:bodyPr wrap="square">
            <a:spAutoFit/>
          </a:bodyPr>
          <a:lstStyle/>
          <a:p>
            <a:r>
              <a:rPr lang="en-US" sz="3000" dirty="0" smtClean="0"/>
              <a:t>A Sample of Mir-Ali’s Art Pieces (Louvre Museum - Paris)</a:t>
            </a:r>
            <a:endParaRPr lang="en-US" sz="30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382000" cy="5632311"/>
          </a:xfrm>
          <a:prstGeom prst="rect">
            <a:avLst/>
          </a:prstGeom>
        </p:spPr>
        <p:txBody>
          <a:bodyPr wrap="square">
            <a:spAutoFit/>
          </a:bodyPr>
          <a:lstStyle/>
          <a:p>
            <a:r>
              <a:rPr lang="en-US" sz="3600" b="1" dirty="0" smtClean="0"/>
              <a:t>Mir-</a:t>
            </a:r>
            <a:r>
              <a:rPr lang="en-US" sz="3600" b="1" dirty="0" err="1" smtClean="0"/>
              <a:t>Emad</a:t>
            </a:r>
            <a:r>
              <a:rPr lang="en-US" sz="3600" b="1" dirty="0" smtClean="0"/>
              <a:t>: </a:t>
            </a:r>
            <a:r>
              <a:rPr lang="en-US" sz="3600" dirty="0" smtClean="0"/>
              <a:t>He is probably the most prominent Persian Calligrapher ever! His full name is Mir-</a:t>
            </a:r>
            <a:r>
              <a:rPr lang="en-US" sz="3600" dirty="0" err="1" smtClean="0"/>
              <a:t>Emad</a:t>
            </a:r>
            <a:r>
              <a:rPr lang="en-US" sz="3600" dirty="0" smtClean="0"/>
              <a:t> </a:t>
            </a:r>
            <a:r>
              <a:rPr lang="en-US" sz="3600" dirty="0" err="1" smtClean="0"/>
              <a:t>Hassani</a:t>
            </a:r>
            <a:r>
              <a:rPr lang="en-US" sz="3600" dirty="0" smtClean="0"/>
              <a:t> and lived in 16th century. He was originally from city of Qazvin where he started learning calligraphy. Then he moved to the city of Tabriz where he attended Mohammad-</a:t>
            </a:r>
            <a:r>
              <a:rPr lang="en-US" sz="3600" dirty="0" err="1" smtClean="0"/>
              <a:t>Hossein</a:t>
            </a:r>
            <a:r>
              <a:rPr lang="en-US" sz="3600" dirty="0" smtClean="0"/>
              <a:t> </a:t>
            </a:r>
            <a:r>
              <a:rPr lang="en-US" sz="3600" dirty="0" err="1" smtClean="0"/>
              <a:t>Tabrizi's</a:t>
            </a:r>
            <a:r>
              <a:rPr lang="en-US" sz="3600" dirty="0" smtClean="0"/>
              <a:t> calligraphy classes. He modified </a:t>
            </a:r>
            <a:r>
              <a:rPr lang="en-US" sz="3600" dirty="0" err="1" smtClean="0"/>
              <a:t>Nas’taliq</a:t>
            </a:r>
            <a:r>
              <a:rPr lang="en-US" sz="3600" dirty="0" smtClean="0"/>
              <a:t> style and altered its structure.</a:t>
            </a:r>
            <a:r>
              <a:rPr lang="en-US" sz="3600" b="1" dirty="0" smtClean="0"/>
              <a:t> </a:t>
            </a:r>
            <a:endParaRPr lang="en-US" sz="36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www.persiancalligraphy.org/resources/_wsb_356x552_17.jpg"/>
          <p:cNvPicPr>
            <a:picLocks noChangeAspect="1" noChangeArrowheads="1"/>
          </p:cNvPicPr>
          <p:nvPr/>
        </p:nvPicPr>
        <p:blipFill>
          <a:blip r:embed="rId2"/>
          <a:srcRect/>
          <a:stretch>
            <a:fillRect/>
          </a:stretch>
        </p:blipFill>
        <p:spPr bwMode="auto">
          <a:xfrm>
            <a:off x="2670866" y="381000"/>
            <a:ext cx="3882334" cy="6019800"/>
          </a:xfrm>
          <a:prstGeom prst="rect">
            <a:avLst/>
          </a:prstGeom>
          <a:noFill/>
        </p:spPr>
      </p:pic>
      <p:sp>
        <p:nvSpPr>
          <p:cNvPr id="3" name="Rectangle 2"/>
          <p:cNvSpPr/>
          <p:nvPr/>
        </p:nvSpPr>
        <p:spPr>
          <a:xfrm>
            <a:off x="2867687" y="3244334"/>
            <a:ext cx="3408625" cy="369332"/>
          </a:xfrm>
          <a:prstGeom prst="rect">
            <a:avLst/>
          </a:prstGeom>
        </p:spPr>
        <p:txBody>
          <a:bodyPr wrap="none">
            <a:spAutoFit/>
          </a:bodyPr>
          <a:lstStyle/>
          <a:p>
            <a:r>
              <a:rPr lang="en-US" dirty="0" smtClean="0"/>
              <a:t>A Sample of Mir-</a:t>
            </a:r>
            <a:r>
              <a:rPr lang="en-US" dirty="0" err="1" smtClean="0"/>
              <a:t>Emad’s</a:t>
            </a:r>
            <a:r>
              <a:rPr lang="en-US" dirty="0" smtClean="0"/>
              <a:t> Art Pieces</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200"/>
            <a:ext cx="8382000" cy="6186309"/>
          </a:xfrm>
          <a:prstGeom prst="rect">
            <a:avLst/>
          </a:prstGeom>
        </p:spPr>
        <p:txBody>
          <a:bodyPr wrap="square">
            <a:spAutoFit/>
          </a:bodyPr>
          <a:lstStyle/>
          <a:p>
            <a:r>
              <a:rPr lang="en-US" sz="3600" b="1" dirty="0" err="1" smtClean="0"/>
              <a:t>Mierza</a:t>
            </a:r>
            <a:r>
              <a:rPr lang="en-US" sz="3600" b="1" dirty="0" smtClean="0"/>
              <a:t> Mohammad-Reza </a:t>
            </a:r>
            <a:r>
              <a:rPr lang="en-US" sz="3600" b="1" dirty="0" err="1" smtClean="0"/>
              <a:t>Kalhor</a:t>
            </a:r>
            <a:r>
              <a:rPr lang="en-US" sz="3600" b="1" dirty="0" smtClean="0"/>
              <a:t>:</a:t>
            </a:r>
            <a:r>
              <a:rPr lang="en-US" sz="3600" dirty="0" smtClean="0"/>
              <a:t> He was born in1828 in city of Kermanshah, western part of Iran. His first mentor was his own cousin who had a nice hand-writing. As he moved to Tehran - capital of Iran - he worked on his calligraphy skill in </a:t>
            </a:r>
            <a:r>
              <a:rPr lang="en-US" sz="3600" dirty="0" err="1" smtClean="0"/>
              <a:t>Nas’taliq</a:t>
            </a:r>
            <a:r>
              <a:rPr lang="en-US" sz="3600" dirty="0" smtClean="0"/>
              <a:t> style and after a few years of hard work, his artistic talent impressed every one including his calligraphy teacher. He told </a:t>
            </a:r>
            <a:r>
              <a:rPr lang="en-US" sz="3600" dirty="0" err="1" smtClean="0"/>
              <a:t>Kalhor</a:t>
            </a:r>
            <a:r>
              <a:rPr lang="en-US" sz="3600" dirty="0" smtClean="0"/>
              <a:t>: "... to control your hand's movements is as if you want to train a wild horse.</a:t>
            </a:r>
            <a:endParaRPr lang="en-US" sz="36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533400"/>
            <a:ext cx="7848600" cy="5632311"/>
          </a:xfrm>
          <a:prstGeom prst="rect">
            <a:avLst/>
          </a:prstGeom>
        </p:spPr>
        <p:txBody>
          <a:bodyPr wrap="square">
            <a:spAutoFit/>
          </a:bodyPr>
          <a:lstStyle/>
          <a:p>
            <a:r>
              <a:rPr lang="en-US" sz="3600" dirty="0" smtClean="0"/>
              <a:t>Now that you have done so, make it as perfect as possible; create your own style in such a way that without signing your master pieces people can tell that it is your work!...." He did so and became Nasser-</a:t>
            </a:r>
            <a:r>
              <a:rPr lang="en-US" sz="3600" dirty="0" err="1" smtClean="0"/>
              <a:t>eddin</a:t>
            </a:r>
            <a:r>
              <a:rPr lang="en-US" sz="3600" dirty="0" smtClean="0"/>
              <a:t> Shah's (king of Iran at the time) calligraphy tutor and met Amir-Kabir, his prime minister who promoted and encouraged Iranian scientists and artists and had a noticeable positive </a:t>
            </a:r>
            <a:endParaRPr lang="en-US" sz="36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457200"/>
            <a:ext cx="8610600" cy="3416320"/>
          </a:xfrm>
          <a:prstGeom prst="rect">
            <a:avLst/>
          </a:prstGeom>
        </p:spPr>
        <p:txBody>
          <a:bodyPr wrap="square">
            <a:spAutoFit/>
          </a:bodyPr>
          <a:lstStyle/>
          <a:p>
            <a:r>
              <a:rPr lang="en-US" sz="3600" dirty="0" smtClean="0"/>
              <a:t>impact on the country's cultural affairs at his time. </a:t>
            </a:r>
            <a:r>
              <a:rPr lang="en-US" sz="3600" dirty="0" err="1" smtClean="0"/>
              <a:t>Kalhor</a:t>
            </a:r>
            <a:r>
              <a:rPr lang="en-US" sz="3600" dirty="0" smtClean="0"/>
              <a:t> had a special interest in Mir </a:t>
            </a:r>
            <a:r>
              <a:rPr lang="en-US" sz="3600" dirty="0" err="1" smtClean="0"/>
              <a:t>Emad's</a:t>
            </a:r>
            <a:r>
              <a:rPr lang="en-US" sz="3600" dirty="0" smtClean="0"/>
              <a:t> calligraphy style and followed his rules in calligraphy; but ultimately he had his own flavor in Persian calligraphy that makes his art different.</a:t>
            </a:r>
            <a:endParaRPr lang="en-US" sz="36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www.persiancalligraphy.org/resources/18.jpg"/>
          <p:cNvPicPr>
            <a:picLocks noChangeAspect="1" noChangeArrowheads="1"/>
          </p:cNvPicPr>
          <p:nvPr/>
        </p:nvPicPr>
        <p:blipFill>
          <a:blip r:embed="rId2"/>
          <a:srcRect/>
          <a:stretch>
            <a:fillRect/>
          </a:stretch>
        </p:blipFill>
        <p:spPr bwMode="auto">
          <a:xfrm>
            <a:off x="2286000" y="579795"/>
            <a:ext cx="4419600" cy="5441338"/>
          </a:xfrm>
          <a:prstGeom prst="rect">
            <a:avLst/>
          </a:prstGeom>
          <a:noFill/>
        </p:spPr>
      </p:pic>
      <p:sp>
        <p:nvSpPr>
          <p:cNvPr id="3" name="Rectangle 2"/>
          <p:cNvSpPr/>
          <p:nvPr/>
        </p:nvSpPr>
        <p:spPr>
          <a:xfrm>
            <a:off x="2286000" y="3105835"/>
            <a:ext cx="4572000" cy="646331"/>
          </a:xfrm>
          <a:prstGeom prst="rect">
            <a:avLst/>
          </a:prstGeom>
        </p:spPr>
        <p:txBody>
          <a:bodyPr>
            <a:spAutoFit/>
          </a:bodyPr>
          <a:lstStyle/>
          <a:p>
            <a:r>
              <a:rPr lang="en-US" dirty="0" smtClean="0"/>
              <a:t>A Sample of Mirza Mohammad Reza </a:t>
            </a:r>
            <a:r>
              <a:rPr lang="en-US" dirty="0" err="1" smtClean="0"/>
              <a:t>Kalhor's</a:t>
            </a:r>
            <a:r>
              <a:rPr lang="en-US" dirty="0" smtClean="0"/>
              <a:t> Arts</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04801"/>
            <a:ext cx="8610600" cy="6494085"/>
          </a:xfrm>
          <a:prstGeom prst="rect">
            <a:avLst/>
          </a:prstGeom>
        </p:spPr>
        <p:txBody>
          <a:bodyPr wrap="square">
            <a:spAutoFit/>
          </a:bodyPr>
          <a:lstStyle/>
          <a:p>
            <a:r>
              <a:rPr lang="en-US" sz="3200" b="1" dirty="0" err="1" smtClean="0"/>
              <a:t>Emad-ol-Kottab</a:t>
            </a:r>
            <a:r>
              <a:rPr lang="en-US" sz="3200" b="1" dirty="0" smtClean="0"/>
              <a:t> (1861-1936): </a:t>
            </a:r>
            <a:r>
              <a:rPr lang="en-US" sz="3200" dirty="0" smtClean="0"/>
              <a:t>He was born in city of Qazvin. When he was a young man, he had a hard time living in poverty until later on his artistic talent in calligraphy helped him as he became royal calligrapher and he hand-wrote </a:t>
            </a:r>
            <a:r>
              <a:rPr lang="en-US" sz="3200" dirty="0" err="1" smtClean="0"/>
              <a:t>Ferdowsi's</a:t>
            </a:r>
            <a:r>
              <a:rPr lang="en-US" sz="3200" dirty="0" smtClean="0"/>
              <a:t> -a famous Iranian poet who lived in 11</a:t>
            </a:r>
            <a:r>
              <a:rPr lang="en-US" sz="3200" baseline="30000" dirty="0" smtClean="0"/>
              <a:t>th</a:t>
            </a:r>
            <a:r>
              <a:rPr lang="en-US" sz="3200" dirty="0" smtClean="0"/>
              <a:t>  century- poem book for </a:t>
            </a:r>
            <a:r>
              <a:rPr lang="en-US" sz="3200" dirty="0" err="1" smtClean="0"/>
              <a:t>Mozaffar-eddin</a:t>
            </a:r>
            <a:r>
              <a:rPr lang="en-US" sz="3200" dirty="0" smtClean="0"/>
              <a:t> Shah, king of Iran at the time. A few years later he became Ahmad Shah's calligraphy tutor. Even after Ahmad Shah's era, when Reza Shah Pahlavi took over, he became his command writer. He also mentored his son who became second Shah (king) in Pahlavi's dynasty.</a:t>
            </a:r>
            <a:endParaRPr lang="en-US" sz="32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304800"/>
            <a:ext cx="8534400" cy="5078313"/>
          </a:xfrm>
          <a:prstGeom prst="rect">
            <a:avLst/>
          </a:prstGeom>
        </p:spPr>
        <p:txBody>
          <a:bodyPr wrap="square">
            <a:spAutoFit/>
          </a:bodyPr>
          <a:lstStyle/>
          <a:p>
            <a:r>
              <a:rPr lang="en-US" sz="3600" b="1" u="sng" dirty="0" smtClean="0"/>
              <a:t>OTHER HISTORICAL PERSIAN CALLIGRAPHERS:</a:t>
            </a:r>
            <a:r>
              <a:rPr lang="en-US" sz="3600" b="1" dirty="0" smtClean="0"/>
              <a:t> </a:t>
            </a:r>
            <a:endParaRPr lang="en-US" sz="3600" dirty="0" smtClean="0"/>
          </a:p>
          <a:p>
            <a:r>
              <a:rPr lang="en-US" sz="3600" b="1" dirty="0" err="1" smtClean="0"/>
              <a:t>Soltan-ali</a:t>
            </a:r>
            <a:r>
              <a:rPr lang="en-US" sz="3600" b="1" dirty="0" smtClean="0"/>
              <a:t> </a:t>
            </a:r>
            <a:r>
              <a:rPr lang="en-US" sz="3600" b="1" dirty="0" err="1" smtClean="0"/>
              <a:t>Mashadi</a:t>
            </a:r>
            <a:r>
              <a:rPr lang="en-US" sz="3600" b="1" dirty="0" smtClean="0"/>
              <a:t>: </a:t>
            </a:r>
            <a:r>
              <a:rPr lang="en-US" sz="3600" dirty="0" smtClean="0"/>
              <a:t>He lived in 15</a:t>
            </a:r>
            <a:r>
              <a:rPr lang="en-US" sz="3600" baseline="30000" dirty="0" smtClean="0"/>
              <a:t>th</a:t>
            </a:r>
            <a:r>
              <a:rPr lang="en-US" sz="3600" dirty="0" smtClean="0"/>
              <a:t> century and mentored a many calligraphy students who later on became prominent calligraphers themselves. He used his artistic calligraphy skills to re-write poem books of a few prominent Persian poets such as Hafez, </a:t>
            </a:r>
            <a:r>
              <a:rPr lang="en-US" sz="3600" dirty="0" err="1" smtClean="0"/>
              <a:t>Jaami</a:t>
            </a:r>
            <a:r>
              <a:rPr lang="en-US" sz="3600" dirty="0" smtClean="0"/>
              <a:t>, and </a:t>
            </a:r>
            <a:r>
              <a:rPr lang="en-US" sz="3600" dirty="0" err="1" smtClean="0"/>
              <a:t>Khaajeh</a:t>
            </a:r>
            <a:r>
              <a:rPr lang="en-US" sz="3600" dirty="0" smtClean="0"/>
              <a:t> </a:t>
            </a:r>
            <a:r>
              <a:rPr lang="en-US" sz="3600" dirty="0" err="1" smtClean="0"/>
              <a:t>Abdollah</a:t>
            </a:r>
            <a:r>
              <a:rPr lang="en-US" sz="3600" dirty="0" smtClean="0"/>
              <a:t> </a:t>
            </a:r>
            <a:r>
              <a:rPr lang="en-US" sz="3600" dirty="0" err="1" smtClean="0"/>
              <a:t>Ansaari</a:t>
            </a:r>
            <a:r>
              <a:rPr lang="en-US" sz="3600" dirty="0" smtClean="0"/>
              <a:t>.</a:t>
            </a:r>
            <a:endParaRPr lang="en-US" sz="36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04800"/>
            <a:ext cx="8229600" cy="6093976"/>
          </a:xfrm>
          <a:prstGeom prst="rect">
            <a:avLst/>
          </a:prstGeom>
        </p:spPr>
        <p:txBody>
          <a:bodyPr wrap="square">
            <a:spAutoFit/>
          </a:bodyPr>
          <a:lstStyle/>
          <a:p>
            <a:r>
              <a:rPr lang="en-US" sz="3000" b="1" dirty="0" err="1" smtClean="0"/>
              <a:t>Yaqoot</a:t>
            </a:r>
            <a:r>
              <a:rPr lang="en-US" sz="3000" b="1" dirty="0" smtClean="0"/>
              <a:t> </a:t>
            </a:r>
            <a:r>
              <a:rPr lang="en-US" sz="3000" b="1" dirty="0" err="1" smtClean="0"/>
              <a:t>Mosta'sami</a:t>
            </a:r>
            <a:r>
              <a:rPr lang="en-US" sz="3000" b="1" dirty="0" smtClean="0"/>
              <a:t>:</a:t>
            </a:r>
            <a:r>
              <a:rPr lang="en-US" sz="3000" dirty="0" smtClean="0"/>
              <a:t> His full name is Jamal-</a:t>
            </a:r>
            <a:r>
              <a:rPr lang="en-US" sz="3000" dirty="0" err="1" smtClean="0"/>
              <a:t>eddin</a:t>
            </a:r>
            <a:r>
              <a:rPr lang="en-US" sz="3000" dirty="0" smtClean="0"/>
              <a:t> </a:t>
            </a:r>
            <a:r>
              <a:rPr lang="en-US" sz="3000" dirty="0" err="1" smtClean="0"/>
              <a:t>Yaqoot</a:t>
            </a:r>
            <a:r>
              <a:rPr lang="en-US" sz="3000" dirty="0" smtClean="0"/>
              <a:t> </a:t>
            </a:r>
            <a:r>
              <a:rPr lang="en-US" sz="3000" dirty="0" err="1" smtClean="0"/>
              <a:t>Mosta’sami</a:t>
            </a:r>
            <a:r>
              <a:rPr lang="en-US" sz="3000" dirty="0" smtClean="0"/>
              <a:t> and he lived in 13</a:t>
            </a:r>
            <a:r>
              <a:rPr lang="en-US" sz="3000" baseline="30000" dirty="0" smtClean="0"/>
              <a:t>th</a:t>
            </a:r>
            <a:r>
              <a:rPr lang="en-US" sz="3000" dirty="0" smtClean="0"/>
              <a:t> century. It is believed that he hand-wrote 364 full-versions of the holy book of Koran at his life time. Seven of his pupils became great masters of their own time and that is why </a:t>
            </a:r>
            <a:r>
              <a:rPr lang="en-US" sz="3000" dirty="0" err="1" smtClean="0"/>
              <a:t>Yaqoot</a:t>
            </a:r>
            <a:r>
              <a:rPr lang="en-US" sz="3000" dirty="0" smtClean="0"/>
              <a:t> is called master of the seven masters. </a:t>
            </a:r>
          </a:p>
          <a:p>
            <a:r>
              <a:rPr lang="en-US" sz="3000" b="1" dirty="0" smtClean="0"/>
              <a:t>Mirza </a:t>
            </a:r>
            <a:r>
              <a:rPr lang="en-US" sz="3000" b="1" dirty="0" err="1" smtClean="0"/>
              <a:t>Qolam</a:t>
            </a:r>
            <a:r>
              <a:rPr lang="en-US" sz="3000" b="1" dirty="0" smtClean="0"/>
              <a:t>-Reza </a:t>
            </a:r>
            <a:r>
              <a:rPr lang="en-US" sz="3000" b="1" dirty="0" err="1" smtClean="0"/>
              <a:t>Esfahani</a:t>
            </a:r>
            <a:r>
              <a:rPr lang="en-US" sz="3000" b="1" dirty="0" smtClean="0"/>
              <a:t> : </a:t>
            </a:r>
            <a:r>
              <a:rPr lang="en-US" sz="3000" dirty="0" smtClean="0"/>
              <a:t>He was one of the most prominent historic figure both in </a:t>
            </a:r>
            <a:r>
              <a:rPr lang="en-US" sz="3000" dirty="0" err="1" smtClean="0"/>
              <a:t>Nas’taliq</a:t>
            </a:r>
            <a:r>
              <a:rPr lang="en-US" sz="3000" dirty="0" smtClean="0"/>
              <a:t>  and Cursive </a:t>
            </a:r>
            <a:r>
              <a:rPr lang="en-US" sz="3000" dirty="0" err="1" smtClean="0"/>
              <a:t>Nas’taliq</a:t>
            </a:r>
            <a:r>
              <a:rPr lang="en-US" sz="3000" dirty="0" smtClean="0"/>
              <a:t>  styles who lived in 19th century. </a:t>
            </a:r>
          </a:p>
          <a:p>
            <a:r>
              <a:rPr lang="en-US" sz="3000" b="1" dirty="0" err="1" smtClean="0"/>
              <a:t>Darvish</a:t>
            </a:r>
            <a:r>
              <a:rPr lang="en-US" sz="3000" b="1" dirty="0" smtClean="0"/>
              <a:t> Abd-</a:t>
            </a:r>
            <a:r>
              <a:rPr lang="en-US" sz="3000" b="1" dirty="0" err="1" smtClean="0"/>
              <a:t>ol</a:t>
            </a:r>
            <a:r>
              <a:rPr lang="en-US" sz="3000" b="1" dirty="0" smtClean="0"/>
              <a:t>-</a:t>
            </a:r>
            <a:r>
              <a:rPr lang="en-US" sz="3000" b="1" dirty="0" err="1" smtClean="0"/>
              <a:t>Majid</a:t>
            </a:r>
            <a:r>
              <a:rPr lang="en-US" sz="3000" b="1" dirty="0" smtClean="0"/>
              <a:t> </a:t>
            </a:r>
            <a:r>
              <a:rPr lang="en-US" sz="3000" b="1" dirty="0" err="1" smtClean="0"/>
              <a:t>Taleqani</a:t>
            </a:r>
            <a:r>
              <a:rPr lang="en-US" sz="3000" b="1" dirty="0" smtClean="0"/>
              <a:t>: </a:t>
            </a:r>
            <a:r>
              <a:rPr lang="en-US" sz="3000" dirty="0" smtClean="0"/>
              <a:t>He is the most important historical figure in Cursive </a:t>
            </a:r>
            <a:r>
              <a:rPr lang="en-US" sz="3000" dirty="0" err="1" smtClean="0"/>
              <a:t>Nas’taliq</a:t>
            </a:r>
            <a:r>
              <a:rPr lang="en-US" sz="3000" dirty="0" smtClean="0"/>
              <a:t> style.</a:t>
            </a:r>
            <a:endParaRPr lang="en-US" sz="30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685800"/>
            <a:ext cx="7772400" cy="5078313"/>
          </a:xfrm>
          <a:prstGeom prst="rect">
            <a:avLst/>
          </a:prstGeom>
        </p:spPr>
        <p:txBody>
          <a:bodyPr wrap="square">
            <a:spAutoFit/>
          </a:bodyPr>
          <a:lstStyle/>
          <a:p>
            <a:r>
              <a:rPr lang="en-US" sz="3600" dirty="0" smtClean="0"/>
              <a:t>SUMMERY OF TODAYS LECTURE:</a:t>
            </a:r>
          </a:p>
          <a:p>
            <a:endParaRPr lang="en-US" sz="3600" dirty="0" smtClean="0"/>
          </a:p>
          <a:p>
            <a:r>
              <a:rPr lang="en-US" sz="3600" dirty="0" smtClean="0"/>
              <a:t>At </a:t>
            </a:r>
            <a:r>
              <a:rPr lang="en-US" sz="3600" dirty="0" smtClean="0"/>
              <a:t>the end I would like to sum up the lecture related to Persian calligraphers and their work. Persian calligraphy is related to Quranic calligraphy, poetry and illuminated manuscripts. In Persian art most of the time script is the part of painting.</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3747</TotalTime>
  <Words>834</Words>
  <Application>Microsoft Office PowerPoint</Application>
  <PresentationFormat>On-screen Show (4:3)</PresentationFormat>
  <Paragraphs>64</Paragraphs>
  <Slides>29</Slides>
  <Notes>3</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Slide 1</vt:lpstr>
      <vt:lpstr>LECTURE. 9. UNIT. 2  Persian Artists and their Calligraphy </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8. UNIT. 2  Persian Artists and their Calligraphy</dc:title>
  <dc:creator>Samina Saleem</dc:creator>
  <cp:lastModifiedBy>NTS</cp:lastModifiedBy>
  <cp:revision>69</cp:revision>
  <dcterms:created xsi:type="dcterms:W3CDTF">2014-06-23T16:58:59Z</dcterms:created>
  <dcterms:modified xsi:type="dcterms:W3CDTF">2014-06-26T12:46:21Z</dcterms:modified>
</cp:coreProperties>
</file>