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79" r:id="rId2"/>
    <p:sldId id="256"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257" r:id="rId22"/>
    <p:sldId id="258" r:id="rId23"/>
    <p:sldId id="259" r:id="rId24"/>
    <p:sldId id="260" r:id="rId25"/>
    <p:sldId id="261" r:id="rId26"/>
    <p:sldId id="263" r:id="rId27"/>
    <p:sldId id="264" r:id="rId28"/>
    <p:sldId id="276" r:id="rId29"/>
    <p:sldId id="262" r:id="rId30"/>
    <p:sldId id="265" r:id="rId31"/>
    <p:sldId id="266" r:id="rId32"/>
    <p:sldId id="267" r:id="rId33"/>
    <p:sldId id="268" r:id="rId34"/>
    <p:sldId id="280" r:id="rId35"/>
    <p:sldId id="269" r:id="rId36"/>
    <p:sldId id="278" r:id="rId37"/>
    <p:sldId id="277" r:id="rId38"/>
    <p:sldId id="270" r:id="rId39"/>
    <p:sldId id="271" r:id="rId40"/>
    <p:sldId id="272" r:id="rId41"/>
    <p:sldId id="273" r:id="rId42"/>
    <p:sldId id="274" r:id="rId43"/>
    <p:sldId id="275" r:id="rId44"/>
    <p:sldId id="281"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2CD81C-4F93-458B-ADE7-7B92BD3670E6}" type="datetimeFigureOut">
              <a:rPr lang="en-US" smtClean="0"/>
              <a:pPr/>
              <a:t>26/06/2014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52F7CB-DFC4-45DF-9E19-121B03A4E54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52F7CB-DFC4-45DF-9E19-121B03A4E54E}"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52F7CB-DFC4-45DF-9E19-121B03A4E54E}" type="slidenum">
              <a:rPr lang="en-US" smtClean="0"/>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52F7CB-DFC4-45DF-9E19-121B03A4E54E}"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A4509-1290-4814-AB58-9638D1701D96}"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06B1D-54BE-4744-8F00-D1F90762B5A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A4509-1290-4814-AB58-9638D1701D96}" type="datetimeFigureOut">
              <a:rPr lang="en-US" smtClean="0"/>
              <a:pPr/>
              <a:t>26/06/2014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06B1D-54BE-4744-8F00-D1F90762B5A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en.wikipedia.org/wiki/File:Nastaliq-proportions.jp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463308"/>
          </a:xfrm>
          <a:prstGeom prst="rect">
            <a:avLst/>
          </a:prstGeom>
        </p:spPr>
        <p:txBody>
          <a:bodyPr wrap="square">
            <a:spAutoFit/>
          </a:bodyPr>
          <a:lstStyle/>
          <a:p>
            <a:r>
              <a:rPr lang="en-US" sz="3600" dirty="0" smtClean="0">
                <a:solidFill>
                  <a:srgbClr val="C00000"/>
                </a:solidFill>
              </a:rPr>
              <a:t>SUMMERY OF LECTURE. 7.</a:t>
            </a:r>
          </a:p>
          <a:p>
            <a:r>
              <a:rPr lang="en-US" sz="3600" dirty="0" smtClean="0"/>
              <a:t>Before starting lecture 8 lets do the summery of our previous lecture.</a:t>
            </a:r>
          </a:p>
          <a:p>
            <a:r>
              <a:rPr lang="en-US" sz="3600" dirty="0" smtClean="0"/>
              <a:t>Islamic Art</a:t>
            </a:r>
          </a:p>
          <a:p>
            <a:pPr>
              <a:buFont typeface="Arial" pitchFamily="34" charset="0"/>
              <a:buChar char="•"/>
            </a:pPr>
            <a:r>
              <a:rPr lang="en-US" sz="3600" dirty="0" smtClean="0"/>
              <a:t> Introduction to Islamic Art</a:t>
            </a:r>
          </a:p>
          <a:p>
            <a:pPr>
              <a:buFont typeface="Arial" pitchFamily="34" charset="0"/>
              <a:buChar char="•"/>
            </a:pPr>
            <a:r>
              <a:rPr lang="en-US" sz="3600" dirty="0" smtClean="0"/>
              <a:t> History and development of Islamic Art</a:t>
            </a:r>
          </a:p>
          <a:p>
            <a:pPr>
              <a:buFont typeface="Arial" pitchFamily="34" charset="0"/>
              <a:buChar char="•"/>
            </a:pPr>
            <a:r>
              <a:rPr lang="en-US" sz="3600" dirty="0" smtClean="0"/>
              <a:t> Islamic art and links across the curriculum</a:t>
            </a:r>
          </a:p>
          <a:p>
            <a:pPr>
              <a:buFont typeface="Arial" pitchFamily="34" charset="0"/>
              <a:buChar char="•"/>
            </a:pPr>
            <a:r>
              <a:rPr lang="en-US" sz="3600" dirty="0" smtClean="0"/>
              <a:t> The segments that we have done from Islamic art in lecture 7 are. Islamic calligraphy, Islamic Painting, Islamic Carpets and Rugs.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6095999"/>
          </a:xfrm>
        </p:spPr>
        <p:txBody>
          <a:bodyPr>
            <a:noAutofit/>
          </a:bodyPr>
          <a:lstStyle/>
          <a:p>
            <a:pPr algn="l">
              <a:buFont typeface="Arial" pitchFamily="34" charset="0"/>
              <a:buChar char="•"/>
            </a:pPr>
            <a:r>
              <a:rPr lang="en-US" sz="3800" dirty="0" smtClean="0">
                <a:solidFill>
                  <a:srgbClr val="C00000"/>
                </a:solidFill>
              </a:rPr>
              <a:t>LECTURE. 8. Unit. 2</a:t>
            </a:r>
            <a:br>
              <a:rPr lang="en-US" sz="3800" dirty="0" smtClean="0">
                <a:solidFill>
                  <a:srgbClr val="C00000"/>
                </a:solidFill>
              </a:rPr>
            </a:br>
            <a:r>
              <a:rPr lang="en-US" sz="3800" dirty="0" smtClean="0"/>
              <a:t>Islamic Glass work</a:t>
            </a:r>
            <a:r>
              <a:rPr lang="en-US" sz="3800" dirty="0" smtClean="0">
                <a:solidFill>
                  <a:srgbClr val="C00000"/>
                </a:solidFill>
              </a:rPr>
              <a:t/>
            </a:r>
            <a:br>
              <a:rPr lang="en-US" sz="3800" dirty="0" smtClean="0">
                <a:solidFill>
                  <a:srgbClr val="C00000"/>
                </a:solidFill>
              </a:rPr>
            </a:br>
            <a:r>
              <a:rPr lang="en-US" sz="4000" b="1" dirty="0" smtClean="0"/>
              <a:t> </a:t>
            </a:r>
            <a:r>
              <a:rPr lang="en-US" sz="4000" dirty="0" smtClean="0"/>
              <a:t>Medieval Islamic metalwork</a:t>
            </a:r>
            <a:r>
              <a:rPr lang="en-US" sz="3800" dirty="0" smtClean="0">
                <a:solidFill>
                  <a:srgbClr val="C00000"/>
                </a:solidFill>
              </a:rPr>
              <a:t/>
            </a:r>
            <a:br>
              <a:rPr lang="en-US" sz="3800" dirty="0" smtClean="0">
                <a:solidFill>
                  <a:srgbClr val="C00000"/>
                </a:solidFill>
              </a:rPr>
            </a:br>
            <a:r>
              <a:rPr lang="en-US" sz="3800" dirty="0" smtClean="0"/>
              <a:t>Calligraphy</a:t>
            </a:r>
            <a:br>
              <a:rPr lang="en-US" sz="3800" dirty="0" smtClean="0"/>
            </a:br>
            <a:r>
              <a:rPr lang="en-US" sz="3800" dirty="0" smtClean="0"/>
              <a:t>Calligraphy in different Cultures and traditions of the world</a:t>
            </a:r>
            <a:r>
              <a:rPr lang="en-US" sz="3600" dirty="0" smtClean="0"/>
              <a:t/>
            </a:r>
            <a:br>
              <a:rPr lang="en-US" sz="3600" dirty="0" smtClean="0"/>
            </a:br>
            <a:r>
              <a:rPr lang="en-US" sz="3600" dirty="0" smtClean="0"/>
              <a:t>Calligraphy in Japan</a:t>
            </a:r>
            <a:br>
              <a:rPr lang="en-US" sz="3600" dirty="0" smtClean="0"/>
            </a:br>
            <a:r>
              <a:rPr lang="en-US" sz="3600" dirty="0" smtClean="0"/>
              <a:t>Calligraphy in China</a:t>
            </a:r>
            <a:br>
              <a:rPr lang="en-US" sz="3600" dirty="0" smtClean="0"/>
            </a:br>
            <a:r>
              <a:rPr lang="en-US" sz="3600" dirty="0" smtClean="0"/>
              <a:t>Calligraphy in Persia</a:t>
            </a:r>
            <a:br>
              <a:rPr lang="en-US" sz="3600" dirty="0" smtClean="0"/>
            </a:br>
            <a:r>
              <a:rPr lang="en-US" sz="3600" dirty="0" smtClean="0"/>
              <a:t>Arabic calligraphy</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01000" cy="5078313"/>
          </a:xfrm>
          <a:prstGeom prst="rect">
            <a:avLst/>
          </a:prstGeom>
        </p:spPr>
        <p:txBody>
          <a:bodyPr wrap="square">
            <a:spAutoFit/>
          </a:bodyPr>
          <a:lstStyle/>
          <a:p>
            <a:r>
              <a:rPr lang="en-US" dirty="0" smtClean="0"/>
              <a:t> </a:t>
            </a:r>
            <a:r>
              <a:rPr lang="en-US" sz="3600" b="1" dirty="0" smtClean="0"/>
              <a:t>ISLAMIC GLASS WORK: </a:t>
            </a:r>
            <a:r>
              <a:rPr lang="en-US" sz="3600" dirty="0" smtClean="0"/>
              <a:t>For most of the Middle Ages Islamic glass was the most sophisticated in Eurasia, exported to both Europe and China. Islam took over much of the traditional glass-producing territory of Sasanians and Ancient Roman glass, and since figurative decoration played a small part in pre-Islamic glass, the change in style is not abrupt,</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upload.wikimedia.org/wikipedia/commons/5/5f/Luckofedenhall.jpg"/>
          <p:cNvPicPr>
            <a:picLocks noChangeAspect="1" noChangeArrowheads="1"/>
          </p:cNvPicPr>
          <p:nvPr/>
        </p:nvPicPr>
        <p:blipFill>
          <a:blip r:embed="rId2"/>
          <a:srcRect/>
          <a:stretch>
            <a:fillRect/>
          </a:stretch>
        </p:blipFill>
        <p:spPr bwMode="auto">
          <a:xfrm>
            <a:off x="2667000" y="609599"/>
            <a:ext cx="3962400" cy="560736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1/10/Mosque_lamp_Met_91.1.1534.jpg/640px-Mosque_lamp_Met_91.1.1534.jpg"/>
          <p:cNvPicPr>
            <a:picLocks noChangeAspect="1" noChangeArrowheads="1"/>
          </p:cNvPicPr>
          <p:nvPr/>
        </p:nvPicPr>
        <p:blipFill>
          <a:blip r:embed="rId2"/>
          <a:srcRect/>
          <a:stretch>
            <a:fillRect/>
          </a:stretch>
        </p:blipFill>
        <p:spPr bwMode="auto">
          <a:xfrm>
            <a:off x="2819400" y="304800"/>
            <a:ext cx="3810000" cy="572558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200" cy="4524315"/>
          </a:xfrm>
          <a:prstGeom prst="rect">
            <a:avLst/>
          </a:prstGeom>
        </p:spPr>
        <p:txBody>
          <a:bodyPr wrap="square">
            <a:spAutoFit/>
          </a:bodyPr>
          <a:lstStyle/>
          <a:p>
            <a:r>
              <a:rPr lang="en-US" sz="3600" dirty="0" smtClean="0"/>
              <a:t>except that the whole area initially formed a political whole, and, for example, Persian innovations were now almost immediately taken up in Egypt. For this reason it is often impossible to distinguish between the various centres of production, of which Egypt, Syria and Persia were the most important, </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5632311"/>
          </a:xfrm>
          <a:prstGeom prst="rect">
            <a:avLst/>
          </a:prstGeom>
        </p:spPr>
        <p:txBody>
          <a:bodyPr wrap="square">
            <a:spAutoFit/>
          </a:bodyPr>
          <a:lstStyle/>
          <a:p>
            <a:r>
              <a:rPr lang="en-US" sz="3600" dirty="0" smtClean="0"/>
              <a:t>except by scientific analysis of the material, which itself has difficulties. From various documentary references glassmaking and glass trading seems to have been a specialty of the Jewish minority in several centres between the 8th and early 11th centuries the emphasis in luxury glass is on effects achieved by "manipulating the surface" of the glass, initially by incising into the glass on a wheel, </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153400" cy="3970318"/>
          </a:xfrm>
          <a:prstGeom prst="rect">
            <a:avLst/>
          </a:prstGeom>
        </p:spPr>
        <p:txBody>
          <a:bodyPr wrap="square">
            <a:spAutoFit/>
          </a:bodyPr>
          <a:lstStyle/>
          <a:p>
            <a:r>
              <a:rPr lang="en-US" sz="3600" dirty="0" smtClean="0"/>
              <a:t>and later by cutting away the background to leave a design in relief.</a:t>
            </a:r>
            <a:r>
              <a:rPr lang="en-US" sz="3600" baseline="30000" dirty="0" smtClean="0"/>
              <a:t> </a:t>
            </a:r>
            <a:r>
              <a:rPr lang="en-US" sz="3600" dirty="0" smtClean="0"/>
              <a:t>The very massive Hedwig glasses, only found in Europe, but normally considered Islamic (or possibly from Muslim craftsmen in Norman Sicily), are an example of this, though puzzlingly late in date. These and other glass pieces </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05800" cy="5078313"/>
          </a:xfrm>
          <a:prstGeom prst="rect">
            <a:avLst/>
          </a:prstGeom>
        </p:spPr>
        <p:txBody>
          <a:bodyPr wrap="square">
            <a:spAutoFit/>
          </a:bodyPr>
          <a:lstStyle/>
          <a:p>
            <a:r>
              <a:rPr lang="en-US" sz="3600" dirty="0" smtClean="0"/>
              <a:t>probably represented cheaper versions of vessels of carved rock crystal (clear quartz), themselves influenced by earlier glass vessels, and there is some evidence that at this period glass cutting and hard stone carving were regarded as the same craft . From the 12th century the industry in Persia and Mesopotamia appears to decline, </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4524315"/>
          </a:xfrm>
          <a:prstGeom prst="rect">
            <a:avLst/>
          </a:prstGeom>
        </p:spPr>
        <p:txBody>
          <a:bodyPr wrap="square">
            <a:spAutoFit/>
          </a:bodyPr>
          <a:lstStyle/>
          <a:p>
            <a:r>
              <a:rPr lang="en-US" sz="3600" dirty="0" smtClean="0"/>
              <a:t>and the main production of luxury glass shifts to Egypt and Syria, and decorative effects of colour on smooth surfaced glass. Throughout the period local centres made simpler wares such as Hebron glass in Palestine. Luster painting, by techniques similar to luster ware in pottery, dates back to the 8th century in Egypt, </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3970318"/>
          </a:xfrm>
          <a:prstGeom prst="rect">
            <a:avLst/>
          </a:prstGeom>
        </p:spPr>
        <p:txBody>
          <a:bodyPr wrap="square">
            <a:spAutoFit/>
          </a:bodyPr>
          <a:lstStyle/>
          <a:p>
            <a:r>
              <a:rPr lang="en-US" sz="3600" dirty="0" smtClean="0"/>
              <a:t>and became widespread in the 12th century. Another technique was decoration with threads of glass of a different colour, worked into the main surface, and sometimes manipulated by combing and other effects. Gilded, painted and </a:t>
            </a:r>
            <a:r>
              <a:rPr lang="en-US" sz="3600" dirty="0" err="1" smtClean="0"/>
              <a:t>enamelled</a:t>
            </a:r>
            <a:r>
              <a:rPr lang="en-US" sz="3600" dirty="0" smtClean="0"/>
              <a:t> glass were added to the repertoire, </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458200" cy="5632311"/>
          </a:xfrm>
          <a:prstGeom prst="rect">
            <a:avLst/>
          </a:prstGeom>
        </p:spPr>
        <p:txBody>
          <a:bodyPr wrap="square">
            <a:spAutoFit/>
          </a:bodyPr>
          <a:lstStyle/>
          <a:p>
            <a:r>
              <a:rPr lang="en-US" sz="3600" dirty="0" smtClean="0"/>
              <a:t>and shapes and motifs borrowed from other media, such as pottery and metalwork. Some of the finest work was in mosque lamps donated by a ruler or wealthy man. As decoration grew more elaborate, the quality of the basic glass decreased, and it "often has a brownish-yellow tinge, and is rarely free from bubbles".</a:t>
            </a:r>
            <a:r>
              <a:rPr lang="en-US" sz="3600" baseline="30000" dirty="0" smtClean="0"/>
              <a:t> </a:t>
            </a:r>
            <a:r>
              <a:rPr lang="en-US" sz="3600" dirty="0" smtClean="0"/>
              <a:t>Aleppo seems to have ceased to be a major centre after the Mongol invasion of 1260,</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77200" cy="2862322"/>
          </a:xfrm>
          <a:prstGeom prst="rect">
            <a:avLst/>
          </a:prstGeom>
        </p:spPr>
        <p:txBody>
          <a:bodyPr wrap="square">
            <a:spAutoFit/>
          </a:bodyPr>
          <a:lstStyle/>
          <a:p>
            <a:r>
              <a:rPr lang="en-US" sz="3600" dirty="0" smtClean="0"/>
              <a:t>and </a:t>
            </a:r>
            <a:r>
              <a:rPr lang="en-US" sz="3600" dirty="0" err="1" smtClean="0"/>
              <a:t>Timur</a:t>
            </a:r>
            <a:r>
              <a:rPr lang="en-US" sz="3600" dirty="0" smtClean="0"/>
              <a:t> appears to have ended the Syrian industry about 1400 by carrying off the skilled workers to Samarkand. By about 1500 the Venetians were receiving large orders for mosque lamps.</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5078313"/>
          </a:xfrm>
          <a:prstGeom prst="rect">
            <a:avLst/>
          </a:prstGeom>
        </p:spPr>
        <p:txBody>
          <a:bodyPr wrap="square">
            <a:spAutoFit/>
          </a:bodyPr>
          <a:lstStyle/>
          <a:p>
            <a:r>
              <a:rPr lang="en-US" sz="3600" b="1" dirty="0" smtClean="0"/>
              <a:t>Medieval Islamic metalwork: </a:t>
            </a:r>
            <a:r>
              <a:rPr lang="en-US" sz="3600" dirty="0" smtClean="0"/>
              <a:t>offers a complete contrast to its European equivalent, which is dominated by </a:t>
            </a:r>
            <a:r>
              <a:rPr lang="en-US" sz="3600" dirty="0" err="1" smtClean="0"/>
              <a:t>modelled</a:t>
            </a:r>
            <a:r>
              <a:rPr lang="en-US" sz="3600" dirty="0" smtClean="0"/>
              <a:t> figures and brightly coloured decoration in enamel, some pieces entirely in precious metals. In contrast surviving Islamic metalwork consists of practical objects mostly in brass, bronze, and steel, </a:t>
            </a:r>
            <a:endParaRPr lang="en-US" sz="36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d/d1/Dagger_horse_head_Louvre_OA7891.jpg/640px-Dagger_horse_head_Louvre_OA7891.jpg"/>
          <p:cNvPicPr>
            <a:picLocks noChangeAspect="1" noChangeArrowheads="1"/>
          </p:cNvPicPr>
          <p:nvPr/>
        </p:nvPicPr>
        <p:blipFill>
          <a:blip r:embed="rId2"/>
          <a:srcRect/>
          <a:stretch>
            <a:fillRect/>
          </a:stretch>
        </p:blipFill>
        <p:spPr bwMode="auto">
          <a:xfrm>
            <a:off x="2244539" y="381000"/>
            <a:ext cx="4156261" cy="635114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f/f3/Bassin_Syrie_1.JPG/800px-Bassin_Syrie_1.JPG"/>
          <p:cNvPicPr>
            <a:picLocks noChangeAspect="1" noChangeArrowheads="1"/>
          </p:cNvPicPr>
          <p:nvPr/>
        </p:nvPicPr>
        <p:blipFill>
          <a:blip r:embed="rId2"/>
          <a:srcRect/>
          <a:stretch>
            <a:fillRect/>
          </a:stretch>
        </p:blipFill>
        <p:spPr bwMode="auto">
          <a:xfrm>
            <a:off x="1219200" y="685800"/>
            <a:ext cx="6896100" cy="51720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772400" cy="5509200"/>
          </a:xfrm>
          <a:prstGeom prst="rect">
            <a:avLst/>
          </a:prstGeom>
        </p:spPr>
        <p:txBody>
          <a:bodyPr wrap="square">
            <a:spAutoFit/>
          </a:bodyPr>
          <a:lstStyle/>
          <a:p>
            <a:r>
              <a:rPr lang="en-US" sz="3200" dirty="0" smtClean="0"/>
              <a:t>with simple, but often monumental, shapes, and surfaces highly decorated with dense decoration in a variety of techniques, but colour mostly restricted to inlays of gold, silver, copper or black </a:t>
            </a:r>
            <a:r>
              <a:rPr lang="en-US" sz="3200" dirty="0" err="1" smtClean="0"/>
              <a:t>niello</a:t>
            </a:r>
            <a:r>
              <a:rPr lang="en-US" sz="3200" dirty="0" smtClean="0"/>
              <a:t>. The most abundant survivals from medieval periods are fine brass objects, handsome enough to preserve, but not valuable enough to be melted down. The abundant local sources of zinc compared to tin explains the rarity of bronze. </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10600" cy="6740307"/>
          </a:xfrm>
          <a:prstGeom prst="rect">
            <a:avLst/>
          </a:prstGeom>
        </p:spPr>
        <p:txBody>
          <a:bodyPr wrap="square">
            <a:spAutoFit/>
          </a:bodyPr>
          <a:lstStyle/>
          <a:p>
            <a:r>
              <a:rPr lang="en-US" sz="3600" dirty="0" smtClean="0"/>
              <a:t>Household items, such as ewers or water pitchers, were made of one or more pieces of sheet brass soldered together and subsequently worked and inlaid. The use of drinking and eating vessels in gold and silver, the ideal in ancient Rome and Persia as well as medieval Christian societies, is prohibited by the </a:t>
            </a:r>
            <a:r>
              <a:rPr lang="en-US" sz="3600" dirty="0" err="1" smtClean="0"/>
              <a:t>Hadiths</a:t>
            </a:r>
            <a:r>
              <a:rPr lang="en-US" sz="3600" dirty="0" smtClean="0"/>
              <a:t>, as was the wearing of gold rings.</a:t>
            </a:r>
            <a:r>
              <a:rPr lang="en-US" sz="3600" baseline="30000" dirty="0" smtClean="0"/>
              <a:t> </a:t>
            </a:r>
            <a:r>
              <a:rPr lang="en-US" sz="3600" dirty="0" smtClean="0"/>
              <a:t>One thing Islamic metalworkers shared with European ones was high social status compared to other artists and craftsmen, and many larger pieces are signed.</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229600" cy="5078313"/>
          </a:xfrm>
          <a:prstGeom prst="rect">
            <a:avLst/>
          </a:prstGeom>
        </p:spPr>
        <p:txBody>
          <a:bodyPr wrap="square">
            <a:spAutoFit/>
          </a:bodyPr>
          <a:lstStyle/>
          <a:p>
            <a:r>
              <a:rPr lang="en-US" sz="3600" dirty="0" smtClean="0"/>
              <a:t>The use of drinking and eating vessels in gold and silver, the ideal in ancient Rome and Persia as well as medieval Christian societies, is prohibited by the </a:t>
            </a:r>
            <a:r>
              <a:rPr lang="en-US" sz="3600" dirty="0" err="1" smtClean="0"/>
              <a:t>Hadiths</a:t>
            </a:r>
            <a:r>
              <a:rPr lang="en-US" sz="3600" dirty="0" smtClean="0"/>
              <a:t>, as was the wearing of gold rings.</a:t>
            </a:r>
            <a:r>
              <a:rPr lang="en-US" sz="3600" baseline="30000" dirty="0" smtClean="0"/>
              <a:t> </a:t>
            </a:r>
            <a:r>
              <a:rPr lang="en-US" sz="3600" dirty="0" smtClean="0"/>
              <a:t>One thing Islamic metalworkers shared with European ones was high social status compared to other artists and craftsmen, and many larger pieces are signed.</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10600" cy="6186309"/>
          </a:xfrm>
          <a:prstGeom prst="rect">
            <a:avLst/>
          </a:prstGeom>
        </p:spPr>
        <p:txBody>
          <a:bodyPr wrap="square">
            <a:spAutoFit/>
          </a:bodyPr>
          <a:lstStyle/>
          <a:p>
            <a:r>
              <a:rPr lang="en-US" sz="3600" dirty="0" smtClean="0"/>
              <a:t>A typical 13th century ewer from </a:t>
            </a:r>
            <a:r>
              <a:rPr lang="en-US" sz="3600" dirty="0" err="1" smtClean="0"/>
              <a:t>Khorasan</a:t>
            </a:r>
            <a:r>
              <a:rPr lang="en-US" sz="3600" dirty="0" smtClean="0"/>
              <a:t> is decorated with foliage, animals and the Signs of the Zodiac in silver and copper, and carries a blessing.</a:t>
            </a:r>
            <a:r>
              <a:rPr lang="en-US" sz="3600" baseline="30000" dirty="0" smtClean="0"/>
              <a:t> </a:t>
            </a:r>
            <a:r>
              <a:rPr lang="en-US" sz="3600" dirty="0" smtClean="0"/>
              <a:t>Specialized objects include knives, arms and </a:t>
            </a:r>
            <a:r>
              <a:rPr lang="en-US" sz="3600" dirty="0" err="1" smtClean="0"/>
              <a:t>armours</a:t>
            </a:r>
            <a:r>
              <a:rPr lang="en-US" sz="3600" dirty="0" smtClean="0"/>
              <a:t> (always of huge interest to the elite) and scientific instruments such as astrolabes, as well as jewellery. Decoration is typically densely packed and very often includes arabesques and calligraphy, sometimes naming an owner and giving a date</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153400" cy="6186309"/>
          </a:xfrm>
          <a:prstGeom prst="rect">
            <a:avLst/>
          </a:prstGeom>
        </p:spPr>
        <p:txBody>
          <a:bodyPr wrap="square">
            <a:spAutoFit/>
          </a:bodyPr>
          <a:lstStyle/>
          <a:p>
            <a:r>
              <a:rPr lang="en-US" sz="3600" b="1" dirty="0" smtClean="0"/>
              <a:t>Calligraphy</a:t>
            </a:r>
            <a:r>
              <a:rPr lang="en-US" sz="3600" dirty="0" smtClean="0"/>
              <a:t> is a type of visual art. It is often called the art of fancy lettering. A contemporary definition of calligraphic practice is "the art of giving form to signs in an expressive, harmonious and skillful manner". Modern calligraphy ranges from functional hand-lettered inscriptions and designs to fine-art pieces where the abstract expression of the handwritten mark may or may not compromise the legibility of the letters.</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img1.artron.net/news/201108/2011081816025342031.jpg"/>
          <p:cNvSpPr>
            <a:spLocks noChangeAspect="1" noChangeArrowheads="1"/>
          </p:cNvSpPr>
          <p:nvPr/>
        </p:nvSpPr>
        <p:spPr bwMode="auto">
          <a:xfrm>
            <a:off x="155575" y="-1508125"/>
            <a:ext cx="4762500" cy="3143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img1.artron.net/news/201108/2011081816025342031.jpg"/>
          <p:cNvSpPr>
            <a:spLocks noChangeAspect="1" noChangeArrowheads="1"/>
          </p:cNvSpPr>
          <p:nvPr/>
        </p:nvSpPr>
        <p:spPr bwMode="auto">
          <a:xfrm>
            <a:off x="155575" y="-1508125"/>
            <a:ext cx="4762500" cy="3143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0" name="Picture 6" descr="http://img1.artron.net/news/201108/2011081816025342031.jpg"/>
          <p:cNvPicPr>
            <a:picLocks noChangeAspect="1" noChangeArrowheads="1"/>
          </p:cNvPicPr>
          <p:nvPr/>
        </p:nvPicPr>
        <p:blipFill>
          <a:blip r:embed="rId2"/>
          <a:srcRect/>
          <a:stretch>
            <a:fillRect/>
          </a:stretch>
        </p:blipFill>
        <p:spPr bwMode="auto">
          <a:xfrm>
            <a:off x="1524000" y="2441448"/>
            <a:ext cx="6172200" cy="4073652"/>
          </a:xfrm>
          <a:prstGeom prst="rect">
            <a:avLst/>
          </a:prstGeom>
          <a:noFill/>
        </p:spPr>
      </p:pic>
      <p:sp>
        <p:nvSpPr>
          <p:cNvPr id="5" name="Rectangle 4"/>
          <p:cNvSpPr/>
          <p:nvPr/>
        </p:nvSpPr>
        <p:spPr>
          <a:xfrm>
            <a:off x="533400" y="381000"/>
            <a:ext cx="7772400" cy="2062103"/>
          </a:xfrm>
          <a:prstGeom prst="rect">
            <a:avLst/>
          </a:prstGeom>
        </p:spPr>
        <p:txBody>
          <a:bodyPr wrap="square">
            <a:spAutoFit/>
          </a:bodyPr>
          <a:lstStyle/>
          <a:p>
            <a:r>
              <a:rPr lang="en-US" sz="3200" b="1" i="1" dirty="0" smtClean="0"/>
              <a:t>Chinese calligraphy </a:t>
            </a:r>
            <a:r>
              <a:rPr lang="en-US" sz="3200" i="1" dirty="0" smtClean="0"/>
              <a:t>written by Song Dynasty (A.D. 1051-1108) poet Mi Fu. The style </a:t>
            </a:r>
            <a:r>
              <a:rPr lang="en-US" sz="3200" i="1" dirty="0" err="1" smtClean="0"/>
              <a:t>Xinshu</a:t>
            </a:r>
            <a:r>
              <a:rPr lang="en-US" sz="3200" i="1" dirty="0" smtClean="0"/>
              <a:t> display there is specific by its fast speed and low pressure of the ink-brush on the paper</a:t>
            </a:r>
            <a:r>
              <a:rPr lang="en-US" i="1" dirty="0" smtClean="0"/>
              <a: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620000" cy="5632311"/>
          </a:xfrm>
          <a:prstGeom prst="rect">
            <a:avLst/>
          </a:prstGeom>
        </p:spPr>
        <p:txBody>
          <a:bodyPr wrap="square">
            <a:spAutoFit/>
          </a:bodyPr>
          <a:lstStyle/>
          <a:p>
            <a:r>
              <a:rPr lang="en-US" sz="3600" dirty="0" smtClean="0"/>
              <a:t>Ancient China</a:t>
            </a:r>
          </a:p>
          <a:p>
            <a:r>
              <a:rPr lang="en-US" sz="3600" dirty="0" smtClean="0"/>
              <a:t>In ancient China, the oldest Chinese characters existing are </a:t>
            </a:r>
            <a:r>
              <a:rPr lang="en-US" sz="3600" dirty="0" err="1" smtClean="0"/>
              <a:t>Jiǎgǔwén</a:t>
            </a:r>
            <a:r>
              <a:rPr lang="en-US" sz="3600" dirty="0" smtClean="0"/>
              <a:t> characters carved on ox scapula and tortoise plastrons, because the dominators in Shang Dynasty carved pits on such animals bones and then baked them to gain auspice of military affairs ,agricultural harvest, or even procreating and weather etc.</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6494085"/>
          </a:xfrm>
          <a:prstGeom prst="rect">
            <a:avLst/>
          </a:prstGeom>
        </p:spPr>
        <p:txBody>
          <a:bodyPr wrap="square">
            <a:spAutoFit/>
          </a:bodyPr>
          <a:lstStyle/>
          <a:p>
            <a:r>
              <a:rPr lang="en-US" sz="3200" dirty="0" smtClean="0"/>
              <a:t>Imperial China</a:t>
            </a:r>
          </a:p>
          <a:p>
            <a:r>
              <a:rPr lang="en-US" sz="3200" dirty="0" smtClean="0"/>
              <a:t>In Imperial China, the graphs on old steles — some dating from 200 BC, and in </a:t>
            </a:r>
            <a:r>
              <a:rPr lang="en-US" sz="3200" dirty="0" err="1" smtClean="0"/>
              <a:t>Xiaozhuan</a:t>
            </a:r>
            <a:r>
              <a:rPr lang="en-US" sz="3200" dirty="0" smtClean="0"/>
              <a:t> style — are still accessible.</a:t>
            </a:r>
          </a:p>
          <a:p>
            <a:r>
              <a:rPr lang="en-US" sz="3200" dirty="0" smtClean="0"/>
              <a:t>About 220 BC, the emperor Qin Shi Huang, the first to conquer the entire Chinese basin, imposed several reforms, among them Li </a:t>
            </a:r>
            <a:r>
              <a:rPr lang="en-US" sz="3200" dirty="0" err="1" smtClean="0"/>
              <a:t>Si's</a:t>
            </a:r>
            <a:r>
              <a:rPr lang="en-US" sz="3200" dirty="0" smtClean="0"/>
              <a:t> character unification, which created a set of 3300 standardized </a:t>
            </a:r>
            <a:r>
              <a:rPr lang="en-US" sz="3200" dirty="0" err="1" smtClean="0"/>
              <a:t>Xiǎozhuàn</a:t>
            </a:r>
            <a:r>
              <a:rPr lang="en-US" sz="3200" dirty="0" smtClean="0"/>
              <a:t> characters. Despite the fact that the main writing implement of the time was already the brush, few papers survive from this period, and the main examples of this style are on steles</a:t>
            </a:r>
            <a:r>
              <a:rPr lang="en-US" dirty="0" smtClean="0"/>
              <a: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600"/>
            <a:ext cx="8153400" cy="5078313"/>
          </a:xfrm>
          <a:prstGeom prst="rect">
            <a:avLst/>
          </a:prstGeom>
        </p:spPr>
        <p:txBody>
          <a:bodyPr wrap="square">
            <a:spAutoFit/>
          </a:bodyPr>
          <a:lstStyle/>
          <a:p>
            <a:r>
              <a:rPr lang="en-US" sz="3600" dirty="0" smtClean="0"/>
              <a:t>Cursive styles and hand-written styles</a:t>
            </a:r>
          </a:p>
          <a:p>
            <a:r>
              <a:rPr lang="en-US" sz="3600" dirty="0" smtClean="0"/>
              <a:t>Cursive styles such as </a:t>
            </a:r>
            <a:r>
              <a:rPr lang="en-US" sz="3600" dirty="0" err="1" smtClean="0"/>
              <a:t>Xíngshū</a:t>
            </a:r>
            <a:r>
              <a:rPr lang="en-US" sz="3600" dirty="0" smtClean="0"/>
              <a:t> (semi-cursive or running script) and </a:t>
            </a:r>
            <a:r>
              <a:rPr lang="en-US" sz="3600" dirty="0" err="1" smtClean="0"/>
              <a:t>Cǎoshū</a:t>
            </a:r>
            <a:r>
              <a:rPr lang="en-US" sz="3600" dirty="0" smtClean="0"/>
              <a:t> (cursive or grass script) are less constrained and faster, where more movements made by the writing implement are visible. These styles' stroke orders vary more, sometimes creating radically different forms.</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19600" cy="5897562"/>
          </a:xfrm>
        </p:spPr>
        <p:txBody>
          <a:bodyPr>
            <a:normAutofit fontScale="90000"/>
          </a:bodyPr>
          <a:lstStyle/>
          <a:p>
            <a:r>
              <a:rPr lang="en-US" i="1" dirty="0" smtClean="0"/>
              <a:t>L)Calligraphy by </a:t>
            </a:r>
            <a:r>
              <a:rPr lang="en-US" i="1" dirty="0" err="1" smtClean="0"/>
              <a:t>Musô</a:t>
            </a:r>
            <a:r>
              <a:rPr lang="en-US" i="1" dirty="0" smtClean="0"/>
              <a:t> </a:t>
            </a:r>
            <a:r>
              <a:rPr lang="en-US" i="1" dirty="0" err="1" smtClean="0"/>
              <a:t>Soseki</a:t>
            </a:r>
            <a:r>
              <a:rPr lang="en-US" i="1" dirty="0" smtClean="0"/>
              <a:t>, 1275 - 1351, Japanese </a:t>
            </a:r>
            <a:r>
              <a:rPr lang="en-US" i="1" dirty="0" err="1" smtClean="0"/>
              <a:t>zen</a:t>
            </a:r>
            <a:r>
              <a:rPr lang="en-US" i="1" dirty="0" smtClean="0"/>
              <a:t> master, poem writer, garden designer. It says "</a:t>
            </a:r>
            <a:r>
              <a:rPr lang="ja-JP" altLang="en-US" i="1" smtClean="0"/>
              <a:t>別無工夫</a:t>
            </a:r>
            <a:r>
              <a:rPr lang="en-US" altLang="ja-JP" i="1" dirty="0" smtClean="0"/>
              <a:t>", </a:t>
            </a:r>
            <a:r>
              <a:rPr lang="en-US" i="1" dirty="0" smtClean="0"/>
              <a:t>meaning "no spiritual meaning".</a:t>
            </a:r>
            <a:r>
              <a:rPr lang="en-US" dirty="0" smtClean="0"/>
              <a:t>  </a:t>
            </a:r>
            <a:endParaRPr lang="en-US" dirty="0"/>
          </a:p>
        </p:txBody>
      </p:sp>
      <p:pic>
        <p:nvPicPr>
          <p:cNvPr id="4" name="Content Placeholder 3" descr="2011081815523354641.jpg"/>
          <p:cNvPicPr>
            <a:picLocks noGrp="1" noChangeAspect="1"/>
          </p:cNvPicPr>
          <p:nvPr>
            <p:ph idx="1"/>
          </p:nvPr>
        </p:nvPicPr>
        <p:blipFill>
          <a:blip r:embed="rId2"/>
          <a:stretch>
            <a:fillRect/>
          </a:stretch>
        </p:blipFill>
        <p:spPr>
          <a:xfrm>
            <a:off x="5029200" y="228600"/>
            <a:ext cx="3425502" cy="6450256"/>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153400" cy="6186309"/>
          </a:xfrm>
          <a:prstGeom prst="rect">
            <a:avLst/>
          </a:prstGeom>
        </p:spPr>
        <p:txBody>
          <a:bodyPr wrap="square">
            <a:spAutoFit/>
          </a:bodyPr>
          <a:lstStyle/>
          <a:p>
            <a:r>
              <a:rPr lang="en-US" sz="3600" b="1" dirty="0" smtClean="0"/>
              <a:t>Japanese calligraphy</a:t>
            </a:r>
            <a:r>
              <a:rPr lang="en-US" sz="3600" dirty="0" smtClean="0"/>
              <a:t> (</a:t>
            </a:r>
            <a:r>
              <a:rPr lang="ja-JP" altLang="en-US" sz="3600" smtClean="0"/>
              <a:t>書道</a:t>
            </a:r>
            <a:r>
              <a:rPr lang="en-US" altLang="ja-JP" sz="3600" dirty="0" smtClean="0"/>
              <a:t>) </a:t>
            </a:r>
            <a:r>
              <a:rPr lang="en-US" sz="3600" dirty="0" smtClean="0"/>
              <a:t>is a form of calligraphy, or artistic writing, of the Japanese language. For a long time, the most esteemed calligrapher in Japan had been Wang </a:t>
            </a:r>
            <a:r>
              <a:rPr lang="en-US" sz="3600" dirty="0" err="1" smtClean="0"/>
              <a:t>Xizhi</a:t>
            </a:r>
            <a:r>
              <a:rPr lang="en-US" sz="3600" dirty="0" smtClean="0"/>
              <a:t>, a Chinese calligrapher in the 4th century but after the invention of Hiragana and Katakana, the Japanese unique </a:t>
            </a:r>
            <a:r>
              <a:rPr lang="en-US" sz="3600" dirty="0" err="1" smtClean="0"/>
              <a:t>syllabaries</a:t>
            </a:r>
            <a:r>
              <a:rPr lang="en-US" sz="3600" dirty="0" smtClean="0"/>
              <a:t>, the distinctive Japanese writing system developed and calligraphers produced styles intrinsic to Japan.</a:t>
            </a: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524000"/>
          </a:xfrm>
        </p:spPr>
        <p:txBody>
          <a:bodyPr>
            <a:normAutofit fontScale="90000"/>
          </a:bodyPr>
          <a:lstStyle/>
          <a:p>
            <a:pPr algn="l"/>
            <a:r>
              <a:rPr lang="en-US" sz="4000" dirty="0" smtClean="0"/>
              <a:t/>
            </a:r>
            <a:br>
              <a:rPr lang="en-US" sz="4000" dirty="0" smtClean="0"/>
            </a:br>
            <a:r>
              <a:rPr lang="en-US" sz="4000" dirty="0"/>
              <a:t/>
            </a:r>
            <a:br>
              <a:rPr lang="en-US" sz="4000" dirty="0"/>
            </a:br>
            <a:r>
              <a:rPr lang="en-US" sz="4000" dirty="0" smtClean="0"/>
              <a:t>Japanese calligraphy, the word "peace" and the signature of the Meiji period calligrapher </a:t>
            </a:r>
            <a:r>
              <a:rPr lang="en-US" sz="4000" dirty="0" err="1" smtClean="0"/>
              <a:t>Ōura</a:t>
            </a:r>
            <a:r>
              <a:rPr lang="en-US" sz="4000" dirty="0" smtClean="0"/>
              <a:t> </a:t>
            </a:r>
            <a:r>
              <a:rPr lang="en-US" sz="4000" dirty="0" err="1" smtClean="0"/>
              <a:t>Kanetake</a:t>
            </a:r>
            <a:r>
              <a:rPr lang="en-US" sz="4000" dirty="0" smtClean="0"/>
              <a:t>, 1910</a:t>
            </a:r>
            <a:r>
              <a:rPr lang="en-US" sz="2700" dirty="0" smtClean="0"/>
              <a:t/>
            </a:r>
            <a:br>
              <a:rPr lang="en-US" sz="2700" dirty="0" smtClean="0"/>
            </a:br>
            <a:r>
              <a:rPr lang="en-US" dirty="0" smtClean="0"/>
              <a:t/>
            </a:r>
            <a:br>
              <a:rPr lang="en-US" dirty="0" smtClean="0"/>
            </a:br>
            <a:endParaRPr lang="en-US" dirty="0"/>
          </a:p>
        </p:txBody>
      </p:sp>
      <p:pic>
        <p:nvPicPr>
          <p:cNvPr id="33794" name="Picture 2" descr="http://upload.wikimedia.org/wikipedia/commons/a/a4/Oura_Kanetake_peace_1910.jpg"/>
          <p:cNvPicPr>
            <a:picLocks noChangeAspect="1" noChangeArrowheads="1"/>
          </p:cNvPicPr>
          <p:nvPr/>
        </p:nvPicPr>
        <p:blipFill>
          <a:blip r:embed="rId2"/>
          <a:srcRect/>
          <a:stretch>
            <a:fillRect/>
          </a:stretch>
        </p:blipFill>
        <p:spPr bwMode="auto">
          <a:xfrm>
            <a:off x="1600200" y="2286000"/>
            <a:ext cx="5791200" cy="435498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http://img1.artron.net/news/201108/201108181713544410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88" name="AutoShape 4" descr="http://img1.artron.net/news/201108/201108181713544410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0" name="AutoShape 6" descr="http://img5.artron.net/news/201108/2011081815523354641.jpg"/>
          <p:cNvSpPr>
            <a:spLocks noChangeAspect="1" noChangeArrowheads="1"/>
          </p:cNvSpPr>
          <p:nvPr/>
        </p:nvSpPr>
        <p:spPr bwMode="auto">
          <a:xfrm>
            <a:off x="155575" y="-2286000"/>
            <a:ext cx="1533525" cy="47625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2" name="AutoShape 8" descr="http://img5.artron.net/news/201108/2011081815523354641.jpg"/>
          <p:cNvSpPr>
            <a:spLocks noChangeAspect="1" noChangeArrowheads="1"/>
          </p:cNvSpPr>
          <p:nvPr/>
        </p:nvSpPr>
        <p:spPr bwMode="auto">
          <a:xfrm>
            <a:off x="155575" y="-2286000"/>
            <a:ext cx="1533525" cy="47625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381000" y="381000"/>
            <a:ext cx="8382000" cy="5632311"/>
          </a:xfrm>
          <a:prstGeom prst="rect">
            <a:avLst/>
          </a:prstGeom>
        </p:spPr>
        <p:txBody>
          <a:bodyPr wrap="square">
            <a:spAutoFit/>
          </a:bodyPr>
          <a:lstStyle/>
          <a:p>
            <a:r>
              <a:rPr lang="en-US" sz="3600" dirty="0" smtClean="0"/>
              <a:t>The Chinese roots of Japanese calligraphy go back to the twenty-eighth century BCE, to a time when pictographs were inscribed on bone for religious purposes. When this writing developed into an instrument of administration for the state, the need for a uniform script was felt and Li Si, prime minister in the Chinese dynasty of Qin, standardized a script and its way of being written.</a:t>
            </a:r>
            <a:endParaRPr lang="en-US"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610600" cy="6740307"/>
          </a:xfrm>
          <a:prstGeom prst="rect">
            <a:avLst/>
          </a:prstGeom>
        </p:spPr>
        <p:txBody>
          <a:bodyPr wrap="square">
            <a:spAutoFit/>
          </a:bodyPr>
          <a:lstStyle/>
          <a:p>
            <a:r>
              <a:rPr lang="en-US" sz="3600" dirty="0" smtClean="0"/>
              <a:t>The oldest existing calligraphic text in Japan is the inscription on the halo of the </a:t>
            </a:r>
            <a:r>
              <a:rPr lang="en-US" sz="3600" dirty="0" err="1" smtClean="0"/>
              <a:t>Bhaisajya</a:t>
            </a:r>
            <a:r>
              <a:rPr lang="en-US" sz="3600" dirty="0" smtClean="0"/>
              <a:t> guru statue in the </a:t>
            </a:r>
            <a:r>
              <a:rPr lang="en-US" sz="3600" dirty="0" err="1" smtClean="0"/>
              <a:t>Hōryū-ji</a:t>
            </a:r>
            <a:r>
              <a:rPr lang="en-US" sz="3600" dirty="0" smtClean="0"/>
              <a:t> Temple. This Chinese text was written in </a:t>
            </a:r>
            <a:r>
              <a:rPr lang="en-US" sz="3600" dirty="0" err="1" smtClean="0"/>
              <a:t>Shakeitai</a:t>
            </a:r>
            <a:r>
              <a:rPr lang="en-US" sz="3600" dirty="0" smtClean="0"/>
              <a:t> (</a:t>
            </a:r>
            <a:r>
              <a:rPr lang="ja-JP" altLang="en-US" sz="3600" smtClean="0"/>
              <a:t>写経体</a:t>
            </a:r>
            <a:r>
              <a:rPr lang="en-US" altLang="ja-JP" sz="3600" dirty="0" smtClean="0"/>
              <a:t>) </a:t>
            </a:r>
            <a:r>
              <a:rPr lang="en-US" sz="3600" dirty="0" smtClean="0"/>
              <a:t>style, prominent in the Chinese Six Dynasties period</a:t>
            </a:r>
            <a:r>
              <a:rPr lang="en-US" dirty="0" smtClean="0"/>
              <a: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encrypted-tbn0.gstatic.com/images?q=tbn:ANd9GcSvttjMydMTmtlZF6l4qmdC0xNUsRPSUFRQElYNMMsLT8IobYjACw"/>
          <p:cNvPicPr>
            <a:picLocks noChangeAspect="1" noChangeArrowheads="1"/>
          </p:cNvPicPr>
          <p:nvPr/>
        </p:nvPicPr>
        <p:blipFill>
          <a:blip r:embed="rId2"/>
          <a:srcRect/>
          <a:stretch>
            <a:fillRect/>
          </a:stretch>
        </p:blipFill>
        <p:spPr bwMode="auto">
          <a:xfrm>
            <a:off x="4191000" y="228600"/>
            <a:ext cx="4675211" cy="3314700"/>
          </a:xfrm>
          <a:prstGeom prst="rect">
            <a:avLst/>
          </a:prstGeom>
          <a:noFill/>
        </p:spPr>
      </p:pic>
      <p:pic>
        <p:nvPicPr>
          <p:cNvPr id="20484" name="Picture 4" descr="http://cache.graphicslib.viator.com/graphicslib/thumbs360x240/6117/SITours/private-japanese-arts-and-culture-tour-aikido-calligraphy-manga-and-in-tokyo-143730.jpg"/>
          <p:cNvPicPr>
            <a:picLocks noChangeAspect="1" noChangeArrowheads="1"/>
          </p:cNvPicPr>
          <p:nvPr/>
        </p:nvPicPr>
        <p:blipFill>
          <a:blip r:embed="rId3"/>
          <a:srcRect/>
          <a:stretch>
            <a:fillRect/>
          </a:stretch>
        </p:blipFill>
        <p:spPr bwMode="auto">
          <a:xfrm>
            <a:off x="609600" y="3708400"/>
            <a:ext cx="4419600" cy="294640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82000" cy="5078313"/>
          </a:xfrm>
          <a:prstGeom prst="rect">
            <a:avLst/>
          </a:prstGeom>
        </p:spPr>
        <p:txBody>
          <a:bodyPr wrap="square">
            <a:spAutoFit/>
          </a:bodyPr>
          <a:lstStyle/>
          <a:p>
            <a:r>
              <a:rPr lang="en-US" sz="3600" dirty="0" smtClean="0"/>
              <a:t>Islamic calligraphy (</a:t>
            </a:r>
            <a:r>
              <a:rPr lang="en-US" sz="3600" i="1" dirty="0" smtClean="0"/>
              <a:t>calligraphy</a:t>
            </a:r>
            <a:r>
              <a:rPr lang="en-US" sz="3600" dirty="0" smtClean="0"/>
              <a:t> in Arabic is </a:t>
            </a:r>
            <a:r>
              <a:rPr lang="en-US" sz="3600" i="1" u="none" strike="noStrike" dirty="0" err="1" smtClean="0"/>
              <a:t>khatt</a:t>
            </a:r>
            <a:r>
              <a:rPr lang="en-US" sz="3600" i="1" u="none" strike="noStrike" dirty="0" smtClean="0"/>
              <a:t> ul-</a:t>
            </a:r>
            <a:r>
              <a:rPr lang="en-US" sz="3600" i="1" u="none" strike="noStrike" dirty="0" err="1" smtClean="0"/>
              <a:t>yad</a:t>
            </a:r>
            <a:r>
              <a:rPr lang="en-US" sz="3600" dirty="0" smtClean="0"/>
              <a:t> </a:t>
            </a:r>
            <a:r>
              <a:rPr lang="ar-AE" sz="3600" dirty="0" smtClean="0"/>
              <a:t>خط اليد‎) </a:t>
            </a:r>
            <a:r>
              <a:rPr lang="en-US" sz="3600" dirty="0" smtClean="0"/>
              <a:t>has evolved alongside Islam and the Arabic language. As it is based on Arabic letters, some call it "Arabic calligraphy". However the term "Islamic calligraphy" is a more appropriate term as it comprises all works of calligraphy by the Muslim calligraphers from Andalusia in modern Spain to China.</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763000" cy="6722686"/>
          </a:xfrm>
          <a:prstGeom prst="rect">
            <a:avLst/>
          </a:prstGeom>
        </p:spPr>
        <p:txBody>
          <a:bodyPr wrap="square">
            <a:spAutoFit/>
          </a:bodyPr>
          <a:lstStyle/>
          <a:p>
            <a:r>
              <a:rPr lang="en-US" sz="3200" dirty="0" smtClean="0"/>
              <a:t>Islamic calligraphy is associated with geometric Islamic art (arabesque) on the walls and ceilings of mosques as well as on the page. Contemporary artists in the Islamic world draw on the heritage of calligraphy to use calligraphic inscriptions or abstractions.</a:t>
            </a:r>
          </a:p>
          <a:p>
            <a:r>
              <a:rPr lang="en-US" sz="3200" dirty="0" smtClean="0"/>
              <a:t>Instead of recalling something related to the spoken word, calligraphy for Muslims is a visible expression of the highest art of all, the art of the spiritual world. Calligraphy has arguably become the most venerated form of Islamic art because it provides a link between the languages of the Muslims with the religion of Islam.</a:t>
            </a:r>
            <a:endParaRPr lang="en-US"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descr="data:image/jpeg;base64,/9j/4AAQSkZJRgABAQAAAQABAAD/2wCEAAkGBxQTEhQUExQVFBQXGBoWFxgXFyQXHxcgHBkgGh4YGRsYHSghGh4lHRgXIjEiJSkrLi4wFyAzODMsNyktLisBCgoKDg0OGxAQGywkICQ0NC0yMDQsLiwvNzQ1NDIsLC0sLSwyLDQsLywuLC8sLDIsLywsNDAsLCwvLC8sLCwsLP/AABEIAMQBAQMBEQACEQEDEQH/xAAcAAEAAgIDAQAAAAAAAAAAAAAABQcEBgIDCAH/xABGEAACAAQDBAQKCQMDBAIDAAABAgADBBEFEiEGEzFBByJRYRQyM1JxcoGRktEXNEJUc6GxssIVI4IIYvAkU6LBFtIlNUT/xAAbAQEAAwEBAQEAAAAAAAAAAAAAAgMEAQUGB//EADsRAAIBAgEICAYCAgICAwEAAAABAgMRIQQSMUFRcZHwExUiUmGBobEFMjPB0eE08RQjQnJi4pLC0iT/2gAMAwEAAhEDEQA/AJwmPzo+mOrwpPPT4h84l0c9j4Ec5bR4Unnp8Q+cOjnsfAZy2jwpPPT4h84dHPY+AzltHhSeenxD5w6Oex8BnLaPCk89PiHzh0c9j4DOW0eFJ56fEPnDo57HwGcto8KTz0+IfOHRz2PgM5bR4Unnp8Q+cOjnsfAZy2jwpPPT4h84dHPY+AzltHhSeenxD5w6Oex8BnLaPCk89PiHzh0c9j4DOW0eFJ56fEPnDo57HwGcto8KTz0+IfOHRz2PgM5bR4Unnp8Q+cOjnsfAZy2jwpPPT4h84dHPY+AzltHhSeenxD5w6Oex8BnLaPCk89PiHzh0c9j4DOW0eFJ56fEPnDo57HwGcto8KTz0+IfOHRz2PgM5bR4Unnp8Q+cOjnsfAZy2jwpPPT4h84dHPY+AzltHhSeenxD5w6Oex8BnLaPCk89PiHzh0c9j4DOW0eFJ56fEPnDo57HwGcto8KTz0+IfOHRz2PgM5bR4Unnp8Q+cOjnsfAZy2jwpPPT4h84dHPY+AzltHhSeenxD5w6Oex8BnLaPCk89PiHzh0c9j4DOW0eFJ56fEPnDo57HwGctp2KwIuCCO0axFprSdPscOmNivkJ34b/tMW0Pqx3r3IVPke489R+gnzggBACAEAIAQAgBACAEAIAQAgBACAEAIAQAgBACAEAIAQAgBACAEAIAvPYj6hT+p/Ix8P8AEv5U9572S/SiTcYTQY2KeQnfhv8AtMW0Pqx3r3IVPke489R+gnzggBACAEAIAQAgBACAEAIAQAgBACAEAIAQAgBACAEAIAQAgBACAEAIAvPYj6hT+p/Ix8P8S/lT3nvZL9KJNxhNBjYp5Cd+G/7TFtD6sd69yFT5HuPPUfoJ84IAQAgBACAEAIAQAgBACAEAIAycPoZk+YsqSjTJjmyqouT/AM7eUdSbON2Nx2X2bkvS4tvLTJ9PJVpbI2ZBY5mKm2pBULfhYtbti2KzJZum916O3r7LxQi08TRYqsdOSqSQALk6ADnBJt2QJraXZSpoSnhEvKHAKsDdTpe1+R7olKKWhp7i2pSlDSQkQKj5ACAEAIAQAgBACAEAIAvPYj6hT+p/Ix8P8S/lT3nvZL9KJNxhNBjYp5Cd+G/7TFtD6sd69yFT5HuPPUfoJ84IAQAgBACAEAfSIAEQBbXRz0XS6qkedVZlMwAySrWKC18/Yb9hB0EZsoyh0pKEVd6/tb316jA606s5dHK0Y4aNL1+S8tewxMa6Eq2XcyHlVC8hfdsR6G6t/wDKJRymnLw58P0alOVu0uHP5NRrthcRlGz0c/8AwTeD3y7iLoyjLQ1xRzp6et233XucKXYvEJni0dQfTLK/uAibjbS0vNfkisqpP5Xfdd+1zacE6G66Z16ky6SSBmZpjAsAOJyqbD/IiI50b20vYufyWZ91e2Hjh+zjjm0NNSynpMJVlltdZ9Y3lKi3FEOmVNRe1r34C921UKbvd8/l+2ork0+ebLlnPZamNHMxSTN6p/ps4MOxjksvva3tjXVhGDhm7Yy8tYozzk3vRqtDgu8pKqozW8HaSCtvGE1mW9+0FV95iVoq0WtP6LFirkkcIWkkYdiK9cTJj50fUK8qZ1dBa6kAHLfXKdddM/RQVXN3eq0+TLotJKRZ2EVJn1FZg2Jnftd3kzWsC6t1xl7GAOYW4WYcFEZakVm9LTWGteH6eHB6cTRGd7xZSe0GEPSVM2nfVpbFb+cOKsO5lIPtjkktWhlEo5rsyOtECICx1RbxFjjETggBACAEAIAQAgC89iPqFP6n8jHw/wAS/lT3nvZL9KJNxhNBjYp5Cd+G/wC0xbQ+rHevchU+R7jz1H6CfOCAEAIAQAgD6oubQON2O+dJ6wXuAgVxn2WzsqJFzpxsPbx+UdsRhUssSwejXa9qRklTSWpJgyzFOuW9xnUe+4537eMqlDpYpr5lo/G4xVEo1JSWvT46uK1cN2Ns1tTi1OHFKZtRIlsVs0szgvZfLqulucSqU8+Tzkn7+lrko9FGzTzG1d2dl44PDztc2OR03VQur0skkaEBmWx53BvFf+LTeFnx/Rfn1EvmTX/X/wBiVbpPxF0D+C01IjcJtTNKKed1VsrTB6gaJLJacdN+P6/Bzppt4SXlHH3aNC242vmVipLasmT7tdwsvcSB2BVIzzLHXM9rchF1OEU82ODeH9/3YmnLTLn7fcsCq2Ok0s3A6ZgH/vO817eUfKJnpK5lAt2AdsTpVJOlUa1aOD5/orzUqqe1fde1+blcdJLE4pW8fKkHv4aejQe6N9NdiFu6vY6td9r92SWw1GJuG40nMSZM0H8JnmW9uW0V1Hm1ab3rirF8MYs7KmgMzZlJn/ZrGb/Fupp/kw90UZQ7VsNifnf8FkcYEnt7XGRjeHVJGRmk07zL8RmdkcN35bj2RVCCcWtOLX49y5u00Yn+oDC8lVIngW3sso3eZZ4/C490ZIO8F4f2vudrLG6K3wzDnnzFlyxcniToFA4sx+yoGpPKL6dJzaS559yEYOTsjIxeZLH9qQc0tD5Qixmtzcg6heSjkO8mL680oqnHQvfaWzlG2bHQte17fwRbCMbRQxaFgcYicEAIAQAgBAF57EfUKf1P5GPh/iX8qe897JfpRJuMJoMbFPITvw3/AGmLaH1Y717kKnyPceeo/QT5wQAgBACAOSreBxs7aNQWF46iFV2iyVZLOoI5Xiy2KMSd4No7pai9+dothHErk3ax9XxjbtiyK7WBx/Kb50PbSyKObVLUzN2k0SypKlgWUkEdUG2jDj2Rlr0ZT+XUaITil2vzzrLXxfZ6hxWnvaXMDA7ufLtmU9qsOzmp00sRGZTq0pWlfcy6MKbvmWW77r8nnHbHAJ1FVPJqCWmCzLMuTvFPBwW15WseBBEa1JTVwlm4LAg5i6RPNwudTxPQe0FWZk3Zxwbh2Vye0lJf/pm98W0YpRr894pd+xfZ90Vb0mgf1Wstw3v55Fv+d43ZPH/VFvYjsnjx9yd6Ea5ErpkiaV3dTJZMrcHYEEKb9qmYLc4h8Qpy6POWlNMtoyV7G/7QbVYbg4l0JkO0vIX3csCZlu1xn3raljmOpNrDujzY06td9K5WfD250mnOUcCrcdSsxyt8JkUswSRlloxFlVFPFnNlzXLEgHS9tbXjVBRoqN3o50fg4rylc3Pp+wudNl0rSpTzEQzS5RS+XMEsTa9ho2vdGPJUnGUdeH3LZ3aRU2zFNOqZiUcnTfON4QNSo1JZvMUAtbhftNo2qoqcLJWtpet86Fw1kYNvsrWbN0ldHngV6iQSaYtYqTcyr6DU+MpPtGl78YxU5RqLY+dHP6uqUkleJXwjqV1uKDiREGjjRwIiLRE+sYM6zjHDggBACALz2I+oU/qfyMfD/Ev5U9572S/SiTcYTQY2KeQnfhv+0xbQ+rHevchU+R7jz1H6CfOCAEAIAQBIUlGTKaYLEKyhhzUNwYjzbi1+0jtESUW43M1SslUUHrTt5aVv1/0znOkqsxSNASP+frHWkmRhOUqbTMiobroe60WS+ZFUF2GjItrF6WJTfAzsNwmdUPkppTz3tdgo0X1mOi+0xOTjBcpHFjp/L4I68SwufTPu6iUZUzjY2Nx2gg2I9ESp4q53OjJtRejy9GSmxe1k3D54dCWlNYTZd9GHaOxhyPshOlGosyX9He0nnw0+/g+cNPg7L6ZcMl1uHSq2SQ+6s4Ya3lzLBh7DkPdlMYaMHCo6Uuf7RrVRVIKpHnwfingUIQY02Yui76Odm/8AjGv2X0t5stFvf/nGJ01/rrW8PZnJaY32/f8ARX/SIl8UrPxj+gj08mgpUoLwXsUNtN737s1uZL5RrcNR2MizejTov8IyVlbfdN1pco3vNHJ5h4hDyHFuPDj4WW5VGEnGGn2/ZupwbV2bZtt0lU2HnweRLWfMUZWRTllyQB4psCL8soHpI4RTk2QTrduo7L1LHVUcETuMbWyaerkU80hFnSnmiYWsq5dbNfSxUNrfiB26ZoZJKdNyjpTtYtz7Ox5/2oxxGxR6jDS8nM4yFepmY2DMF0srH7J43142GzNlZRk8dHO3Vw8yDl2rxLR2s2KxKtppUubWSCUAZlEooHe3FmBN7a2IUDXh2ZY1qEXgmud+HFmiUXJWv6FL7Q7PVFFM3dRLKE+KeKuO1WGh/UX1tFita8XdMpcXF4kUxiEmjjODiISRFnCIERACAEAIAvPYj6hT+p/Ix8P8S/lT3nvZL9KJNxhNBjYp5Cd+G/7TFtD6sd69yFT5HuPPUfoJ84IAQAgBAEns9WbqcGYXlkFZi+eh0Zfdw7CAYspyzZGXLKXS0rLTpT2PU+dRL7XYG9O8sA7yS67yRNAsJiHUH1gDqPQecdljoKMkqqUW5Kz1rnV/RhuOHcYttoIp6TIJFjGnCxUk7l6dDdOn9NJSyu0yYJhHEHguvcuUj0x5+WX6RbDTQjeLx5t/ZV+0GGJLabLSfMrpku5ed4suVqL5mYsXcnTQgXP2jpHq03KUVhbnn9GOThGd8FfZr/XN7M1i2sTSuy69kXB0VzTV4bW0LG9ldV7hNUj8mDH2xky2OZOFTyJ5PJ3lDwut/Nin5VF1bka/pHqQyRON3pK5Vu1ZFtYell2aNtQZq+zqj9BeMKVlXj4L2ZolLGD2v/7L8mj7f/8A7Os5/wB4/oI9TI8KUdy9iiel737sw9npUk1cgVRCyTNXek8LXvZv9pIAJ7CTGjKVNUpuC7R2i05LYemahZc6UUD9VxlvLfKbW+yy8NOyPi1nQldrFbUerg1gaTM6HMNPBZw9E0/+wY29Z1vDnzOKnEydtejmRiBlF5syW0qXu0ygEW49a4ufeIqo5ZKndWvd3JuCkUHtVs9NwutEqZZ8pWbLcaCYt7g2vcaggjkQfTHoQlCpaernngV2zWejsSqKsTEaTKkzqcqMw3hSaCTqy5hkYWI0JHpjyoQoOLjOTjLddemJtT0GPtXs1LrpDyZo7SjDijcnH6EcxeKKdV034a+fYnK0lY8t1tM0qY8txZ0ZkYd4Nj+kbZq2HPLMjTTszHMV2uQOEQOCAEAIAQBeexH1Cn9T+Rj4f4l/KnvPeyX6USbjCaDGxTyE78N/2mLaH1Y717kKnyPceeo/QT5wQAgD6RAHyAMiUvVJ7Tb8o7qK5PtWLZ6N8QkVdP8A0us4G7U7c1PEqrHgw1I7RccNDN3is+OnX4r9HnVIdu+33/fvvNb2q2Wn0M7dzRmQkmXMA6swd3Yw5ry7xYxppSU1eIeGDMKhoc92d1lSlIzu2p15Ig6ztx0GmmpA1jQokHK3izafC5cqTkVptJSPq3WvUVlha5A0lpxGlhrqTeLVBLtSe7nnyMU6s5yzKSTlr7q37X4e7IoPOrLyKWUElS0M0SEOrBbAsb6zZmoPs0ESlNJXegvoZNmPOk86T0v8bFuIGWnKJwhjYvb1ljdCNXkrnS9hMlMLdpVgwPuze+KfiML0L7GTyd2qrh9/sari0pUnVIINknTbAdgmECPWydrok3sMlS+faJZdZSmSdnJZ0ZTc+ndpm/NjHiU5ZyyiXOs9Gaxp864sr7b5P/ydWD/3T3WuBr+ce1kSvQhuRkqO0nvfuQWIhc5yEldRft5D3i0a54u/gRpXSxPlELXK9U2Oq3BPtW3Dj/jF8IqSzZLAsz2tDO5sXqZQO7qqhSOQnP8Apmt745VyOg1hFN7ky2llFS6xPR20QrNwngRl77Ol97quX7WbnzB6uumkfBUuiz30mjnnE9V31FM/6gcRSZVyZKkF5Ms7wjkXIIQ94Avb/fG7I6bVK71ldSWJh4f0vV0iRLlNKksVQBHmK12UCwJswDcOPOJzyOjKWdK+Pj+mTVWS0o2fo+6UZtZVLTVMuUN4Du3lgixAzWYMxvcDQjgRGLKMkhGLcNRbTqtuzK56Tq0zcRqQQg3cxpYKqFJANutbxjyvGuUF0UE9ST13xS9E9C8SWUVc6SWxL2NR7fRGK2LM5xtELHD5HAfTAHyAEAXnsR9Qp/U/kY+H+Jfyp7z3sl+lEm4wmgxsU8hO/Df9pi2h9WO9e5Cp8j3HnqP0E+cEAIA+wB8gDMo0uPQb/lE4q5RVdmZ0qaVZWUkEEEEGxBGoII4EHW8XrBme10XfsZtZT4tINFXhTPtYX6u9sNHQjxZg5gW7RpcCmUJU5Z9Pn9HVZ4S8nzyzV9qejWro5m+pP+plC5F1Vpkv0oRZyORUX7ucaKVfPfZdnzoK6kElaejnB7Pbx1GhTndpheazO5PWLkk37DfX2RqjBqV2R7KjaKsiQwHEnpqiXPl+PLbMB2jmp7iCR7Yv6NTTi9ZHOccUWntLsJKxKWtdhzKjzRnZDornnw8nMBuDyJHI3Jw08plRl0dXVrNEqams6PA1zYrB6qixGQ9RSz1VM+YiWzgf22GjICp1twMbq1SFag4xkrvx8SiKdOedJaCQ2T2Cn1dSairlNJpy5mlH0aaS1wmU6qvaSBpoONwyrL4U4ZlN3ZKhk7bvI2bpFng4pg8sEZhNLEcwC8sA+g5W+GMmQprJ6retfZ/kvr4zit3uV70krkxOrHnFW5Hiitzj2vh075PDd7GGtC03vfr/AGatKkhmC5goY2u3Aa2Ho49sbGlq0HLtIzcFw+fUtu6ZHmzDocvBQfPY2VQRcdYjn2xOplVOjC85c/clClKUsEWhsx0Potmrpm9PHcyyQgP+5tGf2BfbHzmVfGpy7NFWW16eeJ6NPJ1HFlh4biUioV9xNSYEYy2yG+VhpbThHjVKc4PtrTiak09BU2IdBzPPLitJlu5Zi6ZpmpubkGzN36eiNz+IRcfltz6epDo8TeMa2Coqiml08yXZZKBJTqbOgCkDrc9dbEWJ5RjjllSEnLTfVq8tmzDUaLJq1jUsH6NKbCp3h8+rLS5AZwCgTXKRqcxzHU2AAJNoullLrro4RxfjxehW8WzkYJO6KQxvEd/UT52v92Y768szE20i+daOKjoSSXlb8FUnnSbI8mMbkBHAcY4cEAIAQBeexH1Cn9T+Rj4f4l/KnvPeyX6USbjCaDGxTyE78N/2mLaH1Y717kKnyPceeo/QT5wQAgD7ABeIgcegk5agXAjRFJYGSTbs2c2bQRNvAilicpBtr2Wt3HtHfeLKZyZbWwXSuUyyK8l04LP4so7Jg4sP9w17QeMV1MnU8Y4M7GbirPRzzzYsnFNmqDEUEx5cuaGHVnSzZiORExNT6DcRnjVq0nb0Zd0cJYrnnxK8xroamqSaSerryScMrD/NQQ3wiNtLL46JKxTLJnqMbZY4phExg9HOm07Hrog3g9dDLzANbttfnbQi6qqOURwkrkIKdJ6CyKXpAoGUM08STzScplsvcQw19IuO+MDyKsngr7jTGvB6+fIjsa6U6GUh3Lmpm/ZRAQCe9ytgPRc90W0vh1WT7WCOSyiMdBWWCVtVU4pJrJ0qc43qsxSS7hFF7KoUE5Rw7ePEmPWnCEKDpRaWGtpGSLlKSlp/slMQ2JxHEKubPeQKdZjXDTXAyqNFGVSzXCgchrzjkMuybJ6SgndpaiXQVJyu9ZtmCdEdOhDVUx6huOUf209oBzN8Vj2Riyj4zVnhBW9WX0skjHSbHjOOUGFSQHMuSvFJMtQGb1UW3xGw7TGCnSrZRK+nxZpbjDQVFtvtpW1YCuGpKeYC0uUDZ5q3tebbrWa5I0Cmx8a149/4dkVGD2yWv8c33GOvWl5EJsVT1hrZUugmGVNK9dhqoQHVpi8GAuNCOJHOLviiowgukV0l/RzJpSk3Y3fpD2oxnD2ylpLSX0l1CydfVYElVfutY8RzA8bJ6OS1VnJY7L84GyU5RK7wPGcVm1E2fTTZzTSP70wkBABe28Mz+2ijW17AcouqxhmqLStqX48dtsRCUr3Pm0GNZ7GrqnxCcvCWGKyJZ1Grab0+oAD5xEUyioR0Ye/D733IuU1rx9uebmoVdSZjFmsCeSqFAtoAANAIyzqSm7yIyk5O7OgxSzgjgBjrB8jgEAIAvPYj6hT+p/Ix8P8AEv5U9572S/SiTcYTQY2KeQnfhv8AtMW0Pqx3r3IVPke489R+gnzggBACAEAZ9O11HbF8MUZqitI7EOsWR0kGsBNNrHvjs8EmIq+B3Mb2i942K0rEtgu01TRMWp5zS78VGqt6Ua6k99rx2pm27auIpvQWJg3TVOFhU06TB50pjLPwtmB94iuWRQkrxdiarNYPnncbhh3S3h8wDOZsg9jyy35yswil5BV1WZYq8dfP39CfkbZYfM4VlP6GmKp9zEGKnktdf8WS6SDxbMyTjtK3iVNOfVmqf0MRdGtri+DCqU9q4o7ajGaeWMzz5KDtaYoH5mIxoVJaIvgT6WC1ria7inSZh0m9p2+a17SRnv8A5aJ/5Rpp/Dq88bW3kJZRCJpuKdItZV5vBN3RUy6PUzmBtpfKLgjNr4iBm4cI2LIKdH5+09i597Iq6dz0YETNlinphXUst6xnZhMxCeMzIVOUmXKe5li97O9zpY8RGmlmVKnR1Hm/+K+7+ysRm5RjeJo06cZmd2Ys7MMzMczN3ktrfQa3j2oqLhaOBibkpK+Jl4ZjcyjnJPkFUmJ1SOImD7SOCbkaDh2C3DSjLKNOrTzJ8/0W0Jyi7oyNvtv5+JZVZRJkLYiUrZszeezWGbuFtPTrHjUcmjRvbHxN0qjkTPR5sqMUkMaqoqDJlTFky5MogBCU8oQQVUAG17X0NzFeUZR0Tukrvbh5YW9yyCusSv8AavDkkVc6RJmb5EmFEYa5u7TQkHTTiRFeUTvGO16hFYmwbP8ARNiNUmfdrTqeBqCUJ9CBSwHeQI8+VSMdL4Y88S1JsgNrtlKnDpolVKgZhmR1OZHHPKbDgeIIBGnaL8TUsUcasQUAIAQAgBAF57EfUKf1P5GPh/iX8qe897JfpRJuMJoMbFPITvw3/aYtofVjvXuQqfI9x56j9BPnBACAEAIA5I5BuI6m1ijjSekzke+saou+JnatgfZwNo7UTzTkGrndbQGLrWSZXrOia11B74pqNuCZZFWlYzKd7iN1GWdHEoqRszvEao2KjIKMSqhSWa2VQDc34WHE35dsXOWsgkdRXuhpR1MkKTD1WQ0+atkN5cpRoZ0zmQeOSXxY9uVRqTaDn/xS38+P71E7PS2RljwFyeQHMxOz0DxLU2k2Yw2mwwTGlhZ7yU3LuzrOmTjxBlNwUaE8tToLAnzKVWtOtZaE3fRa2rHaaGoqPPnhs8TZ+iWrT+nyKYy5jsd7vbyyEQM7sA5ewa4IHVvxjPl9GcajqvDRbHF7hQymnP8A1xx22xXmzEHQzSmdMdp00Si10lJZcoP2S5uSL8LWNgNTxjr+K1M1JJX1ssWTq5sGD7EYVJbLLkSJkwC/9w75vTZybewCMlTKsokrttLgWxhDQVhtDgobGJ8rD6CVUIoRZiOpEpHtmYhlZRL4gWvxDaGPQpVGqClVlb39U7lTtnWiWLheyE8yd1OmSaSS3jyKCXus3aHnPdzcaHKFPK8YquWQzs6KcmtDk723JWLYwdscNxhza3A8H8USEmjSyDfTvRfrMvDmQIzylWq/M8OH9+pNOK0GxbJbSeHyzPlyZkuQdJbTbBpliQSFUmy6WuTqb6aRmrU1TwvfnDTb28ScZXKB6aNrBW1u7lkGRTZpaEfbYkbxx3XUKO5L84vpwzVbjzzrIt3K+iQEAIAQAgC89iPqFP6n8jHw/wAS/lT3nvZL9KJNxhNBjYp5Cd+G/wC0xbQ+rHevchU+R7jz1H6CfOCAEAIA5W746cOcuVc8YnGGc7XIylbUSdBhc19JUuZM9RC36CNtPJpqN0sNuriZaleF7SaT3nKop3TSYjoex1K+64i1wlFdpEIzjL5WnudzpY6H0RCV7MsWk6nXqiKJRtBE0+0bV0bYZLqK6RJnMoQsSwY2z21yDvP6XjVSk6dNtaUr87tJnr2bSehtK/O3QvFobXYMaSrn0/JGOQ8bqRmQnvykX77xtpSVSKmtaK2rSs+edJb06lIZiJebdphLIQpNws9gxBA5KW9kYs67tfS5koq0E3qUfZe/2KzxrCL4nVy3bdyZc6bNmv5kvPmuBzY51VRzZlEa6dR9FFrYvbngJJZzuTWzmDHE3aalLvJcq0mWj1G5lSUUXRDkDTZjWJYkWBLNziurVjQilKXjou347OUSjCU3hzzxLLwzYtkA/uy6cc1o5Ik37mmsWmn0hljzpZau7fe7+mgteTyeu3l99JmzcPw+iG9nbpGOm9ntmd+7PMJZvREFWymthC+5YL0O/wCPRj8+O/H0/RrGN9MFLKBWllPPI4EjdJ+Yzf8Aj7Y0UvhVSb/2O3q+fM68oilaK553Hzpv3zUdNuWmDPOEtklsRvC6HKpAPW6wsB3xV8PsqkvAlWd4rxIbZzAv6WEky2ltjFYuVRxWll2LMxtxtl/yZQBoCYunUVd5032I47+f78K5ylTjhi3hbfz5Lbr3HFsXkYHQSQ4mTjfICLZpjkF2d2Y6XOYk6nWMMr5VVctC9loXOBbBdFFLS3zw1Ipna7pKxCrJQN4NLtfdySVJUrnGd/Gbq9lh3Ro/xowdorHjqv5e/icVRSWc3ho8NNvcisK2KadNw5UfPLrQSWAtuzLa05DcnVFF76XzCKJVFFOT1c+ujfcs559yyOmXbXwNEw2j/tHdqJjJpu0tZZS24EgXJ5Ajt0y0453blz4k29SKGi06fIA+wB8gBACALz2I+oU/qfyMfD/Ev5U9572S/SiTcYTQY2KeQnfhv+0xbQ+rHevchU+R7jz1H6CfOCAEAIAQBuHRjssK6qCvpKTrP393/O0RuySklGVaSuo4JbX+tJjyqq04044OWvYtZ6WaopqSWCxlU8sDQmyAAcNTaINVar1s5Ho6drWVzpn09DiMtgdzUpwJVg1tO1eB1hetQ03Se3Qzrp0qrvrWvQyoNueiedIzTaMNOk8d3xdPR54/P0xohUhUVlg9n4f29SDzqb7ejb+V99HgivJGGzZjrLSW5mHQLlN7+i0XdBJ2urHOmgle+BIbY4S+G4gZatZpe7mIwPC6hvybMPZGWdRKanDRp+xZGDlTcKm5884mydIeICralrFt/fplzjseW7I4P5R6OSxtBpaE7rc8TPJtvtadft62v5kvsPthis95NJTNJO7ltbeJcFVGm8Ya6dVRa3EXvFNajQs6k1pJwlNWjHhgaTj06o8IniozLOaYTOU6DNe4uOBAv1eViLRpi4qKzdGohbabp0I4zuq15BNlqEsPXl3Zf/EzPyjN8Qhn0s5ai2g82VtpsHTBtRW001JMp9zJdMyug67EGzKWPi208Wx6w1inIaFGcHOSu0TrzmnZaCoJ9UzsXdmdjxZiWJ9LHUx6qnZWRlaOktHFPE7Y9K7eYzKoqVKiYuZpTXkrxBmGU6qD3WJ15Wj5zJ4ynOS1NY7rrQbKjsoc6mUhsZXT5uLU9ZNDvnqCrzLWXM8tuoDwFl4LyAEbqkbxzI6LP2uZ6082Dk/B+qN8/wBRJbwalGuXetf05Db8s35x5+R27fl9/wBGyo+0vP7Gl4PjmFI0ismpOapSWsmZSql0mME3RnZ20sU+z2+86JynJuzxevXu+176PEzxp5qzbdn026fXRp12Ni2N2sw4VtNIo5Ly6eUtTOzzjdszS7sFuxsoRDz1sPSclVSzHitWjRp/LvzhZokpNcdOj9Ip7aDFnqqibUTDdprlz3dijuAsPZCyWCNCW0k8PwFZdOaur6stgRTSr2apftA4iUvFn0voBqY5GdpqyvbTu/L1cXgVVM6SzYO3jzz6212Y9yToLm+gsPYOUSbu7lqVlY4xw6IAQAgC89iPqFP6n8jHw/xL+VPee9kv0ok3GE0GNinkJ34b/tMW0Pqx3r3IVPke489R+gnzggBACAEAXN0AsAJ+lySAdLkC3byHD8tOY9aEV/hRa7z+32+559Vv/I8jR+lDHnqq+ddiZctjLlrfQBdL+km8ZMrbjLo9Stxtj+C/JoK2frftqNewrFJ1O4eTMaW3aptFVGvOm+y8NmleaLKtGFRdpfnyZcGyPTewASulFrab2Vx9LIeOnZF1qVXFdl8V+V6laU6eF7rg/wAP0LApukTCG64qZKnjdkKt+a3vr+sHQrOOlW/7L8kc6kpXzXf/AKv3SKX28q/6ripNGpmB8sqXplzZQbtrwXibnsi/ouxFbFjxv6EVO2dKWt/hetjjiuzs3Dp8mVXy2enVr3RiFdWILBG5MDfTQ6d941UGpU7QfPiiqSec3azLUnTKfC6qTV08nPSVyS5P9lbmWw1Qy1HjB1OqjUlL6k2OW0sopunN2lF833Ft1CSlHQ+efcr3pe2jkVlWhpwCstMjTbWM0k3trrZNQL82aLcnpSpQzZPWclNTd0ajheINInS5yeNLdZg78pBt7eHtjRfOvF6GV2sXt0tYetZhYqZdiZQE9T2oR1wD6CG/wjzcjk6VZ03rw89X48y+f+yCmueWahR9EjzaCVOScoqHG8ysepkYAgZhwYDW/A3tGqeWwhVcGnhr8d2wzxpylDpNWzRhtv8AZ+6d8/b7YGko6CVNVwk6UUUk/wD9BLagjt4kW4AdkQyXK5Vari1h7b9t/cVqDhG98XpX3Wy3rvJnpromn09JKVlTNPJLOcqoFlOSzHsChj7NNYyZB/z3L3NFWVs3d+CvsNMyqqaOXQU800dLNWxt4xLDeTpp4Z2GtuQAEbHm01nSax0/hbbeG8xZQ705U9MmsEsXf7b3h44XLJ6cMKafhjMgJaRMWdYC5tqjcOwOT/jHjZNK07bT1KmhPnm9irehM0Yr89TMVJii1OG0Vna4JzcAwHig8S2moEWV85w7PmcVk8Se6c9hpcpfD6ZQgLBZ6LoLtoJoA4XNg3bmB7b56NdyeaybSRUWGYXOqJglyJbTXOuVRfTtPYNRqdIulOMFnSdl4nJSUVdmftbSVsucBXK6zSoy57WyjQBMvVCjsHCI05wmrwat4befyRpOFs2Orbe/rjz4EHEy0QAgBACALz2I+oU/qfyMfD/Ev5U9572S/SiTcYTQY2KeQnfhv+0xbQ+rHevchU+R7jz1H6CfOCAEAIAQBY/QxiBSoaUCQHsTb3X48hfttxtpHt5BmzySpHXF34q32MGVJqpGXkartvhzSK2ergi7lxfmGOYH84w5fC1XO1SxX34O5oyeV4JbMCCjEXlodGHRt4bKefUMySmBWSFIuzcC+v2V/OPQpqNCClNXb1bF+Xq2aTLUk5ytHC3PDaaVjuFzKSfMkThZ0Nj39jDuI1HpiVRKDwd08Vz7+J2LzkddFVNLZXRirqQysNCCOBiynLBMhKN8GekdnNspFXhbVVUgKyxlqVCbwAjQtlsbqQQ3cD3RllSlCoujdr4rHijqkpRcZq9vvoZq0vb+hqK/DqSnllaWXOzBiu7G8yMsoKvEKGbu1y9kdUpWk73k1p55+3cxYYYLm5rnTZs2KasE+WuWTUXY2GgmDxx3ZgQ3eS/ZF1Crn08dK5RycLMrxWi+Mito9A9DletVhjU79bdl5LA+YwuB6MrW9kYstvGpGouWuUdoJdqm9/k/2mVFU41WUiVFBvnWWHaW6eq2uU8VDd3G/fHouUZNTtjqZTmX+61EFWYhNeWqPMdlS5RWcsFuPsgnT2RBzbxJwhFPBHoHpIwVq/DJOTxg0maD3EZWPsVy3+MeTk8lCu4PXh6/onWqKFBVdiv6EhjuIScGw0GXLHVCpLThmc+cezQk87AxWs7Kat3/AEthOlBZPSS/5PFva9b58EYWxvSXT1ihZo8Hm3CkN5NmINlSZwuQDZWsdDa9ohXySUMY4r1LYV08Jfrn08ThjvRLh1QzPkeQzanctlBPbkYFR7AIzrKpxWOPPhYs6NanYdJdGFwk0su8x2MmRKDtmZyHXiTxbKpYnuJ4RTQlHp86WFryexYP0xK6rUIKN+efcjaJaTZygVpoLz5pGfJbNMbjYXtZFHb+piqXSZXUdsIrR4b/ABfpa2hNnYvMavjJ+i54t7NGmdM21dNW0lE0oHeOWm2YWZFsVKn0twtockTyOjUp1Z52jBeD1rgn62OKoqk7rVdP0aXjtKjj0i4QAgBACALz2I+oU/qfyMfD/Ev5U9572S/SiTcYTQY2KeQnfhv+0xbQ+rHevchU+R7jz1H6CfOCAEAIAQBJbO4maaolzR9k6+g8Y3fD68aVbt/LLB/nyeJTXp58LLSW5tngC4lSy58olpyr1Da5deOU20uNQOF+Frx6tbJ4yvQqWWtPY/xLC+nbqMdOo4vOXnz4FKz5LIxVgQRxBjwa1CdGbhNWaPQjNSV0blsD0hzcODoV30ogsiMbBHItmHceY5+mL6VeGZmVb4aGtO7H0erxK6lNt50dJr2N4tNq50yonNd3Nz2AclHYALD2Ryc3Ux0LUvDnT4nYxUcDuwKl301JNwrTOqhOgzHhf0nT2xsyTNleMtjtvKK14q6Le6DsNmbvEpc9GWUbSnB062Vg49IUr7xFeUt081a07r0x3M4oqSb1Nc/c1jZ/o632GT61J4WfKdnlANookkk5zyY2uOzKO0wqwUKip7Xg/PBePj+sUamdFz1LSvV/rbwtbppJeNYRKMyytOlq4Ya7uauhYehgwI5gkRijPoql1o+2kvcc6Pjyjz1tBgE+jnNJqEKOOB+y485D9ofpzsY9KNpLOiZ3hgywf9P9aVqp8r7Lyw1uwqePuP6RTlMb0LvU16kYu1aNtaa9n+TB6d8K3Fas9R1alLn10srf+OQ++KqVf/Ulsw/BY6fbfHnz9zv6JqWnraGuo2lSvC8jmXMKAtldbLZjr1Jn7hFM6slZ3dtfPOgm4rZjpXkWf0YYsKnDpF/HlruZiniGTqkEewH2iM+Uq1Rvbj+fW5zJ2nF03jb2eK9MDQ/9QlQ+ejTXd5Zr25FgVF/SAT8UXZE0oyZ2tjLnz9kQGEYIZmz9XNAuVn73hfSWqg+4F/eY7Otm5TGPh73+6RmcZtqS0J24r7XRtlXTTKTApdRIxF1mIgmFs4mpMLW/spnBy2vZbW4aiMk5QqZRKM4J+WO922/jzsglmKcW8cLXt5WWhrX5+XLotpKioP8AUK+a8zKp3AcgCWDcGZlAABK87eKe+MOWVqcP9NJJLDOt5Zq8dvBbTtJZ1Zt6I6769a3Lhe2xFUdKG1f9QrWdPIy/7codoB1f/I6+i3ZG2hS6KGbr0veaYK7c2sX7alzrbNWq6p5rZpjFm0Fz2AWAHYANLCLUrEowUVaJ0x0kIAQAgBAF57EfUKf1P5GPh/iX8qe897JfpRJuMJoMbFPITvw3/aYtofVjvXuQqfI9x56j9BPnBACAEAIAQBt2xO17UrKkwkyrg8dV7gfNPMajuj2shy6EodDWdtSls8H9nq3GSvQb7UTecd2dpK6WJsoqj2UXU3DEgtbtvYcdb63Ghj0qlLP/ANeURutT0NLanot4aDJGbhjDDwNExjo/rJDEbsuNbFRcG3eNPfaPKn8KUu1QqJrY+y/XA1xytLCaa9UYCbKVpBtSziBx6h0vwin/AAq6sml/8o/kl/kU9vo/wTOC7AV851VZLJzzP1cvO/8AzjGmNB0bSnJK3jd+SV7lMq8ZYRTfl73senaGQyyQrMrTclncCwZ8ti1u8iPLqTTqZy0XwXhsNMYtQtrPOtL0fY0sybTojok45ZrCYBLYXvdtb258L25RolUld9pWbv8A0tKerDiVpQwwd1h/eouatxGnwHDZCvmdJeSUAts0xmN3YAm3nvb2Rlaz23qX9Itu1Za+bkjIn0OLUwI3dTJOtiNUPePGlsPYY4nOk7p/hhqM8H+zjs3sXR0LO9PLKswsSzF7DsBYkgRKrlVSpHNejwK1Qip57bduC2kBtNJpMcl1VHLmKJ9LMGR73s2UdYW4pcsjd6+iI2dNY6Hp8NnO9DOzndadXiud+p6yF6LejWqoKxqioeVlEtpYEti2bMQbm6iwGWIVJxzbImk21hoITD9qkwrHq2Szf9LOm3bslu4D5+4AsQfZ2RJrPgovTg1w17/x4mfGKVWGNrp+Ku9HitXmtZY3SFsyuJUgCMA62mSX4i5FrG32WB19h1tGONZ5PO8lhoe3lFs30kFUp4/dPm/kQfQ5KaVTVFFUJkmy5rZpba5ldRqOTKSH1GhsYjltSLqRnF3TWD3P3V9+nYcoSjK8dur0a9PU7ZvRRRkgK07c595uDMO6v3DlxPbFUviNTMtFRb24/wBeNtHgVzyKbd4Tt42V7f8AbdrabMbpj2kSjoDTysqzJ43aqv2U+0wA4aae2MuQw6WpnPQu1vbxWO3/AJPd4o0TtdUoaNLts/b9Lnm+PbLhACAEAIAQAgC89iPqFP6n8jHw/wAS/lT3nvZL9KJNxhNBjYp5Cd+G/wC0xbQ+rHevchU+R7jz1H6CfOCAEAIAQAgBAEng+PT6Y3lOV7v+cD3x6GT/ABGrRjmO0o7H9tnt4FNShGeOs3jBOlmZKy7yUr20HoPHW+l7DgOUbJ5bkdZdpSi3ss19mUf49SLwaZOL02CwVaZjw+3f3dXsir/+SU7KUnuiv/0dzKqWrj+hM6WKoKSsiTIXKOtO015lEWzH0WPeY0SyWlbOmpRX/k0vK3abfApjOSdk03sS++CRpkzpIrhWLVLUM5UZQrLlQqeK7sGwBsO/QHjHm1q8M7Np4w2Wtfx1vc/tdGqNJuN5YS33LKw7p3lOoVqOcZx0CyyHBPdex/KKYwhN9m+61/v+DspVIrG2+9jR+kPEqutnLMritHIHkpJOZwDxbdKcxY24tlHK4jQ8nsu01GPFvhyveiNfHspylwS83+7mkUeKTKebvKWbNlEaBlbKxHfl09msZZTUZf6728fvqNSg5R7dr+H2Juv6RcTnSzLmVcwodCFshPcWRQbe2Iqo1otwDpRen3ZA4Xik2nmCbImNLmLwZTb2HkR3GORm4u6FSlGos2SNuqulvFHXLv1XS11QA/mDEs9LRFc7yj/Ei/mlJrZf8WNKqJ7Oxd2LMxuzMbkk8yTxiDbbuzTGMYq0VZFtdFG3dTK/6YynqJCjQjTc9xZtMnpNxbS8K1F1sU7Pbq8/1d6rPC3l5RXjkSdRNY/8W7Xe2Nk7N68LPTg7t921vSOJVXvZc7eMqlEkyiBKW5uWmTLEu+g0UWFrX43zxyamoZk1fG99Dvow02Wlab67Xd1XGGUZV27dHod7dryWrxve+4zU6dpe7F6d95bXgVv6cw09nsjPP4fFywm7bseN7ehsTy9LN7De3tLzzf8A2Kk2nx+ZWz2nTNL6Ko4KOwaDnc+2N0YxhFQjgkWZJkqyeGbe7eLei73avBERHTUIAQAgBACAEAXnsR9Qp/U/kY+H+Jfyp7z3sl+lEm4wmgxsU8hO/Df9pi2h9WO9e5Cp8j3HnqP0E+cEAIAQAgBACAEAIA5y5rL4pIvxsbRbTrVKd1CTV9jsRlGMtKOJaIOTbuztj5ETpnyMZnIuWW5lDnuwEJ5asvWPtMaf8uolaNkvBJFDyenJ3kr78TCdyTckkniTrFEpSk7ydy5JJWR8EROnyAEAIA5I1iDobG+ouPaOcdTs7nGrqxIVuPVE1N20wiWOEtAJafAgCn3ROVSUtJmpZHQpyzoxx2vF8XdkbFZqEAIAQAgBACAEAIAQBeexH1Cn9T+Rj4f4l/KnvPeyX6USbjCaDGxTyE78N/2mLaH1Y717kKnyPceeo/QT5wQAgBACAEAIAQAgDIpKRphIW1wL2JtfrBbC/O7CAMqfgk1GscvjBbhgRc2tzvz7IA+rgU4gHKLG9jmA1UXK6m9xYj2e2APjYHOFtFNwDo66ZiQvPmRpbjAB8CnAkZQbEro66m17DXs19GsAczs9PsOqCTcWzC4sba3090AdUnBprG1lB6vFhqGzWYW4iyMdOWvCAPowOf5g5jx15Xvz5WI9ItAHw4NNAJIAADMeup8QdbgeR09JAgBLwac3BQeds69gOvW0tdePnDtgDDnySjZWFjoeIPEXGo04EQB1wAgBACAEAIAQAgBACALz2I+oU/qfyMfD/Ev5U9572S/SiTcYTQdVXJzy3S9syst+y4t/7idOWbNS2MjJXTRXH0XP94T4D84+j6/h3HxPM6ufeH0XP94X4D84dfw7j4jq594fRc/3hfgPzh1/DuPiOrn3h9Fz/eF+A/OHX8O4+I6ufeH0XP8AeF+A/OHX8O4+I6ufeH0XP94X4D84dfw7j4jq594fRc/3hfgPzh1/DuPiOrn3h9Fz/eF+A/OHX8O4+I6ufeH0XP8AeF+A/OHX8O4+I6ufeOSdGUwcKlR6EI5387tAPsh1/DuPiOrn3jvmdHtQQAay4BJ8U8TxPjaw6/h3HxHVz7x8Xo8qBb/rOBuOq2h7bZvT74dfw7j4jq594N0eVBJPhmp4mza8f93effDr+HcfEdXPvHZL2CqVBAreOh6pJ9hJuPZDr+HcfEdXPvHD6Paj76fc3/2h1/DuPiOrn3j4ejyf98twGikDqgAaBraAD3Q6/h3HxHVz7xz/APgNTly+G6XzeKb3tl45r8NLXtDr+HcfEdXPvHGZ0fVDEk1nE3PVbmLcM3YSIdfw7j4jq594+Do7qLAeGGw0As2lv8odfw7j4jq5946G6MJh1NSpPeh5aedDr+HcfEdXPvHz6Ln+8L8B+cOv4dx8R1c+8Pouf7wvwH5w6/h3HxHVz7w+i5/vC/AfnDr+HcfEdXPvD6Ln+8L8B+cOv4dx8R1c+8Pouf7wvwH5w6/h3HxHVz7w+i5/vC/AfnDr+HcfEdXPvD6Ln+8L8B+cOv4dx8R1c+8Pouf7wvwH5w6/h3HxHVz7w+i5/vC/AfnDr+HcfEdXPvD6Ln+8L8B+cOv4dx8R1c+8b7gOHmnp5UksGKLa4Fr6k8PbHg5VWVarKola56NKGZBR2GfGcsEAIAQAgBACAEAIAQAgBACAEAIAQAgBACAEAIAQAgBACAEAIAQAgBACAEAIAQ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6868" name="AutoShape 4" descr="data:image/jpeg;base64,/9j/4AAQSkZJRgABAQAAAQABAAD/2wCEAAkGBxQTEhQUExQVFBQXGBoWFxgXFyQXHxcgHBkgGh4YGRsYHSghGh4lHRgXIjEiJSkrLi4wFyAzODMsNyktLisBCgoKDg0OGxAQGywkICQ0NC0yMDQsLiwvNzQ1NDIsLC0sLSwyLDQsLywuLC8sLDIsLywsNDAsLCwvLC8sLCwsLP/AABEIAMQBAQMBEQACEQEDEQH/xAAcAAEAAgIDAQAAAAAAAAAAAAAABQcEBgIDCAH/xABGEAACAAQDBAQKCQMDBAIDAAABAgADBBEFEiEGEzFBByJRYRQyM1JxcoGRktEXNEJUc6GxssIVI4IIYvAkU6LBFtIlNUT/xAAbAQEAAwEBAQEAAAAAAAAAAAAAAgMEAQUGB//EADsRAAIBAgEICAYCAgICAwEAAAABAgMRIQQSMUFRcZHwExUiUmGBobEFMjPB0eE08RQjQnJi4pLC0iT/2gAMAwEAAhEDEQA/AJwmPzo+mOrwpPPT4h84l0c9j4Ec5bR4Unnp8Q+cOjnsfAZy2jwpPPT4h84dHPY+AzltHhSeenxD5w6Oex8BnLaPCk89PiHzh0c9j4DOW0eFJ56fEPnDo57HwGcto8KTz0+IfOHRz2PgM5bR4Unnp8Q+cOjnsfAZy2jwpPPT4h84dHPY+AzltHhSeenxD5w6Oex8BnLaPCk89PiHzh0c9j4DOW0eFJ56fEPnDo57HwGcto8KTz0+IfOHRz2PgM5bR4Unnp8Q+cOjnsfAZy2jwpPPT4h84dHPY+AzltHhSeenxD5w6Oex8BnLaPCk89PiHzh0c9j4DOW0eFJ56fEPnDo57HwGcto8KTz0+IfOHRz2PgM5bR4Unnp8Q+cOjnsfAZy2jwpPPT4h84dHPY+AzltHhSeenxD5w6Oex8BnLaPCk89PiHzh0c9j4DOW0eFJ56fEPnDo57HwGcto8KTz0+IfOHRz2PgM5bR4Unnp8Q+cOjnsfAZy2jwpPPT4h84dHPY+AzltHhSeenxD5w6Oex8BnLaPCk89PiHzh0c9j4DOW0eFJ56fEPnDo57HwGctp2KwIuCCO0axFprSdPscOmNivkJ34b/tMW0Pqx3r3IVPke489R+gnzggBACAEAIAQAgBACAEAIAQAgBACAEAIAQAgBACAEAIAQAgBACAEAIAvPYj6hT+p/Ix8P8AEv5U9572S/SiTcYTQY2KeQnfhv8AtMW0Pqx3r3IVPke489R+gnzggBACAEAIAQAgBACAEAIAQAgBACAEAIAQAgBACAEAIAQAgBACAEAIAvPYj6hT+p/Ix8P8S/lT3nvZL9KJNxhNBjYp5Cd+G/7TFtD6sd69yFT5HuPPUfoJ84IAQAgBACAEAIAQAgBACAEAIAycPoZk+YsqSjTJjmyqouT/AM7eUdSbON2Nx2X2bkvS4tvLTJ9PJVpbI2ZBY5mKm2pBULfhYtbti2KzJZum916O3r7LxQi08TRYqsdOSqSQALk6ADnBJt2QJraXZSpoSnhEvKHAKsDdTpe1+R7olKKWhp7i2pSlDSQkQKj5ACAEAIAQAgBACAEAIAvPYj6hT+p/Ix8P8S/lT3nvZL9KJNxhNBjYp5Cd+G/7TFtD6sd69yFT5HuPPUfoJ84IAQAgBACAEAfSIAEQBbXRz0XS6qkedVZlMwAySrWKC18/Yb9hB0EZsoyh0pKEVd6/tb316jA606s5dHK0Y4aNL1+S8tewxMa6Eq2XcyHlVC8hfdsR6G6t/wDKJRymnLw58P0alOVu0uHP5NRrthcRlGz0c/8AwTeD3y7iLoyjLQ1xRzp6et233XucKXYvEJni0dQfTLK/uAibjbS0vNfkisqpP5Xfdd+1zacE6G66Z16ky6SSBmZpjAsAOJyqbD/IiI50b20vYufyWZ91e2Hjh+zjjm0NNSynpMJVlltdZ9Y3lKi3FEOmVNRe1r34C921UKbvd8/l+2ork0+ebLlnPZamNHMxSTN6p/ps4MOxjksvva3tjXVhGDhm7Yy8tYozzk3vRqtDgu8pKqozW8HaSCtvGE1mW9+0FV95iVoq0WtP6LFirkkcIWkkYdiK9cTJj50fUK8qZ1dBa6kAHLfXKdddM/RQVXN3eq0+TLotJKRZ2EVJn1FZg2Jnftd3kzWsC6t1xl7GAOYW4WYcFEZakVm9LTWGteH6eHB6cTRGd7xZSe0GEPSVM2nfVpbFb+cOKsO5lIPtjkktWhlEo5rsyOtECICx1RbxFjjETggBACAEAIAQAgC89iPqFP6n8jHw/wAS/lT3nvZL9KJNxhNBjYp5Cd+G/wC0xbQ+rHevchU+R7jz1H6CfOCAEAIAQAgD6oubQON2O+dJ6wXuAgVxn2WzsqJFzpxsPbx+UdsRhUssSwejXa9qRklTSWpJgyzFOuW9xnUe+4537eMqlDpYpr5lo/G4xVEo1JSWvT46uK1cN2Ns1tTi1OHFKZtRIlsVs0szgvZfLqulucSqU8+Tzkn7+lrko9FGzTzG1d2dl44PDztc2OR03VQur0skkaEBmWx53BvFf+LTeFnx/Rfn1EvmTX/X/wBiVbpPxF0D+C01IjcJtTNKKed1VsrTB6gaJLJacdN+P6/Bzppt4SXlHH3aNC242vmVipLasmT7tdwsvcSB2BVIzzLHXM9rchF1OEU82ODeH9/3YmnLTLn7fcsCq2Ok0s3A6ZgH/vO817eUfKJnpK5lAt2AdsTpVJOlUa1aOD5/orzUqqe1fde1+blcdJLE4pW8fKkHv4aejQe6N9NdiFu6vY6td9r92SWw1GJuG40nMSZM0H8JnmW9uW0V1Hm1ab3rirF8MYs7KmgMzZlJn/ZrGb/Fupp/kw90UZQ7VsNifnf8FkcYEnt7XGRjeHVJGRmk07zL8RmdkcN35bj2RVCCcWtOLX49y5u00Yn+oDC8lVIngW3sso3eZZ4/C490ZIO8F4f2vudrLG6K3wzDnnzFlyxcniToFA4sx+yoGpPKL6dJzaS559yEYOTsjIxeZLH9qQc0tD5Qixmtzcg6heSjkO8mL680oqnHQvfaWzlG2bHQte17fwRbCMbRQxaFgcYicEAIAQAgBAF57EfUKf1P5GPh/iX8qe897JfpRJuMJoMbFPITvw3/AGmLaH1Y717kKnyPceeo/QT5wQAgBACAOSreBxs7aNQWF46iFV2iyVZLOoI5Xiy2KMSd4No7pai9+dothHErk3ax9XxjbtiyK7WBx/Kb50PbSyKObVLUzN2k0SypKlgWUkEdUG2jDj2Rlr0ZT+XUaITil2vzzrLXxfZ6hxWnvaXMDA7ufLtmU9qsOzmp00sRGZTq0pWlfcy6MKbvmWW77r8nnHbHAJ1FVPJqCWmCzLMuTvFPBwW15WseBBEa1JTVwlm4LAg5i6RPNwudTxPQe0FWZk3Zxwbh2Vye0lJf/pm98W0YpRr894pd+xfZ90Vb0mgf1Wstw3v55Fv+d43ZPH/VFvYjsnjx9yd6Ea5ErpkiaV3dTJZMrcHYEEKb9qmYLc4h8Qpy6POWlNMtoyV7G/7QbVYbg4l0JkO0vIX3csCZlu1xn3raljmOpNrDujzY06td9K5WfD250mnOUcCrcdSsxyt8JkUswSRlloxFlVFPFnNlzXLEgHS9tbXjVBRoqN3o50fg4rylc3Pp+wudNl0rSpTzEQzS5RS+XMEsTa9ho2vdGPJUnGUdeH3LZ3aRU2zFNOqZiUcnTfON4QNSo1JZvMUAtbhftNo2qoqcLJWtpet86Fw1kYNvsrWbN0ldHngV6iQSaYtYqTcyr6DU+MpPtGl78YxU5RqLY+dHP6uqUkleJXwjqV1uKDiREGjjRwIiLRE+sYM6zjHDggBACALz2I+oU/qfyMfD/Ev5U9572S/SiTcYTQY2KeQnfhv+0xbQ+rHevchU+R7jz1H6CfOCAEAIAQBIUlGTKaYLEKyhhzUNwYjzbi1+0jtESUW43M1SslUUHrTt5aVv1/0znOkqsxSNASP+frHWkmRhOUqbTMiobroe60WS+ZFUF2GjItrF6WJTfAzsNwmdUPkppTz3tdgo0X1mOi+0xOTjBcpHFjp/L4I68SwufTPu6iUZUzjY2Nx2gg2I9ESp4q53OjJtRejy9GSmxe1k3D54dCWlNYTZd9GHaOxhyPshOlGosyX9He0nnw0+/g+cNPg7L6ZcMl1uHSq2SQ+6s4Ya3lzLBh7DkPdlMYaMHCo6Uuf7RrVRVIKpHnwfingUIQY02Yui76Odm/8AjGv2X0t5stFvf/nGJ01/rrW8PZnJaY32/f8ARX/SIl8UrPxj+gj08mgpUoLwXsUNtN737s1uZL5RrcNR2MizejTov8IyVlbfdN1pco3vNHJ5h4hDyHFuPDj4WW5VGEnGGn2/ZupwbV2bZtt0lU2HnweRLWfMUZWRTllyQB4psCL8soHpI4RTk2QTrduo7L1LHVUcETuMbWyaerkU80hFnSnmiYWsq5dbNfSxUNrfiB26ZoZJKdNyjpTtYtz7Ox5/2oxxGxR6jDS8nM4yFepmY2DMF0srH7J43142GzNlZRk8dHO3Vw8yDl2rxLR2s2KxKtppUubWSCUAZlEooHe3FmBN7a2IUDXh2ZY1qEXgmud+HFmiUXJWv6FL7Q7PVFFM3dRLKE+KeKuO1WGh/UX1tFita8XdMpcXF4kUxiEmjjODiISRFnCIERACAEAIAvPYj6hT+p/Ix8P8S/lT3nvZL9KJNxhNBjYp5Cd+G/7TFtD6sd69yFT5HuPPUfoJ84IAQAgBAEns9WbqcGYXlkFZi+eh0Zfdw7CAYspyzZGXLKXS0rLTpT2PU+dRL7XYG9O8sA7yS67yRNAsJiHUH1gDqPQecdljoKMkqqUW5Kz1rnV/RhuOHcYttoIp6TIJFjGnCxUk7l6dDdOn9NJSyu0yYJhHEHguvcuUj0x5+WX6RbDTQjeLx5t/ZV+0GGJLabLSfMrpku5ed4suVqL5mYsXcnTQgXP2jpHq03KUVhbnn9GOThGd8FfZr/XN7M1i2sTSuy69kXB0VzTV4bW0LG9ldV7hNUj8mDH2xky2OZOFTyJ5PJ3lDwut/Nin5VF1bka/pHqQyRON3pK5Vu1ZFtYell2aNtQZq+zqj9BeMKVlXj4L2ZolLGD2v/7L8mj7f/8A7Os5/wB4/oI9TI8KUdy9iiel737sw9npUk1cgVRCyTNXek8LXvZv9pIAJ7CTGjKVNUpuC7R2i05LYemahZc6UUD9VxlvLfKbW+yy8NOyPi1nQldrFbUerg1gaTM6HMNPBZw9E0/+wY29Z1vDnzOKnEydtejmRiBlF5syW0qXu0ygEW49a4ufeIqo5ZKndWvd3JuCkUHtVs9NwutEqZZ8pWbLcaCYt7g2vcaggjkQfTHoQlCpaernngV2zWejsSqKsTEaTKkzqcqMw3hSaCTqy5hkYWI0JHpjyoQoOLjOTjLddemJtT0GPtXs1LrpDyZo7SjDijcnH6EcxeKKdV034a+fYnK0lY8t1tM0qY8txZ0ZkYd4Nj+kbZq2HPLMjTTszHMV2uQOEQOCAEAIAQBeexH1Cn9T+Rj4f4l/KnvPeyX6USbjCaDGxTyE78N/2mLaH1Y717kKnyPceeo/QT5wQAgD6RAHyAMiUvVJ7Tb8o7qK5PtWLZ6N8QkVdP8A0us4G7U7c1PEqrHgw1I7RccNDN3is+OnX4r9HnVIdu+33/fvvNb2q2Wn0M7dzRmQkmXMA6swd3Yw5ry7xYxppSU1eIeGDMKhoc92d1lSlIzu2p15Ig6ztx0GmmpA1jQokHK3izafC5cqTkVptJSPq3WvUVlha5A0lpxGlhrqTeLVBLtSe7nnyMU6s5yzKSTlr7q37X4e7IoPOrLyKWUElS0M0SEOrBbAsb6zZmoPs0ESlNJXegvoZNmPOk86T0v8bFuIGWnKJwhjYvb1ljdCNXkrnS9hMlMLdpVgwPuze+KfiML0L7GTyd2qrh9/sari0pUnVIINknTbAdgmECPWydrok3sMlS+faJZdZSmSdnJZ0ZTc+ndpm/NjHiU5ZyyiXOs9Gaxp864sr7b5P/ydWD/3T3WuBr+ce1kSvQhuRkqO0nvfuQWIhc5yEldRft5D3i0a54u/gRpXSxPlELXK9U2Oq3BPtW3Dj/jF8IqSzZLAsz2tDO5sXqZQO7qqhSOQnP8Apmt745VyOg1hFN7ky2llFS6xPR20QrNwngRl77Ol97quX7WbnzB6uumkfBUuiz30mjnnE9V31FM/6gcRSZVyZKkF5Ms7wjkXIIQ94Avb/fG7I6bVK71ldSWJh4f0vV0iRLlNKksVQBHmK12UCwJswDcOPOJzyOjKWdK+Pj+mTVWS0o2fo+6UZtZVLTVMuUN4Du3lgixAzWYMxvcDQjgRGLKMkhGLcNRbTqtuzK56Tq0zcRqQQg3cxpYKqFJANutbxjyvGuUF0UE9ST13xS9E9C8SWUVc6SWxL2NR7fRGK2LM5xtELHD5HAfTAHyAEAXnsR9Qp/U/kY+H+Jfyp7z3sl+lEm4wmgxsU8hO/Df9pi2h9WO9e5Cp8j3HnqP0E+cEAIA+wB8gDMo0uPQb/lE4q5RVdmZ0qaVZWUkEEEEGxBGoII4EHW8XrBme10XfsZtZT4tINFXhTPtYX6u9sNHQjxZg5gW7RpcCmUJU5Z9Pn9HVZ4S8nzyzV9qejWro5m+pP+plC5F1Vpkv0oRZyORUX7ucaKVfPfZdnzoK6kElaejnB7Pbx1GhTndpheazO5PWLkk37DfX2RqjBqV2R7KjaKsiQwHEnpqiXPl+PLbMB2jmp7iCR7Yv6NTTi9ZHOccUWntLsJKxKWtdhzKjzRnZDornnw8nMBuDyJHI3Jw08plRl0dXVrNEqams6PA1zYrB6qixGQ9RSz1VM+YiWzgf22GjICp1twMbq1SFag4xkrvx8SiKdOedJaCQ2T2Cn1dSairlNJpy5mlH0aaS1wmU6qvaSBpoONwyrL4U4ZlN3ZKhk7bvI2bpFng4pg8sEZhNLEcwC8sA+g5W+GMmQprJ6retfZ/kvr4zit3uV70krkxOrHnFW5Hiitzj2vh075PDd7GGtC03vfr/AGatKkhmC5goY2u3Aa2Ho49sbGlq0HLtIzcFw+fUtu6ZHmzDocvBQfPY2VQRcdYjn2xOplVOjC85c/clClKUsEWhsx0Potmrpm9PHcyyQgP+5tGf2BfbHzmVfGpy7NFWW16eeJ6NPJ1HFlh4biUioV9xNSYEYy2yG+VhpbThHjVKc4PtrTiak09BU2IdBzPPLitJlu5Zi6ZpmpubkGzN36eiNz+IRcfltz6epDo8TeMa2Coqiml08yXZZKBJTqbOgCkDrc9dbEWJ5RjjllSEnLTfVq8tmzDUaLJq1jUsH6NKbCp3h8+rLS5AZwCgTXKRqcxzHU2AAJNoullLrro4RxfjxehW8WzkYJO6KQxvEd/UT52v92Y768szE20i+daOKjoSSXlb8FUnnSbI8mMbkBHAcY4cEAIAQBeexH1Cn9T+Rj4f4l/KnvPeyX6USbjCaDGxTyE78N/2mLaH1Y717kKnyPceeo/QT5wQAgD7ABeIgcegk5agXAjRFJYGSTbs2c2bQRNvAilicpBtr2Wt3HtHfeLKZyZbWwXSuUyyK8l04LP4so7Jg4sP9w17QeMV1MnU8Y4M7GbirPRzzzYsnFNmqDEUEx5cuaGHVnSzZiORExNT6DcRnjVq0nb0Zd0cJYrnnxK8xroamqSaSerryScMrD/NQQ3wiNtLL46JKxTLJnqMbZY4phExg9HOm07Hrog3g9dDLzANbttfnbQi6qqOURwkrkIKdJ6CyKXpAoGUM08STzScplsvcQw19IuO+MDyKsngr7jTGvB6+fIjsa6U6GUh3Lmpm/ZRAQCe9ytgPRc90W0vh1WT7WCOSyiMdBWWCVtVU4pJrJ0qc43qsxSS7hFF7KoUE5Rw7ePEmPWnCEKDpRaWGtpGSLlKSlp/slMQ2JxHEKubPeQKdZjXDTXAyqNFGVSzXCgchrzjkMuybJ6SgndpaiXQVJyu9ZtmCdEdOhDVUx6huOUf209oBzN8Vj2Riyj4zVnhBW9WX0skjHSbHjOOUGFSQHMuSvFJMtQGb1UW3xGw7TGCnSrZRK+nxZpbjDQVFtvtpW1YCuGpKeYC0uUDZ5q3tebbrWa5I0Cmx8a149/4dkVGD2yWv8c33GOvWl5EJsVT1hrZUugmGVNK9dhqoQHVpi8GAuNCOJHOLviiowgukV0l/RzJpSk3Y3fpD2oxnD2ylpLSX0l1CydfVYElVfutY8RzA8bJ6OS1VnJY7L84GyU5RK7wPGcVm1E2fTTZzTSP70wkBABe28Mz+2ijW17AcouqxhmqLStqX48dtsRCUr3Pm0GNZ7GrqnxCcvCWGKyJZ1Grab0+oAD5xEUyioR0Ye/D733IuU1rx9uebmoVdSZjFmsCeSqFAtoAANAIyzqSm7yIyk5O7OgxSzgjgBjrB8jgEAIAvPYj6hT+p/Ix8P8AEv5U9572S/SiTcYTQY2KeQnfhv8AtMW0Pqx3r3IVPke489R+gnzggBACAEAZ9O11HbF8MUZqitI7EOsWR0kGsBNNrHvjs8EmIq+B3Mb2i942K0rEtgu01TRMWp5zS78VGqt6Ua6k99rx2pm27auIpvQWJg3TVOFhU06TB50pjLPwtmB94iuWRQkrxdiarNYPnncbhh3S3h8wDOZsg9jyy35yswil5BV1WZYq8dfP39CfkbZYfM4VlP6GmKp9zEGKnktdf8WS6SDxbMyTjtK3iVNOfVmqf0MRdGtri+DCqU9q4o7ajGaeWMzz5KDtaYoH5mIxoVJaIvgT6WC1ria7inSZh0m9p2+a17SRnv8A5aJ/5Rpp/Dq88bW3kJZRCJpuKdItZV5vBN3RUy6PUzmBtpfKLgjNr4iBm4cI2LIKdH5+09i597Iq6dz0YETNlinphXUst6xnZhMxCeMzIVOUmXKe5li97O9zpY8RGmlmVKnR1Hm/+K+7+ysRm5RjeJo06cZmd2Ys7MMzMczN3ktrfQa3j2oqLhaOBibkpK+Jl4ZjcyjnJPkFUmJ1SOImD7SOCbkaDh2C3DSjLKNOrTzJ8/0W0Jyi7oyNvtv5+JZVZRJkLYiUrZszeezWGbuFtPTrHjUcmjRvbHxN0qjkTPR5sqMUkMaqoqDJlTFky5MogBCU8oQQVUAG17X0NzFeUZR0Tukrvbh5YW9yyCusSv8AavDkkVc6RJmb5EmFEYa5u7TQkHTTiRFeUTvGO16hFYmwbP8ARNiNUmfdrTqeBqCUJ9CBSwHeQI8+VSMdL4Y88S1JsgNrtlKnDpolVKgZhmR1OZHHPKbDgeIIBGnaL8TUsUcasQUAIAQAgBAF57EfUKf1P5GPh/iX8qe897JfpRJuMJoMbFPITvw3/aYtofVjvXuQqfI9x56j9BPnBACAEAIA5I5BuI6m1ijjSekzke+saou+JnatgfZwNo7UTzTkGrndbQGLrWSZXrOia11B74pqNuCZZFWlYzKd7iN1GWdHEoqRszvEao2KjIKMSqhSWa2VQDc34WHE35dsXOWsgkdRXuhpR1MkKTD1WQ0+atkN5cpRoZ0zmQeOSXxY9uVRqTaDn/xS38+P71E7PS2RljwFyeQHMxOz0DxLU2k2Yw2mwwTGlhZ7yU3LuzrOmTjxBlNwUaE8tToLAnzKVWtOtZaE3fRa2rHaaGoqPPnhs8TZ+iWrT+nyKYy5jsd7vbyyEQM7sA5ewa4IHVvxjPl9GcajqvDRbHF7hQymnP8A1xx22xXmzEHQzSmdMdp00Si10lJZcoP2S5uSL8LWNgNTxjr+K1M1JJX1ssWTq5sGD7EYVJbLLkSJkwC/9w75vTZybewCMlTKsokrttLgWxhDQVhtDgobGJ8rD6CVUIoRZiOpEpHtmYhlZRL4gWvxDaGPQpVGqClVlb39U7lTtnWiWLheyE8yd1OmSaSS3jyKCXus3aHnPdzcaHKFPK8YquWQzs6KcmtDk723JWLYwdscNxhza3A8H8USEmjSyDfTvRfrMvDmQIzylWq/M8OH9+pNOK0GxbJbSeHyzPlyZkuQdJbTbBpliQSFUmy6WuTqb6aRmrU1TwvfnDTb28ScZXKB6aNrBW1u7lkGRTZpaEfbYkbxx3XUKO5L84vpwzVbjzzrIt3K+iQEAIAQAgC89iPqFP6n8jHw/wAS/lT3nvZL9KJNxhNBjYp5Cd+G/wC0xbQ+rHevchU+R7jz1H6CfOCAEAIA5W746cOcuVc8YnGGc7XIylbUSdBhc19JUuZM9RC36CNtPJpqN0sNuriZaleF7SaT3nKop3TSYjoex1K+64i1wlFdpEIzjL5WnudzpY6H0RCV7MsWk6nXqiKJRtBE0+0bV0bYZLqK6RJnMoQsSwY2z21yDvP6XjVSk6dNtaUr87tJnr2bSehtK/O3QvFobXYMaSrn0/JGOQ8bqRmQnvykX77xtpSVSKmtaK2rSs+edJb06lIZiJebdphLIQpNws9gxBA5KW9kYs67tfS5koq0E3qUfZe/2KzxrCL4nVy3bdyZc6bNmv5kvPmuBzY51VRzZlEa6dR9FFrYvbngJJZzuTWzmDHE3aalLvJcq0mWj1G5lSUUXRDkDTZjWJYkWBLNziurVjQilKXjou347OUSjCU3hzzxLLwzYtkA/uy6cc1o5Ik37mmsWmn0hljzpZau7fe7+mgteTyeu3l99JmzcPw+iG9nbpGOm9ntmd+7PMJZvREFWymthC+5YL0O/wCPRj8+O/H0/RrGN9MFLKBWllPPI4EjdJ+Yzf8Aj7Y0UvhVSb/2O3q+fM68oilaK553Hzpv3zUdNuWmDPOEtklsRvC6HKpAPW6wsB3xV8PsqkvAlWd4rxIbZzAv6WEky2ltjFYuVRxWll2LMxtxtl/yZQBoCYunUVd5032I47+f78K5ylTjhi3hbfz5Lbr3HFsXkYHQSQ4mTjfICLZpjkF2d2Y6XOYk6nWMMr5VVctC9loXOBbBdFFLS3zw1Ipna7pKxCrJQN4NLtfdySVJUrnGd/Gbq9lh3Ro/xowdorHjqv5e/icVRSWc3ho8NNvcisK2KadNw5UfPLrQSWAtuzLa05DcnVFF76XzCKJVFFOT1c+ujfcs559yyOmXbXwNEw2j/tHdqJjJpu0tZZS24EgXJ5Ajt0y0453blz4k29SKGi06fIA+wB8gBACALz2I+oU/qfyMfD/Ev5U9572S/SiTcYTQY2KeQnfhv+0xbQ+rHevchU+R7jz1H6CfOCAEAIAQBuHRjssK6qCvpKTrP393/O0RuySklGVaSuo4JbX+tJjyqq04044OWvYtZ6WaopqSWCxlU8sDQmyAAcNTaINVar1s5Ho6drWVzpn09DiMtgdzUpwJVg1tO1eB1hetQ03Se3Qzrp0qrvrWvQyoNueiedIzTaMNOk8d3xdPR54/P0xohUhUVlg9n4f29SDzqb7ejb+V99HgivJGGzZjrLSW5mHQLlN7+i0XdBJ2urHOmgle+BIbY4S+G4gZatZpe7mIwPC6hvybMPZGWdRKanDRp+xZGDlTcKm5884mydIeICralrFt/fplzjseW7I4P5R6OSxtBpaE7rc8TPJtvtadft62v5kvsPthis95NJTNJO7ltbeJcFVGm8Ya6dVRa3EXvFNajQs6k1pJwlNWjHhgaTj06o8IniozLOaYTOU6DNe4uOBAv1eViLRpi4qKzdGohbabp0I4zuq15BNlqEsPXl3Zf/EzPyjN8Qhn0s5ai2g82VtpsHTBtRW001JMp9zJdMyug67EGzKWPi208Wx6w1inIaFGcHOSu0TrzmnZaCoJ9UzsXdmdjxZiWJ9LHUx6qnZWRlaOktHFPE7Y9K7eYzKoqVKiYuZpTXkrxBmGU6qD3WJ15Wj5zJ4ynOS1NY7rrQbKjsoc6mUhsZXT5uLU9ZNDvnqCrzLWXM8tuoDwFl4LyAEbqkbxzI6LP2uZ6082Dk/B+qN8/wBRJbwalGuXetf05Db8s35x5+R27fl9/wBGyo+0vP7Gl4PjmFI0ismpOapSWsmZSql0mME3RnZ20sU+z2+86JynJuzxevXu+176PEzxp5qzbdn026fXRp12Ni2N2sw4VtNIo5Ly6eUtTOzzjdszS7sFuxsoRDz1sPSclVSzHitWjRp/LvzhZokpNcdOj9Ip7aDFnqqibUTDdprlz3dijuAsPZCyWCNCW0k8PwFZdOaur6stgRTSr2apftA4iUvFn0voBqY5GdpqyvbTu/L1cXgVVM6SzYO3jzz6212Y9yToLm+gsPYOUSbu7lqVlY4xw6IAQAgC89iPqFP6n8jHw/xL+VPee9kv0ok3GE0GNinkJ34b/tMW0Pqx3r3IVPke489R+gnzggBACAEAXN0AsAJ+lySAdLkC3byHD8tOY9aEV/hRa7z+32+559Vv/I8jR+lDHnqq+ddiZctjLlrfQBdL+km8ZMrbjLo9Stxtj+C/JoK2frftqNewrFJ1O4eTMaW3aptFVGvOm+y8NmleaLKtGFRdpfnyZcGyPTewASulFrab2Vx9LIeOnZF1qVXFdl8V+V6laU6eF7rg/wAP0LApukTCG64qZKnjdkKt+a3vr+sHQrOOlW/7L8kc6kpXzXf/AKv3SKX28q/6ripNGpmB8sqXplzZQbtrwXibnsi/ouxFbFjxv6EVO2dKWt/hetjjiuzs3Dp8mVXy2enVr3RiFdWILBG5MDfTQ6d941UGpU7QfPiiqSec3azLUnTKfC6qTV08nPSVyS5P9lbmWw1Qy1HjB1OqjUlL6k2OW0sopunN2lF833Ft1CSlHQ+efcr3pe2jkVlWhpwCstMjTbWM0k3trrZNQL82aLcnpSpQzZPWclNTd0ajheINInS5yeNLdZg78pBt7eHtjRfOvF6GV2sXt0tYetZhYqZdiZQE9T2oR1wD6CG/wjzcjk6VZ03rw89X48y+f+yCmueWahR9EjzaCVOScoqHG8ysepkYAgZhwYDW/A3tGqeWwhVcGnhr8d2wzxpylDpNWzRhtv8AZ+6d8/b7YGko6CVNVwk6UUUk/wD9BLagjt4kW4AdkQyXK5Vari1h7b9t/cVqDhG98XpX3Wy3rvJnpromn09JKVlTNPJLOcqoFlOSzHsChj7NNYyZB/z3L3NFWVs3d+CvsNMyqqaOXQU800dLNWxt4xLDeTpp4Z2GtuQAEbHm01nSax0/hbbeG8xZQ705U9MmsEsXf7b3h44XLJ6cMKafhjMgJaRMWdYC5tqjcOwOT/jHjZNK07bT1KmhPnm9irehM0Yr89TMVJii1OG0Vna4JzcAwHig8S2moEWV85w7PmcVk8Se6c9hpcpfD6ZQgLBZ6LoLtoJoA4XNg3bmB7b56NdyeaybSRUWGYXOqJglyJbTXOuVRfTtPYNRqdIulOMFnSdl4nJSUVdmftbSVsucBXK6zSoy57WyjQBMvVCjsHCI05wmrwat4befyRpOFs2Orbe/rjz4EHEy0QAgBACALz2I+oU/qfyMfD/Ev5U9572S/SiTcYTQY2KeQnfhv+0xbQ+rHevchU+R7jz1H6CfOCAEAIAQBY/QxiBSoaUCQHsTb3X48hfttxtpHt5BmzySpHXF34q32MGVJqpGXkartvhzSK2ergi7lxfmGOYH84w5fC1XO1SxX34O5oyeV4JbMCCjEXlodGHRt4bKefUMySmBWSFIuzcC+v2V/OPQpqNCClNXb1bF+Xq2aTLUk5ytHC3PDaaVjuFzKSfMkThZ0Nj39jDuI1HpiVRKDwd08Vz7+J2LzkddFVNLZXRirqQysNCCOBiynLBMhKN8GekdnNspFXhbVVUgKyxlqVCbwAjQtlsbqQQ3cD3RllSlCoujdr4rHijqkpRcZq9vvoZq0vb+hqK/DqSnllaWXOzBiu7G8yMsoKvEKGbu1y9kdUpWk73k1p55+3cxYYYLm5rnTZs2KasE+WuWTUXY2GgmDxx3ZgQ3eS/ZF1Crn08dK5RycLMrxWi+Mito9A9DletVhjU79bdl5LA+YwuB6MrW9kYstvGpGouWuUdoJdqm9/k/2mVFU41WUiVFBvnWWHaW6eq2uU8VDd3G/fHouUZNTtjqZTmX+61EFWYhNeWqPMdlS5RWcsFuPsgnT2RBzbxJwhFPBHoHpIwVq/DJOTxg0maD3EZWPsVy3+MeTk8lCu4PXh6/onWqKFBVdiv6EhjuIScGw0GXLHVCpLThmc+cezQk87AxWs7Kat3/AEthOlBZPSS/5PFva9b58EYWxvSXT1ihZo8Hm3CkN5NmINlSZwuQDZWsdDa9ohXySUMY4r1LYV08Jfrn08ThjvRLh1QzPkeQzanctlBPbkYFR7AIzrKpxWOPPhYs6NanYdJdGFwk0su8x2MmRKDtmZyHXiTxbKpYnuJ4RTQlHp86WFryexYP0xK6rUIKN+efcjaJaTZygVpoLz5pGfJbNMbjYXtZFHb+piqXSZXUdsIrR4b/ABfpa2hNnYvMavjJ+i54t7NGmdM21dNW0lE0oHeOWm2YWZFsVKn0twtockTyOjUp1Z52jBeD1rgn62OKoqk7rVdP0aXjtKjj0i4QAgBACALz2I+oU/qfyMfD/Ev5U9572S/SiTcYTQY2KeQnfhv+0xbQ+rHevchU+R7jz1H6CfOCAEAIAQBJbO4maaolzR9k6+g8Y3fD68aVbt/LLB/nyeJTXp58LLSW5tngC4lSy58olpyr1Da5deOU20uNQOF+Frx6tbJ4yvQqWWtPY/xLC+nbqMdOo4vOXnz4FKz5LIxVgQRxBjwa1CdGbhNWaPQjNSV0blsD0hzcODoV30ogsiMbBHItmHceY5+mL6VeGZmVb4aGtO7H0erxK6lNt50dJr2N4tNq50yonNd3Nz2AclHYALD2Ryc3Ux0LUvDnT4nYxUcDuwKl301JNwrTOqhOgzHhf0nT2xsyTNleMtjtvKK14q6Le6DsNmbvEpc9GWUbSnB062Vg49IUr7xFeUt081a07r0x3M4oqSb1Nc/c1jZ/o632GT61J4WfKdnlANookkk5zyY2uOzKO0wqwUKip7Xg/PBePj+sUamdFz1LSvV/rbwtbppJeNYRKMyytOlq4Ya7uauhYehgwI5gkRijPoql1o+2kvcc6Pjyjz1tBgE+jnNJqEKOOB+y485D9ofpzsY9KNpLOiZ3hgywf9P9aVqp8r7Lyw1uwqePuP6RTlMb0LvU16kYu1aNtaa9n+TB6d8K3Fas9R1alLn10srf+OQ++KqVf/Ulsw/BY6fbfHnz9zv6JqWnraGuo2lSvC8jmXMKAtldbLZjr1Jn7hFM6slZ3dtfPOgm4rZjpXkWf0YYsKnDpF/HlruZiniGTqkEewH2iM+Uq1Rvbj+fW5zJ2nF03jb2eK9MDQ/9QlQ+ejTXd5Zr25FgVF/SAT8UXZE0oyZ2tjLnz9kQGEYIZmz9XNAuVn73hfSWqg+4F/eY7Otm5TGPh73+6RmcZtqS0J24r7XRtlXTTKTApdRIxF1mIgmFs4mpMLW/spnBy2vZbW4aiMk5QqZRKM4J+WO922/jzsglmKcW8cLXt5WWhrX5+XLotpKioP8AUK+a8zKp3AcgCWDcGZlAABK87eKe+MOWVqcP9NJJLDOt5Zq8dvBbTtJZ1Zt6I6769a3Lhe2xFUdKG1f9QrWdPIy/7codoB1f/I6+i3ZG2hS6KGbr0veaYK7c2sX7alzrbNWq6p5rZpjFm0Fz2AWAHYANLCLUrEowUVaJ0x0kIAQAgBAF57EfUKf1P5GPh/iX8qe897JfpRJuMJoMbFPITvw3/aYtofVjvXuQqfI9x56j9BPnBACAEAIAQBt2xO17UrKkwkyrg8dV7gfNPMajuj2shy6EodDWdtSls8H9nq3GSvQb7UTecd2dpK6WJsoqj2UXU3DEgtbtvYcdb63Ghj0qlLP/ANeURutT0NLanot4aDJGbhjDDwNExjo/rJDEbsuNbFRcG3eNPfaPKn8KUu1QqJrY+y/XA1xytLCaa9UYCbKVpBtSziBx6h0vwin/AAq6sml/8o/kl/kU9vo/wTOC7AV851VZLJzzP1cvO/8AzjGmNB0bSnJK3jd+SV7lMq8ZYRTfl73senaGQyyQrMrTclncCwZ8ti1u8iPLqTTqZy0XwXhsNMYtQtrPOtL0fY0sybTojok45ZrCYBLYXvdtb258L25RolUld9pWbv8A0tKerDiVpQwwd1h/eouatxGnwHDZCvmdJeSUAts0xmN3YAm3nvb2Rlaz23qX9Itu1Za+bkjIn0OLUwI3dTJOtiNUPePGlsPYY4nOk7p/hhqM8H+zjs3sXR0LO9PLKswsSzF7DsBYkgRKrlVSpHNejwK1Qip57bduC2kBtNJpMcl1VHLmKJ9LMGR73s2UdYW4pcsjd6+iI2dNY6Hp8NnO9DOzndadXiud+p6yF6LejWqoKxqioeVlEtpYEti2bMQbm6iwGWIVJxzbImk21hoITD9qkwrHq2Szf9LOm3bslu4D5+4AsQfZ2RJrPgovTg1w17/x4mfGKVWGNrp+Ku9HitXmtZY3SFsyuJUgCMA62mSX4i5FrG32WB19h1tGONZ5PO8lhoe3lFs30kFUp4/dPm/kQfQ5KaVTVFFUJkmy5rZpba5ldRqOTKSH1GhsYjltSLqRnF3TWD3P3V9+nYcoSjK8dur0a9PU7ZvRRRkgK07c595uDMO6v3DlxPbFUviNTMtFRb24/wBeNtHgVzyKbd4Tt42V7f8AbdrabMbpj2kSjoDTysqzJ43aqv2U+0wA4aae2MuQw6WpnPQu1vbxWO3/AJPd4o0TtdUoaNLts/b9Lnm+PbLhACAEAIAQAgC89iPqFP6n8jHw/wAS/lT3nvZL9KJNxhNBjYp5Cd+G/wC0xbQ+rHevchU+R7jz1H6CfOCAEAIAQAgBAEng+PT6Y3lOV7v+cD3x6GT/ABGrRjmO0o7H9tnt4FNShGeOs3jBOlmZKy7yUr20HoPHW+l7DgOUbJ5bkdZdpSi3ss19mUf49SLwaZOL02CwVaZjw+3f3dXsir/+SU7KUnuiv/0dzKqWrj+hM6WKoKSsiTIXKOtO015lEWzH0WPeY0SyWlbOmpRX/k0vK3abfApjOSdk03sS++CRpkzpIrhWLVLUM5UZQrLlQqeK7sGwBsO/QHjHm1q8M7Np4w2Wtfx1vc/tdGqNJuN5YS33LKw7p3lOoVqOcZx0CyyHBPdex/KKYwhN9m+61/v+DspVIrG2+9jR+kPEqutnLMritHIHkpJOZwDxbdKcxY24tlHK4jQ8nsu01GPFvhyveiNfHspylwS83+7mkUeKTKebvKWbNlEaBlbKxHfl09msZZTUZf6728fvqNSg5R7dr+H2Juv6RcTnSzLmVcwodCFshPcWRQbe2Iqo1otwDpRen3ZA4Xik2nmCbImNLmLwZTb2HkR3GORm4u6FSlGos2SNuqulvFHXLv1XS11QA/mDEs9LRFc7yj/Ei/mlJrZf8WNKqJ7Oxd2LMxuzMbkk8yTxiDbbuzTGMYq0VZFtdFG3dTK/6YynqJCjQjTc9xZtMnpNxbS8K1F1sU7Pbq8/1d6rPC3l5RXjkSdRNY/8W7Xe2Nk7N68LPTg7t921vSOJVXvZc7eMqlEkyiBKW5uWmTLEu+g0UWFrX43zxyamoZk1fG99Dvow02Wlab67Xd1XGGUZV27dHod7dryWrxve+4zU6dpe7F6d95bXgVv6cw09nsjPP4fFywm7bseN7ehsTy9LN7De3tLzzf8A2Kk2nx+ZWz2nTNL6Ko4KOwaDnc+2N0YxhFQjgkWZJkqyeGbe7eLei73avBERHTUIAQAgBACAEAXnsR9Qp/U/kY+H+Jfyp7z3sl+lEm4wmgxsU8hO/Df9pi2h9WO9e5Cp8j3HnqP0E+cEAIAQAgBACAEAIA5y5rL4pIvxsbRbTrVKd1CTV9jsRlGMtKOJaIOTbuztj5ETpnyMZnIuWW5lDnuwEJ5asvWPtMaf8uolaNkvBJFDyenJ3kr78TCdyTckkniTrFEpSk7ydy5JJWR8EROnyAEAIA5I1iDobG+ouPaOcdTs7nGrqxIVuPVE1N20wiWOEtAJafAgCn3ROVSUtJmpZHQpyzoxx2vF8XdkbFZqEAIAQAgBACAEAIAQBeexH1Cn9T+Rj4f4l/KnvPeyX6USbjCaDGxTyE78N/2mLaH1Y717kKnyPceeo/QT5wQAgBACAEAIAQAgDIpKRphIW1wL2JtfrBbC/O7CAMqfgk1GscvjBbhgRc2tzvz7IA+rgU4gHKLG9jmA1UXK6m9xYj2e2APjYHOFtFNwDo66ZiQvPmRpbjAB8CnAkZQbEro66m17DXs19GsAczs9PsOqCTcWzC4sba3090AdUnBprG1lB6vFhqGzWYW4iyMdOWvCAPowOf5g5jx15Xvz5WI9ItAHw4NNAJIAADMeup8QdbgeR09JAgBLwac3BQeds69gOvW0tdePnDtgDDnySjZWFjoeIPEXGo04EQB1wAgBACAEAIAQAgBACALz2I+oU/qfyMfD/Ev5U9572S/SiTcYTQdVXJzy3S9syst+y4t/7idOWbNS2MjJXTRXH0XP94T4D84+j6/h3HxPM6ufeH0XP94X4D84dfw7j4jq594fRc/3hfgPzh1/DuPiOrn3h9Fz/eF+A/OHX8O4+I6ufeH0XP8AeF+A/OHX8O4+I6ufeH0XP94X4D84dfw7j4jq594fRc/3hfgPzh1/DuPiOrn3h9Fz/eF+A/OHX8O4+I6ufeH0XP8AeF+A/OHX8O4+I6ufeOSdGUwcKlR6EI5387tAPsh1/DuPiOrn3jvmdHtQQAay4BJ8U8TxPjaw6/h3HxHVz7x8Xo8qBb/rOBuOq2h7bZvT74dfw7j4jq594N0eVBJPhmp4mza8f93effDr+HcfEdXPvHZL2CqVBAreOh6pJ9hJuPZDr+HcfEdXPvHD6Paj76fc3/2h1/DuPiOrn3j4ejyf98twGikDqgAaBraAD3Q6/h3HxHVz7xz/APgNTly+G6XzeKb3tl45r8NLXtDr+HcfEdXPvHGZ0fVDEk1nE3PVbmLcM3YSIdfw7j4jq594+Do7qLAeGGw0As2lv8odfw7j4jq5946G6MJh1NSpPeh5aedDr+HcfEdXPvHz6Ln+8L8B+cOv4dx8R1c+8Pouf7wvwH5w6/h3HxHVz7w+i5/vC/AfnDr+HcfEdXPvD6Ln+8L8B+cOv4dx8R1c+8Pouf7wvwH5w6/h3HxHVz7w+i5/vC/AfnDr+HcfEdXPvD6Ln+8L8B+cOv4dx8R1c+8Pouf7wvwH5w6/h3HxHVz7w+i5/vC/AfnDr+HcfEdXPvD6Ln+8L8B+cOv4dx8R1c+8b7gOHmnp5UksGKLa4Fr6k8PbHg5VWVarKola56NKGZBR2GfGcsEAIAQAgBACAEAIAQAgBACAEAIAQAgBACAEAIAQAgBACAEAIAQAgBACAEAIAQ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6870" name="Picture 6" descr="https://encrypted-tbn1.gstatic.com/images?q=tbn:ANd9GcQGRWuJOb5ilmtUtbbTA_noVh2Hzp66-nGvai8c5DkNBTL6xfZVGw"/>
          <p:cNvPicPr>
            <a:picLocks noChangeAspect="1" noChangeArrowheads="1"/>
          </p:cNvPicPr>
          <p:nvPr/>
        </p:nvPicPr>
        <p:blipFill>
          <a:blip r:embed="rId2"/>
          <a:srcRect/>
          <a:stretch>
            <a:fillRect/>
          </a:stretch>
        </p:blipFill>
        <p:spPr bwMode="auto">
          <a:xfrm>
            <a:off x="1323200" y="720341"/>
            <a:ext cx="6449200" cy="491845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1"/>
            <a:ext cx="8382000" cy="6001643"/>
          </a:xfrm>
          <a:prstGeom prst="rect">
            <a:avLst/>
          </a:prstGeom>
        </p:spPr>
        <p:txBody>
          <a:bodyPr wrap="square">
            <a:spAutoFit/>
          </a:bodyPr>
          <a:lstStyle/>
          <a:p>
            <a:r>
              <a:rPr lang="en-US" sz="3200" dirty="0" smtClean="0"/>
              <a:t>The Qur'an has played an important role in the development and evolution of the Arabic language, and by extension, calligraphy in the Arabic alphabet. Proverbs and passages from the Qur'an are still sources for Islamic calligraphy.</a:t>
            </a:r>
          </a:p>
          <a:p>
            <a:r>
              <a:rPr lang="en-US" sz="3200" dirty="0" smtClean="0"/>
              <a:t>It is generally accepted that Islamic calligraphy excelled during the Ottoman era. Turkish calligraphers still present the most refined and creative works. Istanbul is an open exhibition hall for all kinds and varieties of calligraphy, from inscriptions in mosques to fountains, schools, houses, etc.</a:t>
            </a:r>
            <a:endParaRPr lang="en-US"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Quran Verses on Pictorial carpet</a:t>
            </a:r>
            <a:endParaRPr lang="en-US" sz="3600" dirty="0"/>
          </a:p>
        </p:txBody>
      </p:sp>
      <p:pic>
        <p:nvPicPr>
          <p:cNvPr id="35842" name="Picture 2" descr="http://upload.wikimedia.org/wikipedia/en/thumb/3/3b/Van_yakad.jpg/800px-Van_yakad.jpg"/>
          <p:cNvPicPr>
            <a:picLocks noChangeAspect="1" noChangeArrowheads="1"/>
          </p:cNvPicPr>
          <p:nvPr/>
        </p:nvPicPr>
        <p:blipFill>
          <a:blip r:embed="rId2"/>
          <a:srcRect/>
          <a:stretch>
            <a:fillRect/>
          </a:stretch>
        </p:blipFill>
        <p:spPr bwMode="auto">
          <a:xfrm>
            <a:off x="1447800" y="1371600"/>
            <a:ext cx="6267450" cy="519112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An Ottoman </a:t>
            </a:r>
            <a:r>
              <a:rPr lang="en-US" sz="3200" dirty="0" err="1" smtClean="0"/>
              <a:t>ijazah</a:t>
            </a:r>
            <a:r>
              <a:rPr lang="en-US" sz="3200" dirty="0" smtClean="0"/>
              <a:t> written in Arabic certifying competence in calligraphy, 1206 AH/1791 AD</a:t>
            </a:r>
            <a:endParaRPr lang="en-US" sz="3200" dirty="0"/>
          </a:p>
        </p:txBody>
      </p:sp>
      <p:pic>
        <p:nvPicPr>
          <p:cNvPr id="34818" name="Picture 2" descr="http://upload.wikimedia.org/wikipedia/commons/thumb/e/e3/Ijazah3.jpg/800px-Ijazah3.jpg"/>
          <p:cNvPicPr>
            <a:picLocks noChangeAspect="1" noChangeArrowheads="1"/>
          </p:cNvPicPr>
          <p:nvPr/>
        </p:nvPicPr>
        <p:blipFill>
          <a:blip r:embed="rId2"/>
          <a:srcRect/>
          <a:stretch>
            <a:fillRect/>
          </a:stretch>
        </p:blipFill>
        <p:spPr bwMode="auto">
          <a:xfrm>
            <a:off x="990600" y="1447800"/>
            <a:ext cx="7048500" cy="5181601"/>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upload.wikimedia.org/wikipedia/commons/c/c4/AndalusQuran.JPG"/>
          <p:cNvPicPr>
            <a:picLocks noChangeAspect="1" noChangeArrowheads="1"/>
          </p:cNvPicPr>
          <p:nvPr/>
        </p:nvPicPr>
        <p:blipFill>
          <a:blip r:embed="rId2"/>
          <a:srcRect/>
          <a:stretch>
            <a:fillRect/>
          </a:stretch>
        </p:blipFill>
        <p:spPr bwMode="auto">
          <a:xfrm>
            <a:off x="1981200" y="64074"/>
            <a:ext cx="5410200" cy="6306082"/>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33400" y="0"/>
            <a:ext cx="82296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itchFamily="34" charset="0"/>
                <a:cs typeface="Arial" pitchFamily="34" charset="0"/>
              </a:rPr>
              <a:t>: </a:t>
            </a:r>
            <a:r>
              <a:rPr kumimoji="0" lang="en-US" sz="3600" b="0" i="0" u="none" strike="noStrike" cap="none" normalizeH="0" baseline="0" dirty="0" smtClean="0">
                <a:ln>
                  <a:noFill/>
                </a:ln>
                <a:solidFill>
                  <a:schemeClr val="tx1"/>
                </a:solidFill>
                <a:effectLst/>
                <a:latin typeface="Arial" pitchFamily="34" charset="0"/>
                <a:cs typeface="Arial" pitchFamily="34" charset="0"/>
              </a:rPr>
              <a:t>Persian calligraphy</a:t>
            </a:r>
          </a:p>
          <a:p>
            <a:pPr marL="0" marR="0" lvl="0" indent="0"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a:rPr>
              <a:t>  </a:t>
            </a:r>
            <a:r>
              <a:rPr kumimoji="0" lang="en-US" sz="3600" b="0" i="0" u="none" strike="noStrike" cap="none" normalizeH="0" baseline="0" dirty="0" smtClean="0">
                <a:ln>
                  <a:noFill/>
                </a:ln>
                <a:solidFill>
                  <a:schemeClr val="tx1"/>
                </a:solidFill>
                <a:effectLst/>
                <a:latin typeface="Arial" pitchFamily="34" charset="0"/>
                <a:cs typeface="Arial" pitchFamily="34" charset="0"/>
              </a:rPr>
              <a:t>Example showing </a:t>
            </a:r>
            <a:r>
              <a:rPr kumimoji="0" lang="en-US" sz="3600" b="0" i="0" u="none" strike="noStrike" cap="none" normalizeH="0" baseline="0" dirty="0" err="1" smtClean="0">
                <a:ln>
                  <a:noFill/>
                </a:ln>
                <a:solidFill>
                  <a:schemeClr val="tx1"/>
                </a:solidFill>
                <a:effectLst/>
                <a:latin typeface="Arial" pitchFamily="34" charset="0"/>
                <a:cs typeface="Arial" pitchFamily="34" charset="0"/>
              </a:rPr>
              <a:t>Nastaliq's</a:t>
            </a:r>
            <a:r>
              <a:rPr kumimoji="0" lang="en-US" sz="3600" b="0" i="0" u="none" strike="noStrike" cap="none" normalizeH="0" baseline="0" dirty="0" smtClean="0">
                <a:ln>
                  <a:noFill/>
                </a:ln>
                <a:solidFill>
                  <a:schemeClr val="tx1"/>
                </a:solidFill>
                <a:effectLst/>
                <a:latin typeface="Arial" pitchFamily="34" charset="0"/>
                <a:cs typeface="Arial" pitchFamily="34" charset="0"/>
              </a:rPr>
              <a:t> proportional rules</a:t>
            </a:r>
          </a:p>
          <a:p>
            <a:pPr marL="0" marR="0" lvl="0" indent="0"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cs typeface="Arial" pitchFamily="34" charset="0"/>
              </a:rPr>
              <a:t>The history of calligraphy in Persia dates back to the pre-Islam era. In Zoroastrianism beautiful and clear writings were always praised.</a:t>
            </a:r>
          </a:p>
          <a:p>
            <a:pPr marL="0" marR="0" lvl="0" indent="0"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cs typeface="Arial" pitchFamily="34" charset="0"/>
              </a:rPr>
              <a:t>It is believed that ancient Persian script was invented by about 600–500 BC to provide monument inscriptions for the Achaemenid kings.</a:t>
            </a:r>
          </a:p>
        </p:txBody>
      </p:sp>
      <p:pic>
        <p:nvPicPr>
          <p:cNvPr id="28675" name="Picture 3" descr="http://bits.wikimedia.org/static-1.24wmf9/skins/common/images/magnify-clip.png">
            <a:hlinkClick r:id="rId2" tooltip="Enlarge"/>
          </p:cNvPr>
          <p:cNvPicPr>
            <a:picLocks noChangeAspect="1" noChangeArrowheads="1"/>
          </p:cNvPicPr>
          <p:nvPr/>
        </p:nvPicPr>
        <p:blipFill>
          <a:blip r:embed="rId3"/>
          <a:srcRect/>
          <a:stretch>
            <a:fillRect/>
          </a:stretch>
        </p:blipFill>
        <p:spPr bwMode="auto">
          <a:xfrm>
            <a:off x="155575" y="1203325"/>
            <a:ext cx="142875" cy="10477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1"/>
            <a:ext cx="8077200" cy="6340197"/>
          </a:xfrm>
          <a:prstGeom prst="rect">
            <a:avLst/>
          </a:prstGeom>
        </p:spPr>
        <p:txBody>
          <a:bodyPr wrap="square">
            <a:spAutoFit/>
          </a:bodyPr>
          <a:lstStyle/>
          <a:p>
            <a:r>
              <a:rPr kumimoji="0" lang="en-US" sz="3200" b="0" i="0" u="none" strike="noStrike" cap="none" normalizeH="0" baseline="0" dirty="0" smtClean="0">
                <a:ln>
                  <a:noFill/>
                </a:ln>
                <a:solidFill>
                  <a:schemeClr val="tx1"/>
                </a:solidFill>
                <a:effectLst/>
                <a:latin typeface="Arial" pitchFamily="34" charset="0"/>
                <a:cs typeface="Arial" pitchFamily="34" charset="0"/>
              </a:rPr>
              <a:t>These scripts consisted of horizontal, vertical, and diagonal nail-shape letters, </a:t>
            </a:r>
            <a:r>
              <a:rPr lang="en-US" sz="3200" dirty="0" smtClean="0"/>
              <a:t>which is why it is called "script of nails/cuneiform script" (</a:t>
            </a:r>
            <a:r>
              <a:rPr lang="en-US" sz="3200" i="1" u="none" strike="noStrike" dirty="0" err="1" smtClean="0"/>
              <a:t>khat</a:t>
            </a:r>
            <a:r>
              <a:rPr lang="en-US" sz="3200" i="1" u="none" strike="noStrike" dirty="0" smtClean="0"/>
              <a:t>-e-</a:t>
            </a:r>
            <a:r>
              <a:rPr lang="en-US" sz="3200" i="1" u="none" strike="noStrike" dirty="0" err="1" smtClean="0"/>
              <a:t>mikhi</a:t>
            </a:r>
            <a:r>
              <a:rPr lang="en-US" sz="3200" dirty="0" smtClean="0"/>
              <a:t>) in Persian. Centuries later, other scripts such as "Pahlavi" and "Avestan" scripts were used in ancient Persia.</a:t>
            </a:r>
          </a:p>
          <a:p>
            <a:r>
              <a:rPr lang="en-US" sz="3200" dirty="0" smtClean="0"/>
              <a:t>After the expansion of "Persian Empire" around the world, Arabs also adapted the Arabic alphabet to fit their language, which reduced the Arabic alphabet to 28 letters from 32 letters in Persian alphabet.</a:t>
            </a:r>
            <a:r>
              <a:rPr lang="en-US" sz="3600" dirty="0" smtClean="0"/>
              <a:t> </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696200" cy="2554545"/>
          </a:xfrm>
          <a:prstGeom prst="rect">
            <a:avLst/>
          </a:prstGeom>
        </p:spPr>
        <p:txBody>
          <a:bodyPr wrap="square">
            <a:spAutoFit/>
          </a:bodyPr>
          <a:lstStyle/>
          <a:p>
            <a:r>
              <a:rPr lang="en-US" sz="3200" dirty="0" smtClean="0"/>
              <a:t>The hypothesis of such devolution in Arabic language center and therefore the Arabic alphabet, goes back to restricted Arabic literature resources until the development of Islamic influence around the world.</a:t>
            </a:r>
            <a:endParaRPr 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upload.wikimedia.org/wikipedia/commons/thumb/0/0c/Nastaliq-proportions.jpg/640px-Nastaliq-proportions.jpg"/>
          <p:cNvPicPr>
            <a:picLocks noChangeAspect="1" noChangeArrowheads="1"/>
          </p:cNvPicPr>
          <p:nvPr/>
        </p:nvPicPr>
        <p:blipFill>
          <a:blip r:embed="rId2"/>
          <a:srcRect/>
          <a:stretch>
            <a:fillRect/>
          </a:stretch>
        </p:blipFill>
        <p:spPr bwMode="auto">
          <a:xfrm>
            <a:off x="1751124" y="533400"/>
            <a:ext cx="5430726" cy="56388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The writer is possibly writing </a:t>
            </a:r>
            <a:r>
              <a:rPr lang="ja-JP" altLang="en-US" sz="3600" smtClean="0"/>
              <a:t>祿 </a:t>
            </a:r>
            <a:r>
              <a:rPr lang="en-US" altLang="ja-JP" sz="3600" dirty="0" smtClean="0"/>
              <a:t>(</a:t>
            </a:r>
            <a:r>
              <a:rPr lang="en-US" sz="3600" dirty="0" smtClean="0"/>
              <a:t>Vietnamese: </a:t>
            </a:r>
            <a:r>
              <a:rPr lang="en-US" sz="3600" dirty="0" err="1" smtClean="0"/>
              <a:t>lộc</a:t>
            </a:r>
            <a:r>
              <a:rPr lang="en-US" sz="3600" dirty="0" smtClean="0"/>
              <a:t>, Chinese </a:t>
            </a:r>
            <a:r>
              <a:rPr lang="en-US" sz="3600" u="none" strike="noStrike" dirty="0" err="1" smtClean="0"/>
              <a:t>lù</a:t>
            </a:r>
            <a:r>
              <a:rPr lang="en-US" sz="3600" dirty="0" smtClean="0"/>
              <a:t>) with the meaning “blessing, happiness, prosperity”, see also Fu Lu </a:t>
            </a:r>
            <a:r>
              <a:rPr lang="en-US" sz="3600" dirty="0" err="1" smtClean="0"/>
              <a:t>Shou</a:t>
            </a:r>
            <a:r>
              <a:rPr lang="en-US" dirty="0" smtClean="0"/>
              <a:t>.</a:t>
            </a:r>
            <a:endParaRPr lang="en-US" dirty="0"/>
          </a:p>
        </p:txBody>
      </p:sp>
      <p:pic>
        <p:nvPicPr>
          <p:cNvPr id="32770" name="Picture 2" descr="http://upload.wikimedia.org/wikipedia/commons/thumb/f/f1/Van_Mieu_han_tu_5412916981_273dedbe99.jpg/640px-Van_Mieu_han_tu_5412916981_273dedbe99.jpg"/>
          <p:cNvPicPr>
            <a:picLocks noChangeAspect="1" noChangeArrowheads="1"/>
          </p:cNvPicPr>
          <p:nvPr/>
        </p:nvPicPr>
        <p:blipFill>
          <a:blip r:embed="rId2"/>
          <a:srcRect/>
          <a:stretch>
            <a:fillRect/>
          </a:stretch>
        </p:blipFill>
        <p:spPr bwMode="auto">
          <a:xfrm>
            <a:off x="3124200" y="1790700"/>
            <a:ext cx="3219450" cy="482917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229599" cy="646331"/>
          </a:xfrm>
          <a:prstGeom prst="rect">
            <a:avLst/>
          </a:prstGeom>
        </p:spPr>
        <p:txBody>
          <a:bodyPr wrap="square">
            <a:spAutoFit/>
          </a:bodyPr>
          <a:lstStyle/>
          <a:p>
            <a:r>
              <a:rPr lang="en-US" sz="3600" dirty="0" smtClean="0"/>
              <a:t>Lets sum up this lecture, 8.</a:t>
            </a:r>
            <a:endParaRPr lang="en-US" sz="3600" dirty="0"/>
          </a:p>
        </p:txBody>
      </p:sp>
      <p:sp>
        <p:nvSpPr>
          <p:cNvPr id="3" name="Rectangle 2"/>
          <p:cNvSpPr/>
          <p:nvPr/>
        </p:nvSpPr>
        <p:spPr>
          <a:xfrm>
            <a:off x="304800" y="1295400"/>
            <a:ext cx="8305800" cy="5078313"/>
          </a:xfrm>
          <a:prstGeom prst="rect">
            <a:avLst/>
          </a:prstGeom>
        </p:spPr>
        <p:txBody>
          <a:bodyPr wrap="square">
            <a:spAutoFit/>
          </a:bodyPr>
          <a:lstStyle/>
          <a:p>
            <a:pPr>
              <a:buFont typeface="Arial" pitchFamily="34" charset="0"/>
              <a:buChar char="•"/>
            </a:pPr>
            <a:r>
              <a:rPr lang="en-US" sz="3600" dirty="0" smtClean="0"/>
              <a:t>Calligraphy in different Cultures and </a:t>
            </a:r>
            <a:r>
              <a:rPr lang="en-US" sz="3600" dirty="0" smtClean="0"/>
              <a:t>         traditions </a:t>
            </a:r>
            <a:r>
              <a:rPr lang="en-US" sz="3600" dirty="0" smtClean="0"/>
              <a:t>of the world</a:t>
            </a:r>
          </a:p>
          <a:p>
            <a:pPr>
              <a:buFont typeface="Arial" pitchFamily="34" charset="0"/>
              <a:buChar char="•"/>
            </a:pPr>
            <a:r>
              <a:rPr lang="en-US" sz="3600" dirty="0" smtClean="0"/>
              <a:t>Islamic Glass work</a:t>
            </a:r>
          </a:p>
          <a:p>
            <a:pPr>
              <a:buFont typeface="Arial" pitchFamily="34" charset="0"/>
              <a:buChar char="•"/>
            </a:pPr>
            <a:r>
              <a:rPr lang="en-US" sz="3600" dirty="0" smtClean="0"/>
              <a:t>Islamic metal work</a:t>
            </a:r>
            <a:br>
              <a:rPr lang="en-US" sz="3600" dirty="0" smtClean="0"/>
            </a:br>
            <a:r>
              <a:rPr lang="en-US" sz="3600" dirty="0" smtClean="0"/>
              <a:t/>
            </a:r>
            <a:br>
              <a:rPr lang="en-US" sz="3600" dirty="0" smtClean="0"/>
            </a:br>
            <a:r>
              <a:rPr lang="en-US" sz="3600" dirty="0" smtClean="0"/>
              <a:t>Calligraphy in Japan</a:t>
            </a:r>
            <a:br>
              <a:rPr lang="en-US" sz="3600" dirty="0" smtClean="0"/>
            </a:br>
            <a:r>
              <a:rPr lang="en-US" sz="3600" dirty="0" smtClean="0"/>
              <a:t>Calligraphy in China</a:t>
            </a:r>
            <a:br>
              <a:rPr lang="en-US" sz="3600" dirty="0" smtClean="0"/>
            </a:br>
            <a:r>
              <a:rPr lang="en-US" sz="3600" dirty="0" smtClean="0"/>
              <a:t>Calligraphy in Persia</a:t>
            </a:r>
            <a:br>
              <a:rPr lang="en-US" sz="3600" dirty="0" smtClean="0"/>
            </a:br>
            <a:r>
              <a:rPr lang="en-US" sz="3600" dirty="0" smtClean="0"/>
              <a:t>Arabic calligraphy</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2751</TotalTime>
  <Words>2017</Words>
  <Application>Microsoft Office PowerPoint</Application>
  <PresentationFormat>On-screen Show (4:3)</PresentationFormat>
  <Paragraphs>68</Paragraphs>
  <Slides>44</Slides>
  <Notes>3</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Slide 1</vt:lpstr>
      <vt:lpstr>LECTURE. 8. Unit. 2 Islamic Glass work  Medieval Islamic metalwork Calligraphy Calligraphy in different Cultures and traditions of the world Calligraphy in Japan Calligraphy in China Calligraphy in Persia Arabic calligraphy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L)Calligraphy by Musô Soseki, 1275 - 1351, Japanese zen master, poem writer, garden designer. It says "別無工夫", meaning "no spiritual meaning".  </vt:lpstr>
      <vt:lpstr>Slide 27</vt:lpstr>
      <vt:lpstr>  Japanese calligraphy, the word "peace" and the signature of the Meiji period calligrapher Ōura Kanetake, 1910  </vt:lpstr>
      <vt:lpstr>Slide 29</vt:lpstr>
      <vt:lpstr>Slide 30</vt:lpstr>
      <vt:lpstr>Slide 31</vt:lpstr>
      <vt:lpstr>Slide 32</vt:lpstr>
      <vt:lpstr>Slide 33</vt:lpstr>
      <vt:lpstr>Slide 34</vt:lpstr>
      <vt:lpstr>Slide 35</vt:lpstr>
      <vt:lpstr>Quran Verses on Pictorial carpet</vt:lpstr>
      <vt:lpstr>An Ottoman ijazah written in Arabic certifying competence in calligraphy, 1206 AH/1791 AD</vt:lpstr>
      <vt:lpstr>Slide 38</vt:lpstr>
      <vt:lpstr>Slide 39</vt:lpstr>
      <vt:lpstr>Slide 40</vt:lpstr>
      <vt:lpstr>Slide 41</vt:lpstr>
      <vt:lpstr>Slide 42</vt:lpstr>
      <vt:lpstr>The writer is possibly writing 祿 (Vietnamese: lộc, Chinese lù) with the meaning “blessing, happiness, prosperity”, see also Fu Lu Shou.</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LESOON. 7. Unit. 2 Calligraphy  Calligraphy in different Cultures and traditions of the world Calligraphy in Japan Calligraphy in China Calligraphy in Persia Arabic calligraphy</dc:title>
  <dc:creator>Samina Saleem</dc:creator>
  <cp:lastModifiedBy>NTS</cp:lastModifiedBy>
  <cp:revision>35</cp:revision>
  <dcterms:created xsi:type="dcterms:W3CDTF">2014-06-23T12:29:35Z</dcterms:created>
  <dcterms:modified xsi:type="dcterms:W3CDTF">2014-06-26T11:04:28Z</dcterms:modified>
</cp:coreProperties>
</file>