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273" r:id="rId2"/>
    <p:sldId id="274" r:id="rId3"/>
    <p:sldId id="275" r:id="rId4"/>
    <p:sldId id="276" r:id="rId5"/>
    <p:sldId id="277" r:id="rId6"/>
    <p:sldId id="256" r:id="rId7"/>
    <p:sldId id="257" r:id="rId8"/>
    <p:sldId id="258" r:id="rId9"/>
    <p:sldId id="259" r:id="rId10"/>
    <p:sldId id="260" r:id="rId11"/>
    <p:sldId id="261" r:id="rId12"/>
    <p:sldId id="262" r:id="rId13"/>
    <p:sldId id="279" r:id="rId14"/>
    <p:sldId id="263" r:id="rId15"/>
    <p:sldId id="264" r:id="rId16"/>
    <p:sldId id="265" r:id="rId17"/>
    <p:sldId id="280" r:id="rId18"/>
    <p:sldId id="281" r:id="rId19"/>
    <p:sldId id="285" r:id="rId20"/>
    <p:sldId id="266" r:id="rId21"/>
    <p:sldId id="286" r:id="rId22"/>
    <p:sldId id="287" r:id="rId23"/>
    <p:sldId id="282" r:id="rId24"/>
    <p:sldId id="283" r:id="rId25"/>
    <p:sldId id="284" r:id="rId26"/>
    <p:sldId id="267" r:id="rId27"/>
    <p:sldId id="268" r:id="rId28"/>
    <p:sldId id="269" r:id="rId29"/>
    <p:sldId id="270" r:id="rId30"/>
    <p:sldId id="271" r:id="rId31"/>
    <p:sldId id="288" r:id="rId32"/>
    <p:sldId id="289" r:id="rId33"/>
    <p:sldId id="290" r:id="rId34"/>
    <p:sldId id="278" r:id="rId35"/>
    <p:sldId id="331" r:id="rId36"/>
    <p:sldId id="333" r:id="rId37"/>
    <p:sldId id="332" r:id="rId38"/>
    <p:sldId id="295" r:id="rId39"/>
    <p:sldId id="291" r:id="rId40"/>
    <p:sldId id="293" r:id="rId41"/>
    <p:sldId id="292" r:id="rId42"/>
    <p:sldId id="294" r:id="rId43"/>
    <p:sldId id="296" r:id="rId44"/>
    <p:sldId id="297" r:id="rId45"/>
    <p:sldId id="298" r:id="rId46"/>
    <p:sldId id="299" r:id="rId47"/>
    <p:sldId id="300" r:id="rId48"/>
    <p:sldId id="301" r:id="rId49"/>
    <p:sldId id="304" r:id="rId50"/>
    <p:sldId id="305" r:id="rId51"/>
    <p:sldId id="306" r:id="rId52"/>
    <p:sldId id="327" r:id="rId53"/>
    <p:sldId id="328" r:id="rId54"/>
    <p:sldId id="329" r:id="rId55"/>
    <p:sldId id="302" r:id="rId56"/>
    <p:sldId id="303" r:id="rId57"/>
    <p:sldId id="307" r:id="rId58"/>
    <p:sldId id="323" r:id="rId59"/>
    <p:sldId id="308" r:id="rId60"/>
    <p:sldId id="324" r:id="rId61"/>
    <p:sldId id="309" r:id="rId62"/>
    <p:sldId id="310" r:id="rId63"/>
    <p:sldId id="311" r:id="rId64"/>
    <p:sldId id="312" r:id="rId65"/>
    <p:sldId id="313" r:id="rId66"/>
    <p:sldId id="314" r:id="rId67"/>
    <p:sldId id="315" r:id="rId68"/>
    <p:sldId id="316" r:id="rId69"/>
    <p:sldId id="317" r:id="rId70"/>
    <p:sldId id="318" r:id="rId71"/>
    <p:sldId id="320" r:id="rId72"/>
    <p:sldId id="321" r:id="rId73"/>
    <p:sldId id="322" r:id="rId74"/>
    <p:sldId id="325" r:id="rId75"/>
    <p:sldId id="326" r:id="rId76"/>
    <p:sldId id="330" r:id="rId7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C21445-AFFB-4387-A19D-EC484D864A4F}" type="datetimeFigureOut">
              <a:rPr lang="en-US" smtClean="0"/>
              <a:t>6/20/2014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26B21E-42F1-49D5-A08F-5922A8561E6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26B21E-42F1-49D5-A08F-5922A8561E63}"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26B21E-42F1-49D5-A08F-5922A8561E63}" type="slidenum">
              <a:rPr lang="en-US" smtClean="0"/>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26B21E-42F1-49D5-A08F-5922A8561E63}" type="slidenum">
              <a:rPr lang="en-US" smtClean="0"/>
              <a:t>49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26B21E-42F1-49D5-A08F-5922A8561E63}" type="slidenum">
              <a:rPr lang="en-US" smtClean="0"/>
              <a:t>55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926B21E-42F1-49D5-A08F-5922A8561E63}" type="slidenum">
              <a:rPr lang="en-US" smtClean="0"/>
              <a:t>76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DD9E4B-63BF-4071-85D3-A62140B076EC}" type="datetimeFigureOut">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4982A-40E6-4C85-810F-20CFEDCB72A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DD9E4B-63BF-4071-85D3-A62140B076EC}" type="datetimeFigureOut">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4982A-40E6-4C85-810F-20CFEDCB72A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DD9E4B-63BF-4071-85D3-A62140B076EC}" type="datetimeFigureOut">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4982A-40E6-4C85-810F-20CFEDCB72A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DD9E4B-63BF-4071-85D3-A62140B076EC}" type="datetimeFigureOut">
              <a:rPr lang="en-US" smtClean="0"/>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14982A-40E6-4C85-810F-20CFEDCB72A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DD9E4B-63BF-4071-85D3-A62140B076EC}" type="datetimeFigureOut">
              <a:rPr lang="en-US" smtClean="0"/>
              <a:t>6/20/2014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14982A-40E6-4C85-810F-20CFEDCB72A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DD9E4B-63BF-4071-85D3-A62140B076EC}" type="datetimeFigureOut">
              <a:rPr lang="en-US" smtClean="0"/>
              <a:t>6/20/2014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14982A-40E6-4C85-810F-20CFEDCB72A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DD9E4B-63BF-4071-85D3-A62140B076EC}" type="datetimeFigureOut">
              <a:rPr lang="en-US" smtClean="0"/>
              <a:t>6/20/2014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14982A-40E6-4C85-810F-20CFEDCB72A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DD9E4B-63BF-4071-85D3-A62140B076EC}" type="datetimeFigureOut">
              <a:rPr lang="en-US" smtClean="0"/>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14982A-40E6-4C85-810F-20CFEDCB72A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DD9E4B-63BF-4071-85D3-A62140B076EC}" type="datetimeFigureOut">
              <a:rPr lang="en-US" smtClean="0"/>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14982A-40E6-4C85-810F-20CFEDCB72A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DD9E4B-63BF-4071-85D3-A62140B076EC}" type="datetimeFigureOut">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4982A-40E6-4C85-810F-20CFEDCB72A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DD9E4B-63BF-4071-85D3-A62140B076EC}" type="datetimeFigureOut">
              <a:rPr lang="en-US" smtClean="0"/>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14982A-40E6-4C85-810F-20CFEDCB72A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DD9E4B-63BF-4071-85D3-A62140B076EC}" type="datetimeFigureOut">
              <a:rPr lang="en-US" smtClean="0"/>
              <a:t>6/20/2014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14982A-40E6-4C85-810F-20CFEDCB72A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en.wikipedia.org/wiki/File:Clay_pots_in_punjab_pakistan.JPG"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en.wikipedia.org/wiki/File:Clay_pots_in_punjab_pakistan.JPG"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7924800" cy="6186309"/>
          </a:xfrm>
          <a:prstGeom prst="rect">
            <a:avLst/>
          </a:prstGeom>
        </p:spPr>
        <p:txBody>
          <a:bodyPr wrap="square">
            <a:spAutoFit/>
          </a:bodyPr>
          <a:lstStyle/>
          <a:p>
            <a:r>
              <a:rPr lang="en-US" sz="3600" b="1" dirty="0" smtClean="0"/>
              <a:t>Summery of Lecture. 4. UNIT. 2</a:t>
            </a:r>
            <a:r>
              <a:rPr lang="en-US" sz="3600" dirty="0" smtClean="0"/>
              <a:t/>
            </a:r>
            <a:br>
              <a:rPr lang="en-US" sz="3600" dirty="0" smtClean="0"/>
            </a:br>
            <a:r>
              <a:rPr lang="en-US" sz="3600" dirty="0" smtClean="0"/>
              <a:t>HISTORY AND CULTURE</a:t>
            </a:r>
            <a:br>
              <a:rPr lang="en-US" sz="3600" dirty="0" smtClean="0"/>
            </a:br>
            <a:r>
              <a:rPr lang="en-US" sz="3600" dirty="0" smtClean="0"/>
              <a:t>INDUS VALLEY ART AND CULTURE</a:t>
            </a:r>
          </a:p>
          <a:p>
            <a:r>
              <a:rPr lang="en-US" sz="3600" dirty="0" smtClean="0"/>
              <a:t>We discussed in our previous lecture</a:t>
            </a:r>
            <a:endParaRPr lang="en-US" sz="3600" dirty="0" smtClean="0"/>
          </a:p>
          <a:p>
            <a:r>
              <a:rPr lang="en-US" sz="3600" dirty="0" smtClean="0">
                <a:solidFill>
                  <a:srgbClr val="C00000"/>
                </a:solidFill>
              </a:rPr>
              <a:t>That Indus valley civilization is one of the oldest civilization of  the world like Mesopotamian civilization. That is bronze age is 3300 to 1300 BCE. It flourished in the basins of Indus. This civilization is really rich in art and culture.  </a:t>
            </a:r>
          </a:p>
          <a:p>
            <a:endParaRPr 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219200"/>
            <a:ext cx="7924800" cy="4524315"/>
          </a:xfrm>
          <a:prstGeom prst="rect">
            <a:avLst/>
          </a:prstGeom>
        </p:spPr>
        <p:txBody>
          <a:bodyPr wrap="square">
            <a:spAutoFit/>
          </a:bodyPr>
          <a:lstStyle/>
          <a:p>
            <a:r>
              <a:rPr lang="en-US" sz="3600" dirty="0" smtClean="0"/>
              <a:t>We also discussed Roots of Indus Valley Civilization and how the two major capital cities Mohenjo Daro and Harappa were discovered? Actually Harappa was discovered by a railway crew during digging. These two cities are 400 miles apart from each other but they culturally resemble a lot to each other.  </a:t>
            </a:r>
            <a:endParaRPr lang="en-US"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381000"/>
            <a:ext cx="8001000" cy="5078313"/>
          </a:xfrm>
          <a:prstGeom prst="rect">
            <a:avLst/>
          </a:prstGeom>
        </p:spPr>
        <p:txBody>
          <a:bodyPr wrap="square">
            <a:spAutoFit/>
          </a:bodyPr>
          <a:lstStyle/>
          <a:p>
            <a:r>
              <a:rPr lang="en-US" sz="3600" dirty="0" smtClean="0"/>
              <a:t>We also talked about the town planning of Indus Valley civilization, especially Mohenjo daro and Harappa. These two cities </a:t>
            </a:r>
            <a:r>
              <a:rPr lang="en-US" sz="3600" dirty="0"/>
              <a:t>H</a:t>
            </a:r>
            <a:r>
              <a:rPr lang="en-US" sz="3600" dirty="0" smtClean="0"/>
              <a:t>arappa which is in Punjab near </a:t>
            </a:r>
            <a:r>
              <a:rPr lang="en-US" sz="3600" dirty="0"/>
              <a:t>S</a:t>
            </a:r>
            <a:r>
              <a:rPr lang="en-US" sz="3600" dirty="0" smtClean="0"/>
              <a:t>ahiwal and </a:t>
            </a:r>
            <a:r>
              <a:rPr lang="en-US" sz="3600" dirty="0"/>
              <a:t>M</a:t>
            </a:r>
            <a:r>
              <a:rPr lang="en-US" sz="3600" dirty="0" smtClean="0"/>
              <a:t>ohenjo daro which is in Sindh near Larkana are so well planned that it is thought that these two cities might be designed by some development authority by the Government.</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85800"/>
            <a:ext cx="7162800" cy="5509200"/>
          </a:xfrm>
          <a:prstGeom prst="rect">
            <a:avLst/>
          </a:prstGeom>
        </p:spPr>
        <p:txBody>
          <a:bodyPr wrap="square">
            <a:spAutoFit/>
          </a:bodyPr>
          <a:lstStyle/>
          <a:p>
            <a:r>
              <a:rPr lang="en-US" sz="3200" dirty="0" smtClean="0"/>
              <a:t>We discussed in our previous lecture about the streets and sewerage system  of Indus valley Civilization. Most of the streets are paved with covered drains. This system was so advanced as far as the time period is concerned. In India and Pakistan we still find open drains. Streets cross each other at right angles and from east to west a north to south. </a:t>
            </a:r>
            <a:r>
              <a:rPr lang="en-US" sz="3200" dirty="0" smtClean="0"/>
              <a:t>The purpose was cross ventilation and cleanliness.</a:t>
            </a:r>
            <a:endParaRPr lang="en-US" sz="3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57200"/>
            <a:ext cx="7924800" cy="4524315"/>
          </a:xfrm>
          <a:prstGeom prst="rect">
            <a:avLst/>
          </a:prstGeom>
        </p:spPr>
        <p:txBody>
          <a:bodyPr wrap="square">
            <a:spAutoFit/>
          </a:bodyPr>
          <a:lstStyle/>
          <a:p>
            <a:r>
              <a:rPr lang="en-US" sz="3600" dirty="0" smtClean="0"/>
              <a:t>We also discussed in detail about the art and craft of Indus valley Civilization.</a:t>
            </a:r>
          </a:p>
          <a:p>
            <a:r>
              <a:rPr lang="en-US" sz="3600" dirty="0" smtClean="0"/>
              <a:t>Sculptures.</a:t>
            </a:r>
          </a:p>
          <a:p>
            <a:r>
              <a:rPr lang="en-US" sz="3600" dirty="0" smtClean="0"/>
              <a:t>Pottery.</a:t>
            </a:r>
          </a:p>
          <a:p>
            <a:r>
              <a:rPr lang="en-US" sz="3600" dirty="0" smtClean="0"/>
              <a:t>Seals.</a:t>
            </a:r>
          </a:p>
          <a:p>
            <a:r>
              <a:rPr lang="en-US" sz="3600" dirty="0" smtClean="0"/>
              <a:t>The making and uses of these art and craft works along there way of living and culture has been discussed in detail.</a:t>
            </a:r>
            <a:endParaRPr lang="en-US"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1"/>
            <a:ext cx="7772400" cy="1142999"/>
          </a:xfrm>
        </p:spPr>
        <p:txBody>
          <a:bodyPr/>
          <a:lstStyle/>
          <a:p>
            <a:pPr algn="l"/>
            <a:r>
              <a:rPr lang="en-US" dirty="0" smtClean="0"/>
              <a:t>LECTURE. 5. UNIT. 2.  </a:t>
            </a:r>
            <a:endParaRPr lang="en-US" dirty="0"/>
          </a:p>
        </p:txBody>
      </p:sp>
      <p:sp>
        <p:nvSpPr>
          <p:cNvPr id="3" name="Subtitle 2"/>
          <p:cNvSpPr>
            <a:spLocks noGrp="1"/>
          </p:cNvSpPr>
          <p:nvPr>
            <p:ph type="subTitle" idx="1"/>
          </p:nvPr>
        </p:nvSpPr>
        <p:spPr>
          <a:xfrm>
            <a:off x="685800" y="1600200"/>
            <a:ext cx="7696200" cy="4038600"/>
          </a:xfrm>
        </p:spPr>
        <p:txBody>
          <a:bodyPr/>
          <a:lstStyle/>
          <a:p>
            <a:pPr algn="l">
              <a:buFont typeface="Arial" pitchFamily="34" charset="0"/>
              <a:buChar char="•"/>
            </a:pPr>
            <a:r>
              <a:rPr lang="en-US" sz="3600" dirty="0" smtClean="0">
                <a:solidFill>
                  <a:srgbClr val="C00000"/>
                </a:solidFill>
              </a:rPr>
              <a:t>Art and craft (the development of pottery, metal work, printing on cloth and bead making).</a:t>
            </a:r>
          </a:p>
          <a:p>
            <a:pPr algn="l">
              <a:buFont typeface="Arial" pitchFamily="34" charset="0"/>
              <a:buChar char="•"/>
            </a:pPr>
            <a:r>
              <a:rPr lang="en-US" sz="3600" dirty="0" smtClean="0">
                <a:solidFill>
                  <a:srgbClr val="C00000"/>
                </a:solidFill>
              </a:rPr>
              <a:t> Teaching and learning will be planed on Indus valley civilization. </a:t>
            </a:r>
          </a:p>
          <a:p>
            <a:pPr algn="l"/>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09600"/>
            <a:ext cx="7162800" cy="5632311"/>
          </a:xfrm>
          <a:prstGeom prst="rect">
            <a:avLst/>
          </a:prstGeom>
        </p:spPr>
        <p:txBody>
          <a:bodyPr wrap="square">
            <a:spAutoFit/>
          </a:bodyPr>
          <a:lstStyle/>
          <a:p>
            <a:r>
              <a:rPr lang="en-US" sz="3600" b="1" dirty="0" smtClean="0"/>
              <a:t>Development of Pottery in the Indian subcontinent</a:t>
            </a:r>
            <a:r>
              <a:rPr lang="en-US" sz="3600" dirty="0" smtClean="0"/>
              <a:t> has an ancient history and is one of the most tangible and iconic elements of regional art. Evidence of pottery has been found in the early settlements of Mehrgargh from the Indus Valley Civilization. Today, it is a cultural art that is still practiced extensively in India and Pakistan.</a:t>
            </a:r>
            <a:endParaRPr lang="en-US" sz="3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8600"/>
            <a:ext cx="8839200" cy="2062103"/>
          </a:xfrm>
          <a:prstGeom prst="rect">
            <a:avLst/>
          </a:prstGeom>
        </p:spPr>
        <p:txBody>
          <a:bodyPr wrap="square">
            <a:spAutoFit/>
          </a:bodyPr>
          <a:lstStyle/>
          <a:p>
            <a:r>
              <a:rPr lang="en-US" sz="3200" dirty="0" smtClean="0"/>
              <a:t>Today, pottery thrives as an art form in India, and it is slowly gaining awareness as a functional items as well. Various platforms, including potters' markets. Storage jar)</a:t>
            </a:r>
            <a:endParaRPr lang="en-US" sz="3200" dirty="0"/>
          </a:p>
        </p:txBody>
      </p:sp>
      <p:pic>
        <p:nvPicPr>
          <p:cNvPr id="1026" name="Picture 2" descr="http://upload.wikimedia.org/wikipedia/commons/thumb/1/10/Storage_jar._Mature_Harappan_period._Indus_civilization.jpg/210px-Storage_jar._Mature_Harappan_period._Indus_civilization.jpg"/>
          <p:cNvPicPr>
            <a:picLocks noChangeAspect="1" noChangeArrowheads="1"/>
          </p:cNvPicPr>
          <p:nvPr/>
        </p:nvPicPr>
        <p:blipFill>
          <a:blip r:embed="rId2"/>
          <a:srcRect/>
          <a:stretch>
            <a:fillRect/>
          </a:stretch>
        </p:blipFill>
        <p:spPr bwMode="auto">
          <a:xfrm>
            <a:off x="2819400" y="2819400"/>
            <a:ext cx="2971800" cy="39624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rmAutofit fontScale="90000"/>
          </a:bodyPr>
          <a:lstStyle/>
          <a:p>
            <a:pPr algn="l"/>
            <a:r>
              <a:rPr lang="en-US" dirty="0" smtClean="0"/>
              <a:t>HISTORY OF POTTERY</a:t>
            </a:r>
            <a:r>
              <a:rPr lang="en-US" b="1" dirty="0" smtClean="0"/>
              <a:t/>
            </a:r>
            <a:br>
              <a:rPr lang="en-US" b="1" dirty="0" smtClean="0"/>
            </a:br>
            <a:r>
              <a:rPr lang="en-US" dirty="0" smtClean="0"/>
              <a:t/>
            </a:r>
            <a:br>
              <a:rPr lang="en-US" dirty="0" smtClean="0"/>
            </a:br>
            <a:r>
              <a:rPr lang="en-US" b="1" dirty="0" smtClean="0"/>
              <a:t>Vedic pottery</a:t>
            </a:r>
            <a:br>
              <a:rPr lang="en-US" b="1" dirty="0" smtClean="0"/>
            </a:br>
            <a:r>
              <a:rPr lang="en-US" dirty="0" smtClean="0"/>
              <a:t>Wilhelm Rau</a:t>
            </a:r>
            <a:r>
              <a:rPr lang="en-US" dirty="0"/>
              <a:t> </a:t>
            </a:r>
            <a:r>
              <a:rPr lang="en-US" dirty="0" smtClean="0"/>
              <a:t>(1972) has examined the references to pottery in Vedic texts like the Black </a:t>
            </a:r>
            <a:r>
              <a:rPr lang="en-US" dirty="0" err="1" smtClean="0"/>
              <a:t>Yajur</a:t>
            </a:r>
            <a:r>
              <a:rPr lang="en-US" dirty="0" smtClean="0"/>
              <a:t> Veda and the </a:t>
            </a:r>
            <a:r>
              <a:rPr lang="en-US" dirty="0" err="1" smtClean="0"/>
              <a:t>Taitriya</a:t>
            </a:r>
            <a:r>
              <a:rPr lang="en-US" dirty="0" smtClean="0"/>
              <a:t> </a:t>
            </a:r>
            <a:r>
              <a:rPr lang="en-US" dirty="0" err="1" smtClean="0"/>
              <a:t>Samhita</a:t>
            </a:r>
            <a:r>
              <a:rPr lang="en-US" dirty="0" smtClean="0"/>
              <a:t>. According to his study, Vedic pottery is for example hand-made and unpainted. </a:t>
            </a:r>
            <a:br>
              <a:rPr lang="en-US" dirty="0" smtClean="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229600" cy="2862322"/>
          </a:xfrm>
          <a:prstGeom prst="rect">
            <a:avLst/>
          </a:prstGeom>
        </p:spPr>
        <p:txBody>
          <a:bodyPr wrap="square">
            <a:spAutoFit/>
          </a:bodyPr>
          <a:lstStyle/>
          <a:p>
            <a:r>
              <a:rPr lang="en-US" sz="3600" dirty="0" smtClean="0"/>
              <a:t>According to </a:t>
            </a:r>
            <a:r>
              <a:rPr lang="en-US" sz="3600" dirty="0" err="1" smtClean="0"/>
              <a:t>Kuzmina</a:t>
            </a:r>
            <a:r>
              <a:rPr lang="en-US" sz="3600" dirty="0" smtClean="0"/>
              <a:t> (1983), Vedic pottery that matches </a:t>
            </a:r>
            <a:r>
              <a:rPr lang="en-US" sz="3600" dirty="0" err="1" smtClean="0"/>
              <a:t>Willhelm's</a:t>
            </a:r>
            <a:r>
              <a:rPr lang="en-US" sz="3600" dirty="0" smtClean="0"/>
              <a:t> Rau description cannot be found in Asia Minor and Central Asia, though the pottery of </a:t>
            </a:r>
            <a:r>
              <a:rPr lang="en-US" sz="3600" dirty="0" err="1" smtClean="0"/>
              <a:t>Andronovo</a:t>
            </a:r>
            <a:r>
              <a:rPr lang="en-US" sz="3600" dirty="0" smtClean="0"/>
              <a:t> is similar in some respects.</a:t>
            </a:r>
            <a:endParaRPr lang="en-US" sz="3600" dirty="0"/>
          </a:p>
        </p:txBody>
      </p:sp>
      <p:pic>
        <p:nvPicPr>
          <p:cNvPr id="3" name="Picture 2" descr="http://upload.wikimedia.org/wikipedia/commons/thumb/f/f6/Horned_figure_on_pottery._Pr%C3%A9-Indus_civilization._Kashmir.jpg/640px-Horned_figure_on_pottery._Pr%C3%A9-Indus_civilization._Kashmir.jpg"/>
          <p:cNvPicPr>
            <a:picLocks noChangeAspect="1" noChangeArrowheads="1"/>
          </p:cNvPicPr>
          <p:nvPr/>
        </p:nvPicPr>
        <p:blipFill>
          <a:blip r:embed="rId2"/>
          <a:srcRect/>
          <a:stretch>
            <a:fillRect/>
          </a:stretch>
        </p:blipFill>
        <p:spPr bwMode="auto">
          <a:xfrm>
            <a:off x="3200400" y="3257093"/>
            <a:ext cx="2895600" cy="341890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82000" cy="5078313"/>
          </a:xfrm>
          <a:prstGeom prst="rect">
            <a:avLst/>
          </a:prstGeom>
        </p:spPr>
        <p:txBody>
          <a:bodyPr wrap="square">
            <a:spAutoFit/>
          </a:bodyPr>
          <a:lstStyle/>
          <a:p>
            <a:r>
              <a:rPr lang="en-US" sz="3600" b="1" dirty="0" smtClean="0"/>
              <a:t>Indus Valley Civilization</a:t>
            </a:r>
          </a:p>
          <a:p>
            <a:r>
              <a:rPr lang="en-US" sz="3600" dirty="0" smtClean="0"/>
              <a:t>India has a great and ancient tradition of pottery making. The origin of pottery in India can be traced back to the Neolithic age, with coarse handmade pottery - bowls, jars, vessels - in various colors such as red, orange, brown, black and cream. The real beginning of Indian pottery is with the Indus Valley Civilization. </a:t>
            </a:r>
            <a:endParaRPr lang="en-US" sz="3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990600"/>
            <a:ext cx="7620000" cy="3970318"/>
          </a:xfrm>
          <a:prstGeom prst="rect">
            <a:avLst/>
          </a:prstGeom>
        </p:spPr>
        <p:txBody>
          <a:bodyPr wrap="square">
            <a:spAutoFit/>
          </a:bodyPr>
          <a:lstStyle/>
          <a:p>
            <a:pPr algn="just"/>
            <a:r>
              <a:rPr lang="en-US" sz="3600" dirty="0" smtClean="0"/>
              <a:t>There is proof of pottery being constructed in two ways, handmade and wheel-made. Harappan and Mohenjo-Daro cultures heralded the age of wheel-made pottery, characterized by well-burnt black painted red wares.</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cdn4.vtourist.com/4/5074578-Moen_jo_Daro_pottery_Pakistan.jpg"/>
          <p:cNvPicPr>
            <a:picLocks noChangeAspect="1" noChangeArrowheads="1"/>
          </p:cNvPicPr>
          <p:nvPr/>
        </p:nvPicPr>
        <p:blipFill>
          <a:blip r:embed="rId2"/>
          <a:srcRect/>
          <a:stretch>
            <a:fillRect/>
          </a:stretch>
        </p:blipFill>
        <p:spPr bwMode="auto">
          <a:xfrm>
            <a:off x="336355" y="533400"/>
            <a:ext cx="8159023" cy="60960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8229600" cy="4572000"/>
          </a:xfrm>
        </p:spPr>
        <p:txBody>
          <a:bodyPr>
            <a:normAutofit fontScale="90000"/>
          </a:bodyPr>
          <a:lstStyle/>
          <a:p>
            <a:pPr algn="l"/>
            <a:r>
              <a:rPr lang="en-US" sz="4000" b="1" dirty="0" smtClean="0"/>
              <a:t>Painted Grey Ware</a:t>
            </a:r>
            <a:br>
              <a:rPr lang="en-US" sz="4000" b="1" dirty="0" smtClean="0"/>
            </a:br>
            <a:r>
              <a:rPr lang="en-US" sz="4000" dirty="0" smtClean="0"/>
              <a:t>Painted Grey Ware, </a:t>
            </a:r>
            <a:r>
              <a:rPr lang="en-US" sz="4000" dirty="0" err="1" smtClean="0"/>
              <a:t>Sonkh</a:t>
            </a:r>
            <a:r>
              <a:rPr lang="en-US" sz="4000" dirty="0" smtClean="0"/>
              <a:t>, Mathura (Uttar Pradesh) - 1000-600 BCE. Mathura Museum.</a:t>
            </a:r>
            <a:br>
              <a:rPr lang="en-US" sz="4000" dirty="0" smtClean="0"/>
            </a:br>
            <a:r>
              <a:rPr lang="en-US" sz="4000" dirty="0" smtClean="0"/>
              <a:t>During first millennium BC, painted grey ware was found in parts of North India and the </a:t>
            </a:r>
            <a:r>
              <a:rPr lang="en-US" sz="4000" dirty="0" err="1" smtClean="0"/>
              <a:t>Gangetic</a:t>
            </a:r>
            <a:r>
              <a:rPr lang="en-US" sz="4000" dirty="0" smtClean="0"/>
              <a:t> plain. Decorated pottery becomes significant in the </a:t>
            </a:r>
            <a:r>
              <a:rPr lang="en-US" sz="4000" dirty="0" err="1" smtClean="0"/>
              <a:t>Sunga</a:t>
            </a:r>
            <a:r>
              <a:rPr lang="en-US" sz="4000" dirty="0" smtClean="0"/>
              <a:t>, Kushan and Gupta periods</a:t>
            </a:r>
            <a:r>
              <a:rPr lang="en-US" dirty="0" smtClean="0"/>
              <a:t/>
            </a:r>
            <a:br>
              <a:rPr lang="en-US" dirty="0" smtClean="0"/>
            </a:b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upload.wikimedia.org/wikipedia/commons/thumb/1/1c/Painted_Grey_Ware_-_Sonkh_-_1000-600_BCE_-_Showcase_6-15_-_Prehistory_and_Terracotta_Gallery_-_Government_Museum_-_Mathura_2013-02-24_6461.JPG/1024px-Painted_Grey_Ware_-_Sonkh_-_1000-600_BCE_-_Showcase_6-15_-_Prehistory_and_Terracotta_Gallery_-_Government_Museum_-_Mathura_2013-02-24_6461.JPG"/>
          <p:cNvPicPr>
            <a:picLocks noChangeAspect="1" noChangeArrowheads="1"/>
          </p:cNvPicPr>
          <p:nvPr/>
        </p:nvPicPr>
        <p:blipFill>
          <a:blip r:embed="rId2"/>
          <a:srcRect/>
          <a:stretch>
            <a:fillRect/>
          </a:stretch>
        </p:blipFill>
        <p:spPr bwMode="auto">
          <a:xfrm>
            <a:off x="758918" y="990600"/>
            <a:ext cx="7355008" cy="48768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457200"/>
            <a:ext cx="7543800" cy="5078313"/>
          </a:xfrm>
          <a:prstGeom prst="rect">
            <a:avLst/>
          </a:prstGeom>
        </p:spPr>
        <p:txBody>
          <a:bodyPr wrap="square">
            <a:spAutoFit/>
          </a:bodyPr>
          <a:lstStyle/>
          <a:p>
            <a:r>
              <a:rPr lang="en-US" sz="3600" b="1" dirty="0" smtClean="0"/>
              <a:t>Islamic period</a:t>
            </a:r>
          </a:p>
          <a:p>
            <a:r>
              <a:rPr lang="en-US" sz="3600" dirty="0" smtClean="0"/>
              <a:t>The phase of glazed pottery started in the 12th century AD, when Muslim rulers encouraged potters from Iran and elsewhere to settle in India. Glazed pottery of Persian models with Indian designs, dating back to the Sultanate period, has been found in Gujarat and Maharashtra.</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descr="data:image/jpeg;base64,/9j/4AAQSkZJRgABAQAAAQABAAD/2wCEAAkGBxQREhUUEhQVFhUWGB4bGBgYFyEgIBscIRwgGR8fIBsdHiggGx4lHR0cIjEhJSkrLi4uGh8zODMsOCgtLi4BCgoKDg0OGxAQGzgmHyY0LDUsLy8sNCwsLCwsLCw0LC8sMC0sLCwsLC8vNCwvLCwsLDAsLC8sLC8sLSwsLDQsLP/AABEIAOEA4QMBIgACEQEDEQH/xAAcAAACAwEBAQEAAAAAAAAAAAAABQMEBgcCAQj/xAA9EAACAQMDAgQEBAMHBAIDAAABAhEAAyEEEjEFQRMiUWEGMnGBI0KRoQcUUhUzYnKxwdFT4fDxJJJDk8L/xAAZAQEAAwEBAAAAAAAAAAAAAAAAAgMEAQX/xAAvEQACAgEDAQcCBgMBAAAAAAAAAQIRAxIhMfAEEyJBUWFxocEygZGx0eEjQvEU/9oADAMBAAIRAxEAPwDhtFFFAFFFFAFFFFAFFFFAFFFFAFFFFAFFfQKsJ0+6eLVw/RD/AMV2hZXoqw+guqJNu4Pqp/4qvQBXyiiuAKKKKAKKKKAKKKKAKKKKAKKKKAKKKKAKKKKAKKKKAKKKKAKKK0HS/hlmUXdS4sWT8pYS9z/Jb5afUwPrQ43QgAninmi+FL7jdd2adP6rx2/osFifTGa0NlxZX/4GnYEc3SA90j13ZW3PYAduKXaVbrFzeDhgs+Izxg5UekmexH7VySklZFTTPidI0duAWvahvRItrj6y5HuAKn1Ott6dti6KxaX+tkN6fcG6YiMyB9q9aDp13cHU5BOVQiRxksQI7xmmzdHvOnhFrYTbGQWIHMjIAMgHFI0n4n9iDkVrnX9RbUFLt4pJBNpEVR/T+SRyMGOaoX+u602t4v3lM7WLMBJiSBHAH07gVoLfTGWN19zmZAUSe0ggzECPoKV9R01pH2rvu3TJCz68kmIUf61KLhVUQti/QfEmvM/jXyBltuSADDYPoSO1TaH4l1F6Q99WO1fLeRWDTzEgcAg7eSJrzpbLWwQTvj5/BbzrMyD3YfftxTPS2LV0eIhVpwSUE4xBwCPp9K7NwrgkmLNTqbLOUvaSzuBAgA2mMmJAtkKRwc4zUd34e01ydj3tO0xturvWePmTIE989vWmXUum+IoDecyDuLbTABAX5TIyfQ55ql1QNtUBgGU8OSAwAEZONw2jO6eTIqjbbS/kmpCXX/C+otDeFF23/XaO8fcDzKP8wFJa2XTGKtuDXbdwEFgWOZ77+2AeZBAkDED2+qs6wsuosHxFOblojfEgSSAEu57xMcVLU1yTTMVRTzqnw1ctKbls+NaHLKCGT/Ohyn1yPekdSTT3R0KKKK6AooooAooooAooooAooooAooooAqbR6V7zrbtqWdjAUcmvfTtC9+4tq0u52MAf7n0A5muh9P6emlQ2bDIbrDbcvSJZseRBIYW/UjJgfbqVkJT0iWzprHTvnC39VznNu2fQD/8AI4P2B+knzsva2bpdASwBLsZjDAiVhVX1ETn2FfdT08SLbFXbeSzgAYKrESIgCeYgkfSnXSbmlsL5rquZnyglF9MgEEj1P2irtorw7spbdk/TbWoZQbhG6MucHONoVAsqOZJ5Ne9W9qwRum5cPyCJP2UCFH0AqXX9a8hNlHc/1bG2x3aY8wHOOahs6Py+JZ/Ge6IN1mgBfaOB7D71lcW3cthYgsdQv+Jte5ctvtLXN4XbHYIvc+8086XpxfE+PfdSMeXZHr5lEE/est1HpN7Tx4gQnhXJJwZEAHkgZwDArbfDGmK6a2CGBySG9z29vStOXTCFo402xdqLD23Zbdxtqr52uZ2nsBPJ9qyfU9ScopESSzT5mJwd317CMVrOv9LILsQzWrkFtoBKOogGIPlIwSBIrFanShSFEGcrEw3bkhf1ruGpcHFFp8kKBlO5WhucH7TTLpuo3Fj4jJcYiIPlOI80+vrVLUWtsFgRPGPt65H3q70uyzGVJZ/yorMGPuYI2gDMkEVbkUdNkk2xxpdTqLi7gLflJBUkySOc8Cqmt6ldG3FsKSRj8QMw/LgYrQWOihLIRmYsJZmDEeY5J54+tYp7D22j8XcrbkIhgZ4kAkA47TNYMSjOTosHmmtW7wJQm04A3KMR3+U+/cRUCxad3vgncM3UnIxIKyAsxzHrU+g0D3EVr24PkrcVswTMEcR3HI+lS9O1ks9t2UuhiZHmHY/X1FVytN1x5nURdPW9bveJauKLRaQd43KpkwR3EH5TM+0zVO5o7PUCxsAWdQM7MKl73UT+G5Hb5fpk1e1XSlkPbEEGdoaP0P5T7cUv0WhS2r3wAxtwRbJIIyQ0gcEcg8Zmr4aZq09+uTl0zM6iw1tijqVZTBUiCD7io63tywvULKeL5Lvy2b7QA5A/u7kfcBvb7ViNXpntO1u4pV1MEHsacOnyWJ2Q0UUUOhRRRQBRRRQBRRRQBXpEJIABJJgAck15rb/APSggGruATuKWJ43R5rh9l4Hv9KEZS0qxr0bpg0NsqR+OyE3nkeQRItBiYE4nOf0iqNC6aovZCoWBFpVif8TuIIVQZBGDwBmo7uh2t4t51uXiylESGDZOGIHPEt/i9xWp6doBYVmcjxLh3XG9+Yk8KKnOaxx2fJnVt7ma1vThbZiV3i3Ae4wB8znezx7YiONxpdb6u2nUhQFJPnDqWJHqZOB6CnOvJuaa5cE+E+okwYZ0EKNsiPmAPuBSJNOHul/mYtmcAADt2xgelacMU4+IqnKmMrfVL98vbt3QtsAkuy7IAHBI+Ue//qnvwmQRf2T4Yu+WQREgExOYkz96U6a2bWnYIdzXZAZsyltCzH3G+RPuK1PQNKEsW4JJYbyTyWbzE/vVHaGkqROHufOrdNF+0yECSDtPoe2frVL4Jv8AiaZVmWtsyN9QZEe0EU81GoS2JdgPT1P0HJrNdFZLBcaYE+I4G+40LJJ2wByORuH0qmCcoNfoSckjT+BWT6z8P27bFntu9kksDbPmtMcnyj5lnIPb6Ux1dzVmAp3MTDIkLtj3OeO/GRzVTp2o8QM1x76FSTBYwUkDBjLCf+1Tx4pR8VkXkRnrfw6bt6dOtx7f5GuAqqexnLAdozxzW76X0dLFtUUCQPM0ZY9yfvWVu3r63wm6/tfb4bJcYhhnKhgN0yo9s/SmNzV3bBUvqXG9QVV0BBzBlwvbnB4q3NCc0o9Md4hp1e6mntPccwqj9T2AHeaTfD3w8Aguth38wAwIORIGD95+tWOp2/5u2q6hSVUk7rRwDlTIMgRnkj2rQ6e4jr5CIA47j0wcissoaIV68k1OzKfEmkItATCs6K0f0loI9p4rJ6hxa3W72ntE5KxEgGdoJHPH1iuj/Etofy13dOEJEcgjIP2IFYO5omvm4rkBl33Hx8xWFHHAAn/7UwxVb8E3IV6jUWgpUJZnHnAOJ58hySPr6V90JBugWzt3qVwSFfvBEysjGOMEc1Q1Fhvm+UzxPp3pvpbv/wAe4F85tsj7wI2ktJ+sR29avnDSjqla2G0Rp2NpANjSbRLGJYbgZMyAAcYzIqvq7Q6hZ5H8xbACN/WInwmPdx2PePfDXW2SQblsSSsMsx4i+kjuOQf+aorrVt7LSKwUgusNMjcWgNAM7gORiIPJqheOO3J26MIwgwcEV8rW/FfTvFtLrUXbvC+Mo7Mww/0bgn19zWSqSdlgUUUV0BRRRQBRRRQF3o3T21N63ZXl2ifQck/YSftW96lqhavqu4LYsKvhJyWIHlJAy3mhoxOPrSz4F0Zt2buoiWf8K2JjHzOQfpifrTrpmqGoBFtSJZVBYyTu3EkkzEFZhewirca5Zmyy3oufDmiLsbrj5SQJid2QeMALJUAYBL/WrNq0mrcs53WlZlRJwxUwWYd8zA4xNUuva42fwLbbFtoMBZZwcGPSBJ3etUvh3qh/mVG4m00pbDAAqAZEBV/87nFRWGbTmvy+CDkj1d6eFFq3qfECWGMBULJcWSR8ow3bPaq6i1a8oMW+VbU6Zv0DwCfoa35OMVG68VW+0tdf0SUDJWbZ1Plts1zcNty/s2ItuZKWx78d6bX+rSWt6faWQZJIAECYE/M0D6DvVXrHVd7NYtNH5XcdieFB4B+pHpX21pxesC0fKjAH8N1j5PzyOPKSM/fFWVqqUuOuqIt1shZpLnjvbuK7kEsH3rAfG4LOYJiBtJMHtU/Uul2J3lrqXGcbQVaAZkxuUQOwA4gZqXRKtsWzaDNbW5u3EjB2FWkglR5WLCMyINSaTRu125pLjbQxLo90TcbsIYGDJX9BWlbO06S/YolK0fesa9LCukjxYlZQsVwNp3MYaQMkDk1H8Qas+AN1wh4VjbII55EMSQQRIM8H6ULav3mW2dhZSEXd8wEHBkbgI3cjIHeq2tVgNlx2U2yQyCMn1Pr9TmOOM2QxK1XPXsUyy7Oyv8P60FpO5m2gLBBIBaTsBBz9M+lPuqaEai3Z8PK7ickxtnIURJZs85ERilejZ0HiW7ZA2kEnvJB3AflHlEc8cmnHw7qlCkSLQG0tkkDad3yHgmIJBHpHEs0GnriMeRPwkGotptcEtFxgE2uC7bSACGb863JBmCBHpFUOn2mWy1y4TauWWVYgjykckckk5OJO33ipbOmIS7dfchLeJaJWN0sQcTj1iPXtTFANTbZ7nmRI3BoBYEk/mjhQYkz5pxANQlHTH1ROM7dEf9oLeBs3oG4FNwODIjkYBz9/aYrKa+42nvfjKwJ/MsZMbSVLDaVYASrftFN7Gr/mVutcCbLYZkEAMybiQsiFhVx7Ej73+nallIs6hTBJFtmGGzgEkZMcHv8ApWOUXjb2+V/H3NcZXW5iNXoUc/hi0PL8guAufU8bZ/wg9sVPo7I0qXGLq1i4vlUnznEDEDJyCO1dB1GgRhtZEK+hUEfpSsdFs2zKWran1Cis77Tapl6iIeiX3Rbdq8u1tkpn5gO3swESKlvW1tXFkDa7rtaBNt9wmJBAVxz7g+tfOtam2G8K+CWkG2UMHJj1G0j96gt6jeTp7gJyUF3sWA3AH0aP3FdUXequvYDddYvjHTXEJTwgHhIG04YGMKq+Xae2czXOOudNbS37lls7Tg+qnKn7gg1tdDq1t23vmReXcrCZLktO0zIxAM+h4qr8b2U1Gnt6m0d3hHw2PfY3mSfcElT7mrnGqa4+5yEt6MLRRRQtCiiigCvoFfKbfCmj8bWWEPBcE/QeY/sKA6Cemqlm3p7kBLdtVJ3ATduHcQJB8324bkU26DZEwo2palQkzscnzCTyQBM/4z2pDqumvqtUWZZtlmJ/EPlUDBI/ISBggZkVsugWZsFwMMDcJPZexJ9ljPtU8i0wST66sxarYr1Nk3Dq4JRl2rvC/kCBio+5afqKTWPhS6E34Z4hUMAKGHzD0ZSSfeBTbT9dZGctbZrTXG2sCN0RuyhO6Aon1iMVo7FxXUOhDKwkEdxXZTnjVdcEUlLcyel6k+jTbqrZW2ohGRZj2JHPMT/gYnmret6ur2lNkkm6YUwZ5iQD3zA9zPatBqNMtxSrgFSIINZnT2t7F0U7EhLfAAC/KRPMkH0+ciZqtKM3qa3+hNyaFXh6d40+7aA0FdxBDyAZmA7kj3iTmnHR9B4AuINpTxZGBgEwAxJAJ/LsImTVFujWVK3bVxLDIySC5MbTDYcbi5PE4le8046l09tRZfawJLeIAHgECIaBIbAmBw01p1Kkr2fNlMuStb6MbepR7aKbdwE3LTjaqCOwkgSJgnE4+jEOlqJLD8M7W8OX2AyqgEZiZBjgH0mqfRblz+XsFoALlDAi4oYRMtgncUg/Qd8eemeKjXbDnzpNwbifEJAJXawaBPeJMMam4uV2+CpyqjzpupJfT8ObdxgU8zbmB2MAyj5oBO0QfzHGMxXOj7rdu7dbw2NsKxeR5/llpGJbk/U0zt6Bl1Qu2FcW2t/iM4LBmZpO4nG3v5ONuQKl1XU7Vq5csst2CvlF0lS5+UqrhhKECRuJyasjJp+D+yMkmqkVNHoGv6UKt3Z4YID227kkFWg7ipxmPT3pRJVbd6GBcQxgZOcgRt5Wc+3pTnpWo09s3Htq6jDMfDZilskCAN3HcsZMV46tqkv2d9uSEuKWBEQCGEDAEccf1DvVsE9dVs/v5FWR+C73X2EutvXbskrG3kRgSYG49ySe/wD2p0lpblhjeRQoXeeSNox5QT8xnkGRJ9RPtNI1x0JCtbG/aQGJBPmQ3F4K4iJ5ngiK8a/pt/VFUYWxYt+ZCvzMjtkiMEhRuIGBxUckk6XH2/sY4tNvk89T8PT2yyPbW2xDraHLMyg7QSfKBCsRHf0xWe0itqmum6IVSCrAweQsA5LGe5bBiPbT6xbNqZCOLaoFTbt3wzHcBnuPMO+0doFLerasrZ3W7UWkeRI3Dcxz9AJwPf2rNo22W78zVHIrqy50XXG7bIuCHTDzj6MfSR+81B1bqtu2vlIdzO1VM54Ex2mB9xS+7es3mgMQtzyXQOwbKRIztYZ9JNPOm9Ds6Zdttfcs2WJIiZ+3avPyY4QdyX5G2E3JbHLeo3XuvuuB2YJtOBIOIIAAwZGD6mKu/D+n8tu4Q6hbg3EnDliUBAPBWRn610LV6cTwP09OKS9T0SrYvA4BDNjsYmR77s/WrH2pTWhKiVUL+pWzbuMQqtbcbnQid0YMcQYgj6GqnR7tu742lUbVuqyDdlt4AKkn2Klu3MU51trfatu4Pl2sRMexH7/tSjQWbSXXu2Cd1o+YN3CwSyjkDnHqO/acJJ4mnz1RXvqswTqQSCIIwRXmnvxvpBa1t7b8rkOvuHAb/UmkVRTtGkKKKK6ArU/w6WNS7gSbdm44+sBf96y1bH+HUE6lfNL2Su5Y8skZknH6V1bshN1FlzRaXUrcd33DnLTyMCRHEwBiCe4roV1ytvYhwhS38shrhA2ow42GRuHeY9azA0otrbGmcXgAF2ljxcaRn5SdycDbzV7qXUzasWjN0yHO5WCgXmPmJXJ3KRx2xBwK1t95JM8+XhTM11LU3WuXTdkPvcXI4DQqMJ4ztYAjGa1Pwd1VGJtl1BYbgsgeaTu2j0IjA9Ce9ItTZCmAT9IEER3rxoNEy3kQpuW8Bt9ZPoY8u3DE+iqO9XZYRlCirFNtm7+I9T4WnuMDBgKD7sQo/c1hur6XY9rwze3ttQqSABgRAEEZdoJPMx60/wBbf8fRJ4pJIvBGIxJRjmeOwM1LoumwHL3MO0K11izAtO3btYbeeZzHECsuJd2m2Xyd8GN6j069YcBhmJ98GckEwYMn6itF0DX6hRstW0ukKYJkvJJkyDhVMYx833ppqumPtHglVZSxUqu7e0t5Nxby9wVMj/b78OMWVkuIFuWttpItyQswwLZBMdv8M1d3qnj4ToocakV+p6/wlS7ctDxGUHarMCTMeeRKmDKgyPKak6Tr3unzWQWaPEuuWZRtBYExAZtk8xkVC1y/db+XdNlq+We3vUBgAZXaScHiQc/rUvQNUiW7nikKqlXbgz22qp+ZpHJxH1NWrGlButyiU3rS66om6g14XNOLG/xAiSAxYKSNgBDLtUxIJk5J+7LqXRl1Co0+HcDrDXGBi33G0HZG+YAgHEYrzp+s+Mdtq3cCNcAa6C0KhwNyqYnBz2EVR1l9EbxbYcG5lt6xJk/KI4Hr/h9q7CMrSqmutyM8kYpu7Rce9dXU3DbtK7Oox7J5CQAZCEgwGwftVHp2nV0vKm5S07lbKhj3kxiQJUDEKfy5ldLt82rlnxGuKYuEgbQpub13BYZlBzBngxUHXemutxgrBlzO0ERt8pJEmASJ9M+1WQjvpbp/wVTnUda3X8lLS6xrDETIHzbWBBB5AYcg9/8AYwQ20uqa5c32wr28g2cA+b82fm8xjBn2qtZ6Va8HxGYkKjMQmSGBOOQJ+WBxnvVZVOmdLlt9yEyGHH6eoyP1HqKlOMMl1+L9yGOU8aTf4f2F3XNDd3+ZiWiWJOSB+aZPlmBP0ph00Jv8OH8VU3FgAVJEQdp+u2QJlmz2pxoOk7bt26reVkG3vtlgxBJP5SMcSGB9ah1Wqs2jduDY1xjsZluM0PhjErEDy8cbY7Vly5NUdCRsxw0vU2IOoja62EQGUeSdoEkyNjHsCM9+B2itLoXNy0jHkrn68H95rOaGyu1tRetopYyC2UBY7lOyJBg8f6U46dqfB01wuCfDZsDkkmQB9S0CvO7RFNJLn79UehikyHrt5raqqAG47Qs8DuWPsB/tWQu3VuAgal3IIIDgeG2FYDaBIEtEexpt1t2XxlvAvqHsbl2SRbhxK7Z4GDv5JB+gwSaUkkhonA9Seft2+81fg7MtNpknk3dnQtFqV1Fo9mgq691biP8AiqOj6FbZlvEtuJLeHky2AvMkqfMSffHFKvhzUtuCgjxEB2icuqxKt2AgYzM+00wvXyW03hMwG5ruFP5cRPpCwRGJqCxyhJpOumdb4M98cpI0lyZmxsP+ZGIP+orLVuvj/TbdNpjA8r3VMGRJ2nmPUGsLUDRB+FBRRRQkFbP+HJEauZIFkHHMBsx71jK1X8Prh8TUqOW01yPqIIrq5IZPws1nS+iG3qfERANODbK+YnzFl+U/mIzJPEnFOPi3om4goAfFaBP5bnr9GCie8qPWkP8AaVs3QtlWZg6Mb4M7xjeX7AbiI7Yx2rc/EFnxRZthiouXRLLyNqs4j3lRWnXNTTZhkk0c56dpCx2vv3QIB57Ynnhhj2pr8P6u5aukkG7cdIS0ORJDBj2VPMc/btWi/s+/4wZ9OlxwxIuq4VThRLLlp8owMU+0fTBa3GAWuHcxA9ew9hwKll7RHTVc9deZHHid2Znqmk/ldLYBO4reDOR+YkOTH3wPtS7V6e3qmF12Np9irb3BVEgzuZpzA/LyO01pfi5SNPuHKXLbT3A3gE/YE1nNdc1NvUIrneLpCwghdu4kKHYQXg5YR83tUMEnJWudxkVfA66PoWs23ttcV0t+ZdpAhQSxJgFgfSCeeMV903Um3XH/AJRypC/PMqTgscZwewnHvUVmwXcG2tlLYBwQOd8zuEHb2njnnFMOn9ENoufE3kEwTHlciQGIUGMrkce1STW7ly+vIrd8IWfE2i3nxLbMVBCrPspdocyWAG7AxgZkRSHpLPp76OGLcgrMbl7gkdiPYwYNP7rO9k3bgNrzb177yoZDiMLuYCD/AFVn1u7TuxkYHcV6XZ43DS+Dzu0ZJKWqJtejdS0wUDabaARAE4MmWYGWYN7CMxUHT9M91itxlYkM6sDuUjAAjhNpPBAwYrPaNyFEEZk4PrVg3mGcyO4MGn/mq9L5KH2u3UlaXoPdX1W6Yt2bC22VWXd8w+YBnBAAIEAE5q7rLZLWi58O3bcblHmVwpkBWMHbMrJgce0+Ph+7cK21bxGLq20+UFbYABWSYWYHf1OKj6Rfu6lriDaFtiEUAZcNgtkzgGTkEMY98sklwqrn8/k3Rb9bvj8vgmv65Vu2rQUMl4CHJLDzAhUIAMzgEnt9Jpd1npYtKypPhhQ6ozSUaTuA9VIE+xniah0d1iz2JIUvO7naAdynPcc4z2pj1dGG68XhCjjwpzvaVJK8CJUf8V3S8c0l/wB9CLnHJjk37/l6iQLbvWB4zFVQMARyGYQCe5WFHl7mOap9W0NpLaLp523PMHcxMSDMwAME/wDgr3pNX4asDb8TuAdu3tkgqZj2jk0qv3/GAtnYAs7VG4ASdxjkxP8A2q2UJKTfl19yvFkUoJefX2Juq2Ll3+WRLSuu3fKOZYAmQTMDn7T9qd2dMbmn1AQCTc3IJ/MoRgJ+oiaqrqGe41gXlBHlbYCSJwACyjyhpmCSB9Jp70Kzts/Vif08v/8ANeTmlUV17nr41uc865rS95rrZR0ZcqfIIkrHIdRyR3Mcc59dSIHyzEj+oesCM/Wug/HHRgR4yrgqVuwSMGCrmOQpUTGY+lY2/wBHfxYUHw96gHmbZbwlYexAn71s7Pli4WclC3TPPwxZI8S+N4IEJHyu7eWD7hiP2rS29KLVkHJa2jjmJUEFjP7Y/qNS/D3RtgXKm2hlQoPnuAbWuEntIMD7+leNVrxYQYNx7jbVQRmWghpBxDAgdyfpWWU9WR0WsynxLYZdDYZi0m64gzxzMcT3n3rH10D+JjbbOmXPme8xnnBVR/vXP6qbttmnGqigooooTCn/AMCagJrrO75WJRp7hlKx+pFIKl0t823VxyjBh9QZoce6Oq6bo9uwwRWYeIxW60+UAEsqbZkYQifWtVrdR/8AHsXWaAl22XM+jbD+/PtNZz4htNnU2vMl1BcAmAs2mEz3/Mab6C02o02woC4KXgjcMDkj6E7v1rU0mlJs85ye6PQ+KDZvtbvWmQFpUtEwxG2YJAA8/wBgB605sfEFq4hMkFSZABOASARAyDH7j1rDajorm34nmLFnW6GJYWURvKu45AEfpkVuul9ES1cNzczFgB5jMcfr8oz7e9czwxKKfn/BzFKbk15CPW/ElrUXG0gVouLHiHA86blI/UelVr2r3aUFQ3iKNnCmGIiAD5hugLiBk1t7uhQGQix2wMelZe/YNnVlApKXjvUDGfzr6GT6/wDUHpUMUoPZIllUlyfL9yLAsoy2mNtUh42sSWFxQ+ROZxk4irnRtFb02+419mMMGDr2wN5U+ZeOT82PalvR9XqNRdKgKLCM8q8iFJ2kAjB2Dt2J+kSdb6k1ostz+7ZAqLuhuFYvt7kyVnHetKjK+7XnyZXKKWui31rUC5YNxSxDGBuiY3N6AQD4cx2ml/RNPbuhrbqCzbCp4IAcBoIyPIT+lRjzaQlVCKpQATMwHDMcDJLDtUXQ9SEvKx+XKmfRgVP7Ga3Yof4pJep5maf+dSlxS+pe6d8O2mv3bbXHsFYhGhmLEGQoEFh3kdu2amsdCHj3LZdnC/KFUS2AxkFgRg8CTg0yvdJt+MLm57RQDcqGCLmTu3v5dpEHmSIxSxtFa3m7d1Lbi5aLCnmSfnaB39KhHJKXDfHpe/XuWzjCL8aXPrW3XsMbfVxZI0+oPkUzaZdrsqRtCFYzwQZzmKt/zNlb262lvx7gBDRtgFQsZJCEDlcnn3IWanqGmaJOqJDb9xFqdwgbvlMnA5qC/wBZD23trcvMQpI8RU7wpyoknaT37VX3Mm/w16+hP/0RSfiuuCoNSnjswMISyhonaCpVWicwYNGpcgeCGZwXJUnvOPKJOJ9zMjiqq2Ag2s6hgJK+ntPcj/0TU2k1J3ASzbM4klVBkheQoM5JH6c1qnFLxLyMEZSf+N+b5X1L63HVjp7doHyeZyYCznd8pBkcSDlsVVXpXhXJEDYwJgK7Ljgrysglogz9QKvabqti5de2hdmuEXGDeQeWJVQASSFUmCQPSkfVOi6g3PFtZW40hfFY4BAUs0jccyBk/pXnu22m9N+vn1uexCKVVvX0KWm0B0+qI099YYyyiCzJEnAG0DdPlEEDsK31qzsVV9BFLOk2xedXj5FB3HuSA0TyQrSAfQRS0ajW6e65e0921JJ2kHHPl4P2rLmi8uze6+prhLTvWzNBqROKzep+GbB3wXtgjzBLhUdzwDgZJjivut+KwqMRaO4FVVSwks27tztBAz70qt9S32dU19lCPuUBG8zPtCwsdoA49+1U48GWO/Ba5xYw02rZNALpEkWpwInED9cVHb6ZZnfdt73CAFcRJkgtnBIhRu9Kn1RLaWwiwzXAg8sCYAJgGByBg0q+Hzc8a5buqxN1oZhG2VYgmY80SeDiOKsjHaTTr+CLe6Mt/E3UTdsW/wCiyCfZnJY/tFYynnxtrvH119xxv2j6KNn+1I6qXBuiqVBRRRXToUUUUB1P4QuDWdPVHcg6ZirehRgYJHcLOPcVquluLN22F27QqKwBztYABtsd2E4PcVy3+G3WhptWFuf3V8eG/png/rj7mt11Dpjrr7W/8T8oJUgW1yLeRyeTPqPpV+NpqmzFmhUrRr+pL/L3Bez4TeW+sSOIW5HtG0x2I9Kq6brj3Dt01gNbA8pa6E3KPLKrBMTiabdI1XjWvNG4eVx+0/eszqtKH6fbG2HVzatHcBjcVkngAgcH2pCKe0l7fv8AH/Cqcmt0Pek/ESXTsuK1ptxWH4LKYIDDBOODBqfrfThftwpAdDuttPDDjjsePvWJ/nEunZetIbjOF3G4ySRAyEBBIxBP+1PhYABA3WriQZEblXgMCuLtueQRP0qU8Cg7W31Iwza1XJQ1HUwmnkI29TsuW4Eby0lSFiAxBMgGcdqW6tF1+9rYZLiNJVnnEbQFPO6ecgZ4rVf2e13bf2L49touLHlcrwwnvGQfeDwCKPXGtvaA3lFuOQ25ZCNOAfzKZnJBgzgVdhyK9ufXrn2KcsPXgW6TVWkseGG3+THlCgFtrbSZksGAyYADGvmm6JfuxFvaP6pBA+pWai/kLdt1F1IAja6AQGGPMOGGZJgk7V5BqJbrW7sWPE2EwgUkuP0+b/Ue9bcWtXpfvZ52bu3Vrfir3+/XBoLly2oC37l68UEAAbFAHu0sfrAqB9ZpwDtsMD73j/xUK/E1wgpdCXgMEXBkffDA1Ho9dZW6LoQkL8ttiCN/5fN3Uc8TgV2MWvxL9Ht9Kr9CiXifharzuO6/W7/Ua2ekW7aC7qi1sMJW0CC7ffECI7TSvqfULJwltEWD7t6fMc1b1Wg1epuBrxRC5gbmE/QLOORgxkj1pdd6Htu3AouPbUf3ptsFLdxCyfv/AKc0U4/7St/RE3hlvpjS+r69FsXF11/SWLlsorq7ttcjIMBTAPymIifWciqOi0f4Bu7iC3lMZBmYtiDyYkzxAwcVcvpqdQ+wgs7ZIJgxyCQxwo4BED05pevSr6s9hQxddtwBYw5MZlgCoj5gGH7RG4qO7Sb59y+EXKWydeXlRW0ms1N24YcgnarNLCQs7QxGQAJzPBNN+m6h7926AENokw6p8zbAsKxIwpMgxOORNW+kC6gdbtraRcjDx2AgJBDCGOfeM4FPrJW0N95wpOBuIEewAxP0/wCax9ozRvZfBt7PjlW7+T30/RizbVB2GT6mprgj71WudXsgTuLeiqpLE+yxNUb3xBA3PYvog5YqPKPcBiwH2rB3c5b0btUYqhD8YdEJAuWYDh90kCS+Aonk52gDgQaV6T4ZIdEXYl8bzduIS0Iw2xBgKTOB22k1ttfq7aILhII5SMlieAvqTP71U0GlOnsmQPFuMWb3djMT3A4+gqyOaahXXSIOKvYzvVL3hXbKW0DraOwBmAGF8xJ7GSIPqK83erMumu6t9qvbDhBkwxOxVMnmRP3FQda0SXVJtOC1v++VQZBJK5M5MiCB7Vm/4harwbVnRL8w/FvR/WwwD6wPX/DXcqjoXr1Z3CpOdeRhSa+UUVUbwooooAooooAFdc6b1Q9Q6dukfzGnG1/Ur2b/AM9D6VyOnHwt11tFfW6uV4dezKeRUoScZKSK8uPXFo6v8J3rmmh7g8jQMekn2wZyJI+lS9Qs7hftM/4IbcM4BLeMuYwGBdZ9QtR9Z07MiavR3CbdwLvjiOASO8TBkf71f0/SUUuLpYK0J4omMDhgZUrMj2NbI5E3rfn9jy5Y5RjpXkYt925mBbYxwSDEHiO0iP2Nabpmqe4jf027b2wZyz3TtVffOaYa74VdEO0G4REMtxg0ARBQkhhBIgFcHFLelm2mqDu1s7DIthXVlYzIFsgsdvYHHm5rRPJHJHw70Z445Rnvt6m3+GWL2AzgguzNBOQJ2gfoBUnU+kC4d6wHBBmJBI43DvHY8j6Yr10SwyWV3jazFmj03MXj7TFMLa+4H17/AH4ryptqbcT04pOKTMV1YFB57Sb9zEhxIuSSQEfsRJgCD7Cl2n6dcD2DbhWYS7AzBJ+XJgMFPGJHoa0yveu6m4pT8EHaQ0FSBj9+ceua+j4Ttbt1prlkn5lRvKw/ynH/ANYrRHtGjZ9fJll2fU7XXwKum9Sd9TcViES0sMqKGTcvkBMidpPYRwPSviaGy902njxAuYJgEELERLMwk4kD3pxc+H3HHgvKlGJUqxU5IJXmfU5qj1Hot67cFw2ytwR57d0DgQMFfvNWrLC7i62KZYZ1Ule/mQWOkLbuO+6WFshTtwDwTuYgBxjmIqDr+qNvVaa4Si2htII3EFQYBZcZXcYIppr+i3NSCLlnb/SRe+UySTAEEye4ppb6ZdIG8oCBErJn6hsSaLMk9UnZLuXVRVde5nus9MNxWNu9tuWnNwDaIJ3bwQ3PBWBJHlivPTen3iCjOLyqxjyAL/mL/NOeCZ+tMuo6N7Ny2FUOrMJZyTyfMI9e+SeeK0nhBRHpwBVc8zUUluWwwW99hZounqmTlo57AegHb/zjik9u6PxbzHzASXEHYk+VEnG4gAk+rfSG/XtebNi46iSBj3JMCfuaxtzUrYs3kRvEQ7AGgNLwN8diAAsDtVeGEsm7LMso40UevdVed9ttrxyhuFh3ySQj59orx0LWB7/j6rzeQqziNu9UkkqO+yRMd4rPXdPduOVAYgDzN8swN0k+gA/09addIubbV5PB2u6LaVixJAO0RBHlDbyR9DjFenPFGMKXJihOUnqbNL8NdCW3atXLhZrgTy7zItryAo7QIE146q3jBswhRgp9JIG85GDBA9gfWrXV+oBV8NfNAggGN0flnsP6m7cckVmtDpnfUFb7b3jyiD5Vw3p5Bk+8cRivNqUm8kmbbS8KPlqzZ0SXb7MXS2AXLbfPcBlFU8/NBIk8Ce9ci6jrXv3Xu3DLOxY/f/YcVp/4g/EIvuNPZabNk8gQHfgtA7Dgff2rH1TKTm7ZtxY9CCiiiuFoUUUUAUUUUAUUUUBt/wCHHxl/JP4N8k6dz/8Arb1Ht6j7+tdB+J7TK9q7b3GzCISj/OpM59R7n1rg9bn4F+OP5Yfy+ql9O2ATk2/t3X2qcJ6HZRmxa1sdb6X1XwItXiYB2hm5EAESe6kEZ7Uw1dprdzx7S79wAuKCJYDhlPEj07j6Vn+oqLi77YW4LglHtn1jJ9YgEdxtA4r10vrB06ot10BKiUYlZMZKSIGZETBj8tWJWrXP7mSS07Pj9jRL1pQrOButoJYL864k7rZAKx9ZrMdQ6++qU+EhKAnyhir7Y7jIZYzkEeaOxNaDW21vqz2TF9UIA4J/wOpwyn39cGsq2lVtQN7ETbIi1aKeERgb1g4yROf0q3BGG7rcozynxZsfhhT/ACyDeXT8hZYIHpz2MgRinFq2O5M1neg3F09lEOqtt2EsCJPZTIMexqbq/VgrW7AfazqzM6FTtCiT5WmJGJqiePXkde5fjyacav2HGs1iWwQHts4EhDcCk/rxWdtfEqeJsvXQhK7l2qCP8pmW3D0rOi/bZ2Fu5bQb+TuyeATlpngmRzxV/TaAm2Nr2HWDDb1UgKJ52Ar6zP3Fa49ljFbmSXa5SlsaLTfEVrBZ1NpjtW6QVAaJ2tOJI4Ix2pyL8jBx7ViOm9DZJZLlmOGR7iwTjA8rSD9RTrT9MGla04u2UW621ralipJnb4Y/KfXgfSqMuCKfhZfhzykvEiT4tY/yzEMFIIIJJGQeMEGT9a+dF6kb6DcpUhVJJgbgeCBO6DHcfrV3rGsSzbZhvYqpMKhzHORx9TXO7+pQtY22FsbkDJdYEgFYJO0YbOJIwDUsWLXCmMuRwnaNt8Q6RrlhgoBhlbzDBCurHHJwOKz+pTT3kYrqEt2zHhqp4IA/JyCYjYB+5pzY6hduqgtLbbEtcytsE58giX7mcD3zUKWbOk3XLjKbjncz7QCx4hQOAOIqEZd2q8/IlKKyb+Qmt9MDsz+Dee6YAvPtUEACDsJxEcFTwDVPXacW1MuQltluOyDliYncYLtM5G0D0q51f4kNvabisqNuAQETgcsZmJ7Djv6VX0GpbVIWWwIhRsc7g8ZDAGAiiZnvJxU9c9Op8ddbbIj3cW6XXXuR6TqVq9cXwzcbYfKNvliCB7gkzBGZ59ayvx18RJpg+m0sC7c/v3UztH9Abkk9z/4PXxV8VppFOn0rK17Ie4g8tqcstv8AxTyf/Q5mzEmTkms0pW/DwbsWLzkfKKKKiaAooooAooooAooooAooooAooooDSfCPxhe0DQvnsn5rbcfUehrqljV6Xq9pfCfKAnwjAdSe3uuO361wepdPqGtsHRirDgqYI+4rsZOLtFc8aktz9DLpbtq0MeI6Bs7iXYCDIzIYZ5iY44qboPxUt5TOWUxtMBzABJ2gkEZ5xXNvhz+K921C6tPFAwHXDj69m/ath0bW6LVkXNNdtrdAHlMI4I5/zT37GrFOLTUkZp4ZJ2ja2b2nuE4SeDuUSf15rzqOj2iAbarbdTuV0UAg8dhkEEgjuDWTHSLiNhrgXsMR+wAOMc96vnWXdNtAtvcEiX3ASoPZQAJA7H0zU2kvwsqp/wCyKfW+kwwZ0ZSzQ93eXQCCeJDLJgZwPWlzdLvqgldymGxBAkhAJBjceYHArVaHqb3V3CFDGNjkblzE+4Pp780q1Gush8271jE71OzzEgAFRIAM/M1acXaZrYyZuyRlvQrtdDull8SS5n8AYODgmMBP8RI9prUf2BdYWmN/ZctfKEQbFJEHynk+5/ao9PrPAVhbQM5Ms7vIaRuHnxux27elT3+uNtlFDt2UMEnA43fMJniq8mec3aZPF2eGNVRdXpd1/n1Fwx/01VR98H/Wq13odkXNxu3AxXafxJkTx6j6LFJk69fuQt21cEhiw3mCowAA2OeeO3rRe0n83bG25ctsvmEIMt23be68YMVXbi93Xx/RdpUlsr+f7L/Uurfy9pRbUW7a+UM2cDsBOOME1l9L1b+a8SFuPcCkKe4bgSeABz6Z9avf2TptGpfVXVWSCfEcSTBwFEALmY5rKdW/iPY04KdPsyf+o4gD/Kv/AKrjyY0mkrZZHBNvmjaJdOnteJrrlu2OSYEnHEHljjgfrXNfiz+IBuqbGiBs2OC353HHP5R7f6cVkur9Yvap99+4zt2ngfQcCqFZ27ds1wxKIUUUULQooooAooooAooooAooooAooooAooooAooooAr6DXyigNB0j411umAFu+xUflbzD961Gj/i1dx42ntsR3QlD9e/+tc3ooR0o65a/iRobkeJZvIYiRtOPrzimF3+InT3YMXuEgAea2TgZ/WuJ0U39TndxO2aX+I2hKfiNtkmUFkkAAkKQexKxUNz+I3T7ZJRb7nsNoAH0niuM0V22c7pHUdX/Fe2P7jRjiAbjf7D/ms91P8AiTr7wgXBaX0trH7mTWPorhJQSJdTqXuNuuMzse7Ek/qaioooSCiiigCiiigCiiigCiiigCiiigCiiigCiiigPpr5RRQBRRRQBRRRQBRRRQBRRRQBRRRQBRRRQBRRRQBRRRQBRRRQBRRRQBRRRQBRRRQH/9k="/>
          <p:cNvSpPr>
            <a:spLocks noChangeAspect="1" noChangeArrowheads="1"/>
          </p:cNvSpPr>
          <p:nvPr/>
        </p:nvSpPr>
        <p:spPr bwMode="auto">
          <a:xfrm>
            <a:off x="155575" y="-1790700"/>
            <a:ext cx="374332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9940" name="AutoShape 4" descr="data:image/jpeg;base64,/9j/4AAQSkZJRgABAQAAAQABAAD/2wCEAAkGBxQREhUUEhQVFhUWGB4bGBgYFyEgIBscIRwgGR8fIBsdHiggGx4lHR0cIjEhJSkrLi4uGh8zODMsOCgtLi4BCgoKDg0OGxAQGzgmHyY0LDUsLy8sNCwsLCwsLCw0LC8sMC0sLCwsLC8vNCwvLCwsLDAsLC8sLC8sLSwsLDQsLP/AABEIAOEA4QMBIgACEQEDEQH/xAAcAAACAwEBAQEAAAAAAAAAAAAABQMEBgcCAQj/xAA9EAACAQMDAgQEBAMHBAIDAAABAhEAAyEEEjEFQRMiUWEGMnGBI0KRoQcUUhUzYnKxwdFT4fDxJJJDk8L/xAAZAQEAAwEBAAAAAAAAAAAAAAAAAgMEAQX/xAAvEQACAgEDAQcCBgMBAAAAAAAAAQIRAxIhMfAEEyJBUWFxocEygZGx0eEjQvEU/9oADAMBAAIRAxEAPwDhtFFFAFFFFAFFFFAFFFFAFFFFAFFFFAFFfQKsJ0+6eLVw/RD/AMV2hZXoqw+guqJNu4Pqp/4qvQBXyiiuAKKKKAKKKKAKKKKAKKKKAKKKKAKKKKAKKKKAKKKKAKKKKAKKK0HS/hlmUXdS4sWT8pYS9z/Jb5afUwPrQ43QgAninmi+FL7jdd2adP6rx2/osFifTGa0NlxZX/4GnYEc3SA90j13ZW3PYAduKXaVbrFzeDhgs+Izxg5UekmexH7VySklZFTTPidI0duAWvahvRItrj6y5HuAKn1Ott6dti6KxaX+tkN6fcG6YiMyB9q9aDp13cHU5BOVQiRxksQI7xmmzdHvOnhFrYTbGQWIHMjIAMgHFI0n4n9iDkVrnX9RbUFLt4pJBNpEVR/T+SRyMGOaoX+u602t4v3lM7WLMBJiSBHAH07gVoLfTGWN19zmZAUSe0ggzECPoKV9R01pH2rvu3TJCz68kmIUf61KLhVUQti/QfEmvM/jXyBltuSADDYPoSO1TaH4l1F6Q99WO1fLeRWDTzEgcAg7eSJrzpbLWwQTvj5/BbzrMyD3YfftxTPS2LV0eIhVpwSUE4xBwCPp9K7NwrgkmLNTqbLOUvaSzuBAgA2mMmJAtkKRwc4zUd34e01ydj3tO0xturvWePmTIE989vWmXUum+IoDecyDuLbTABAX5TIyfQ55ql1QNtUBgGU8OSAwAEZONw2jO6eTIqjbbS/kmpCXX/C+otDeFF23/XaO8fcDzKP8wFJa2XTGKtuDXbdwEFgWOZ77+2AeZBAkDED2+qs6wsuosHxFOblojfEgSSAEu57xMcVLU1yTTMVRTzqnw1ctKbls+NaHLKCGT/Ohyn1yPekdSTT3R0KKKK6AooooAooooAooooAooooAooooAqbR6V7zrbtqWdjAUcmvfTtC9+4tq0u52MAf7n0A5muh9P6emlQ2bDIbrDbcvSJZseRBIYW/UjJgfbqVkJT0iWzprHTvnC39VznNu2fQD/8AI4P2B+knzsva2bpdASwBLsZjDAiVhVX1ETn2FfdT08SLbFXbeSzgAYKrESIgCeYgkfSnXSbmlsL5rquZnyglF9MgEEj1P2irtorw7spbdk/TbWoZQbhG6MucHONoVAsqOZJ5Ne9W9qwRum5cPyCJP2UCFH0AqXX9a8hNlHc/1bG2x3aY8wHOOahs6Py+JZ/Ge6IN1mgBfaOB7D71lcW3cthYgsdQv+Jte5ctvtLXN4XbHYIvc+8086XpxfE+PfdSMeXZHr5lEE/est1HpN7Tx4gQnhXJJwZEAHkgZwDArbfDGmK6a2CGBySG9z29vStOXTCFo402xdqLD23Zbdxtqr52uZ2nsBPJ9qyfU9ScopESSzT5mJwd317CMVrOv9LILsQzWrkFtoBKOogGIPlIwSBIrFanShSFEGcrEw3bkhf1ruGpcHFFp8kKBlO5WhucH7TTLpuo3Fj4jJcYiIPlOI80+vrVLUWtsFgRPGPt65H3q70uyzGVJZ/yorMGPuYI2gDMkEVbkUdNkk2xxpdTqLi7gLflJBUkySOc8Cqmt6ldG3FsKSRj8QMw/LgYrQWOihLIRmYsJZmDEeY5J54+tYp7D22j8XcrbkIhgZ4kAkA47TNYMSjOTosHmmtW7wJQm04A3KMR3+U+/cRUCxad3vgncM3UnIxIKyAsxzHrU+g0D3EVr24PkrcVswTMEcR3HI+lS9O1ks9t2UuhiZHmHY/X1FVytN1x5nURdPW9bveJauKLRaQd43KpkwR3EH5TM+0zVO5o7PUCxsAWdQM7MKl73UT+G5Hb5fpk1e1XSlkPbEEGdoaP0P5T7cUv0WhS2r3wAxtwRbJIIyQ0gcEcg8Zmr4aZq09+uTl0zM6iw1tijqVZTBUiCD7io63tywvULKeL5Lvy2b7QA5A/u7kfcBvb7ViNXpntO1u4pV1MEHsacOnyWJ2Q0UUUOhRRRQBRRRQBRRRQBXpEJIABJJgAck15rb/APSggGruATuKWJ43R5rh9l4Hv9KEZS0qxr0bpg0NsqR+OyE3nkeQRItBiYE4nOf0iqNC6aovZCoWBFpVif8TuIIVQZBGDwBmo7uh2t4t51uXiylESGDZOGIHPEt/i9xWp6doBYVmcjxLh3XG9+Yk8KKnOaxx2fJnVt7ma1vThbZiV3i3Ae4wB8znezx7YiONxpdb6u2nUhQFJPnDqWJHqZOB6CnOvJuaa5cE+E+okwYZ0EKNsiPmAPuBSJNOHul/mYtmcAADt2xgelacMU4+IqnKmMrfVL98vbt3QtsAkuy7IAHBI+Ue//qnvwmQRf2T4Yu+WQREgExOYkz96U6a2bWnYIdzXZAZsyltCzH3G+RPuK1PQNKEsW4JJYbyTyWbzE/vVHaGkqROHufOrdNF+0yECSDtPoe2frVL4Jv8AiaZVmWtsyN9QZEe0EU81GoS2JdgPT1P0HJrNdFZLBcaYE+I4G+40LJJ2wByORuH0qmCcoNfoSckjT+BWT6z8P27bFntu9kksDbPmtMcnyj5lnIPb6Ux1dzVmAp3MTDIkLtj3OeO/GRzVTp2o8QM1x76FSTBYwUkDBjLCf+1Tx4pR8VkXkRnrfw6bt6dOtx7f5GuAqqexnLAdozxzW76X0dLFtUUCQPM0ZY9yfvWVu3r63wm6/tfb4bJcYhhnKhgN0yo9s/SmNzV3bBUvqXG9QVV0BBzBlwvbnB4q3NCc0o9Md4hp1e6mntPccwqj9T2AHeaTfD3w8Aguth38wAwIORIGD95+tWOp2/5u2q6hSVUk7rRwDlTIMgRnkj2rQ6e4jr5CIA47j0wcissoaIV68k1OzKfEmkItATCs6K0f0loI9p4rJ6hxa3W72ntE5KxEgGdoJHPH1iuj/Etofy13dOEJEcgjIP2IFYO5omvm4rkBl33Hx8xWFHHAAn/7UwxVb8E3IV6jUWgpUJZnHnAOJ58hySPr6V90JBugWzt3qVwSFfvBEysjGOMEc1Q1Fhvm+UzxPp3pvpbv/wAe4F85tsj7wI2ktJ+sR29avnDSjqla2G0Rp2NpANjSbRLGJYbgZMyAAcYzIqvq7Q6hZ5H8xbACN/WInwmPdx2PePfDXW2SQblsSSsMsx4i+kjuOQf+aorrVt7LSKwUgusNMjcWgNAM7gORiIPJqheOO3J26MIwgwcEV8rW/FfTvFtLrUXbvC+Mo7Mww/0bgn19zWSqSdlgUUUV0BRRRQBRRRQF3o3T21N63ZXl2ifQck/YSftW96lqhavqu4LYsKvhJyWIHlJAy3mhoxOPrSz4F0Zt2buoiWf8K2JjHzOQfpifrTrpmqGoBFtSJZVBYyTu3EkkzEFZhewirca5Zmyy3oufDmiLsbrj5SQJid2QeMALJUAYBL/WrNq0mrcs53WlZlRJwxUwWYd8zA4xNUuva42fwLbbFtoMBZZwcGPSBJ3etUvh3qh/mVG4m00pbDAAqAZEBV/87nFRWGbTmvy+CDkj1d6eFFq3qfECWGMBULJcWSR8ow3bPaq6i1a8oMW+VbU6Zv0DwCfoa35OMVG68VW+0tdf0SUDJWbZ1Plts1zcNty/s2ItuZKWx78d6bX+rSWt6faWQZJIAECYE/M0D6DvVXrHVd7NYtNH5XcdieFB4B+pHpX21pxesC0fKjAH8N1j5PzyOPKSM/fFWVqqUuOuqIt1shZpLnjvbuK7kEsH3rAfG4LOYJiBtJMHtU/Uul2J3lrqXGcbQVaAZkxuUQOwA4gZqXRKtsWzaDNbW5u3EjB2FWkglR5WLCMyINSaTRu125pLjbQxLo90TcbsIYGDJX9BWlbO06S/YolK0fesa9LCukjxYlZQsVwNp3MYaQMkDk1H8Qas+AN1wh4VjbII55EMSQQRIM8H6ULav3mW2dhZSEXd8wEHBkbgI3cjIHeq2tVgNlx2U2yQyCMn1Pr9TmOOM2QxK1XPXsUyy7Oyv8P60FpO5m2gLBBIBaTsBBz9M+lPuqaEai3Z8PK7ickxtnIURJZs85ERilejZ0HiW7ZA2kEnvJB3AflHlEc8cmnHw7qlCkSLQG0tkkDad3yHgmIJBHpHEs0GnriMeRPwkGotptcEtFxgE2uC7bSACGb863JBmCBHpFUOn2mWy1y4TauWWVYgjykckckk5OJO33ipbOmIS7dfchLeJaJWN0sQcTj1iPXtTFANTbZ7nmRI3BoBYEk/mjhQYkz5pxANQlHTH1ROM7dEf9oLeBs3oG4FNwODIjkYBz9/aYrKa+42nvfjKwJ/MsZMbSVLDaVYASrftFN7Gr/mVutcCbLYZkEAMybiQsiFhVx7Ej73+nallIs6hTBJFtmGGzgEkZMcHv8ApWOUXjb2+V/H3NcZXW5iNXoUc/hi0PL8guAufU8bZ/wg9sVPo7I0qXGLq1i4vlUnznEDEDJyCO1dB1GgRhtZEK+hUEfpSsdFs2zKWran1Cis77Tapl6iIeiX3Rbdq8u1tkpn5gO3swESKlvW1tXFkDa7rtaBNt9wmJBAVxz7g+tfOtam2G8K+CWkG2UMHJj1G0j96gt6jeTp7gJyUF3sWA3AH0aP3FdUXequvYDddYvjHTXEJTwgHhIG04YGMKq+Xae2czXOOudNbS37lls7Tg+qnKn7gg1tdDq1t23vmReXcrCZLktO0zIxAM+h4qr8b2U1Gnt6m0d3hHw2PfY3mSfcElT7mrnGqa4+5yEt6MLRRRQtCiiigCvoFfKbfCmj8bWWEPBcE/QeY/sKA6Cemqlm3p7kBLdtVJ3ATduHcQJB8324bkU26DZEwo2palQkzscnzCTyQBM/4z2pDqumvqtUWZZtlmJ/EPlUDBI/ISBggZkVsugWZsFwMMDcJPZexJ9ljPtU8i0wST66sxarYr1Nk3Dq4JRl2rvC/kCBio+5afqKTWPhS6E34Z4hUMAKGHzD0ZSSfeBTbT9dZGctbZrTXG2sCN0RuyhO6Aon1iMVo7FxXUOhDKwkEdxXZTnjVdcEUlLcyel6k+jTbqrZW2ohGRZj2JHPMT/gYnmret6ur2lNkkm6YUwZ5iQD3zA9zPatBqNMtxSrgFSIINZnT2t7F0U7EhLfAAC/KRPMkH0+ciZqtKM3qa3+hNyaFXh6d40+7aA0FdxBDyAZmA7kj3iTmnHR9B4AuINpTxZGBgEwAxJAJ/LsImTVFujWVK3bVxLDIySC5MbTDYcbi5PE4le8046l09tRZfawJLeIAHgECIaBIbAmBw01p1Kkr2fNlMuStb6MbepR7aKbdwE3LTjaqCOwkgSJgnE4+jEOlqJLD8M7W8OX2AyqgEZiZBjgH0mqfRblz+XsFoALlDAi4oYRMtgncUg/Qd8eemeKjXbDnzpNwbifEJAJXawaBPeJMMam4uV2+CpyqjzpupJfT8ObdxgU8zbmB2MAyj5oBO0QfzHGMxXOj7rdu7dbw2NsKxeR5/llpGJbk/U0zt6Bl1Qu2FcW2t/iM4LBmZpO4nG3v5ONuQKl1XU7Vq5csst2CvlF0lS5+UqrhhKECRuJyasjJp+D+yMkmqkVNHoGv6UKt3Z4YID227kkFWg7ipxmPT3pRJVbd6GBcQxgZOcgRt5Wc+3pTnpWo09s3Htq6jDMfDZilskCAN3HcsZMV46tqkv2d9uSEuKWBEQCGEDAEccf1DvVsE9dVs/v5FWR+C73X2EutvXbskrG3kRgSYG49ySe/wD2p0lpblhjeRQoXeeSNox5QT8xnkGRJ9RPtNI1x0JCtbG/aQGJBPmQ3F4K4iJ5ngiK8a/pt/VFUYWxYt+ZCvzMjtkiMEhRuIGBxUckk6XH2/sY4tNvk89T8PT2yyPbW2xDraHLMyg7QSfKBCsRHf0xWe0itqmum6IVSCrAweQsA5LGe5bBiPbT6xbNqZCOLaoFTbt3wzHcBnuPMO+0doFLerasrZ3W7UWkeRI3Dcxz9AJwPf2rNo22W78zVHIrqy50XXG7bIuCHTDzj6MfSR+81B1bqtu2vlIdzO1VM54Ex2mB9xS+7es3mgMQtzyXQOwbKRIztYZ9JNPOm9Ds6Zdttfcs2WJIiZ+3avPyY4QdyX5G2E3JbHLeo3XuvuuB2YJtOBIOIIAAwZGD6mKu/D+n8tu4Q6hbg3EnDliUBAPBWRn610LV6cTwP09OKS9T0SrYvA4BDNjsYmR77s/WrH2pTWhKiVUL+pWzbuMQqtbcbnQid0YMcQYgj6GqnR7tu742lUbVuqyDdlt4AKkn2Klu3MU51trfatu4Pl2sRMexH7/tSjQWbSXXu2Cd1o+YN3CwSyjkDnHqO/acJJ4mnz1RXvqswTqQSCIIwRXmnvxvpBa1t7b8rkOvuHAb/UmkVRTtGkKKKK6ArU/w6WNS7gSbdm44+sBf96y1bH+HUE6lfNL2Su5Y8skZknH6V1bshN1FlzRaXUrcd33DnLTyMCRHEwBiCe4roV1ytvYhwhS38shrhA2ow42GRuHeY9azA0otrbGmcXgAF2ljxcaRn5SdycDbzV7qXUzasWjN0yHO5WCgXmPmJXJ3KRx2xBwK1t95JM8+XhTM11LU3WuXTdkPvcXI4DQqMJ4ztYAjGa1Pwd1VGJtl1BYbgsgeaTu2j0IjA9Ce9ItTZCmAT9IEER3rxoNEy3kQpuW8Bt9ZPoY8u3DE+iqO9XZYRlCirFNtm7+I9T4WnuMDBgKD7sQo/c1hur6XY9rwze3ttQqSABgRAEEZdoJPMx60/wBbf8fRJ4pJIvBGIxJRjmeOwM1LoumwHL3MO0K11izAtO3btYbeeZzHECsuJd2m2Xyd8GN6j069YcBhmJ98GckEwYMn6itF0DX6hRstW0ukKYJkvJJkyDhVMYx833ppqumPtHglVZSxUqu7e0t5Nxby9wVMj/b78OMWVkuIFuWttpItyQswwLZBMdv8M1d3qnj4ToocakV+p6/wlS7ctDxGUHarMCTMeeRKmDKgyPKak6Tr3unzWQWaPEuuWZRtBYExAZtk8xkVC1y/db+XdNlq+We3vUBgAZXaScHiQc/rUvQNUiW7nikKqlXbgz22qp+ZpHJxH1NWrGlButyiU3rS66om6g14XNOLG/xAiSAxYKSNgBDLtUxIJk5J+7LqXRl1Co0+HcDrDXGBi33G0HZG+YAgHEYrzp+s+Mdtq3cCNcAa6C0KhwNyqYnBz2EVR1l9EbxbYcG5lt6xJk/KI4Hr/h9q7CMrSqmutyM8kYpu7Rce9dXU3DbtK7Oox7J5CQAZCEgwGwftVHp2nV0vKm5S07lbKhj3kxiQJUDEKfy5ldLt82rlnxGuKYuEgbQpub13BYZlBzBngxUHXemutxgrBlzO0ERt8pJEmASJ9M+1WQjvpbp/wVTnUda3X8lLS6xrDETIHzbWBBB5AYcg9/8AYwQ20uqa5c32wr28g2cA+b82fm8xjBn2qtZ6Va8HxGYkKjMQmSGBOOQJ+WBxnvVZVOmdLlt9yEyGHH6eoyP1HqKlOMMl1+L9yGOU8aTf4f2F3XNDd3+ZiWiWJOSB+aZPlmBP0ph00Jv8OH8VU3FgAVJEQdp+u2QJlmz2pxoOk7bt26reVkG3vtlgxBJP5SMcSGB9ah1Wqs2jduDY1xjsZluM0PhjErEDy8cbY7Vly5NUdCRsxw0vU2IOoja62EQGUeSdoEkyNjHsCM9+B2itLoXNy0jHkrn68H95rOaGyu1tRetopYyC2UBY7lOyJBg8f6U46dqfB01wuCfDZsDkkmQB9S0CvO7RFNJLn79UehikyHrt5raqqAG47Qs8DuWPsB/tWQu3VuAgal3IIIDgeG2FYDaBIEtEexpt1t2XxlvAvqHsbl2SRbhxK7Z4GDv5JB+gwSaUkkhonA9Seft2+81fg7MtNpknk3dnQtFqV1Fo9mgq691biP8AiqOj6FbZlvEtuJLeHky2AvMkqfMSffHFKvhzUtuCgjxEB2icuqxKt2AgYzM+00wvXyW03hMwG5ruFP5cRPpCwRGJqCxyhJpOumdb4M98cpI0lyZmxsP+ZGIP+orLVuvj/TbdNpjA8r3VMGRJ2nmPUGsLUDRB+FBRRRQkFbP+HJEauZIFkHHMBsx71jK1X8Prh8TUqOW01yPqIIrq5IZPws1nS+iG3qfERANODbK+YnzFl+U/mIzJPEnFOPi3om4goAfFaBP5bnr9GCie8qPWkP8AaVs3QtlWZg6Mb4M7xjeX7AbiI7Yx2rc/EFnxRZthiouXRLLyNqs4j3lRWnXNTTZhkk0c56dpCx2vv3QIB57Ynnhhj2pr8P6u5aukkG7cdIS0ORJDBj2VPMc/btWi/s+/4wZ9OlxwxIuq4VThRLLlp8owMU+0fTBa3GAWuHcxA9ew9hwKll7RHTVc9deZHHid2Znqmk/ldLYBO4reDOR+YkOTH3wPtS7V6e3qmF12Np9irb3BVEgzuZpzA/LyO01pfi5SNPuHKXLbT3A3gE/YE1nNdc1NvUIrneLpCwghdu4kKHYQXg5YR83tUMEnJWudxkVfA66PoWs23ttcV0t+ZdpAhQSxJgFgfSCeeMV903Um3XH/AJRypC/PMqTgscZwewnHvUVmwXcG2tlLYBwQOd8zuEHb2njnnFMOn9ENoufE3kEwTHlciQGIUGMrkce1STW7ly+vIrd8IWfE2i3nxLbMVBCrPspdocyWAG7AxgZkRSHpLPp76OGLcgrMbl7gkdiPYwYNP7rO9k3bgNrzb177yoZDiMLuYCD/AFVn1u7TuxkYHcV6XZ43DS+Dzu0ZJKWqJtejdS0wUDabaARAE4MmWYGWYN7CMxUHT9M91itxlYkM6sDuUjAAjhNpPBAwYrPaNyFEEZk4PrVg3mGcyO4MGn/mq9L5KH2u3UlaXoPdX1W6Yt2bC22VWXd8w+YBnBAAIEAE5q7rLZLWi58O3bcblHmVwpkBWMHbMrJgce0+Ph+7cK21bxGLq20+UFbYABWSYWYHf1OKj6Rfu6lriDaFtiEUAZcNgtkzgGTkEMY98sklwqrn8/k3Rb9bvj8vgmv65Vu2rQUMl4CHJLDzAhUIAMzgEnt9Jpd1npYtKypPhhQ6ozSUaTuA9VIE+xniah0d1iz2JIUvO7naAdynPcc4z2pj1dGG68XhCjjwpzvaVJK8CJUf8V3S8c0l/wB9CLnHJjk37/l6iQLbvWB4zFVQMARyGYQCe5WFHl7mOap9W0NpLaLp523PMHcxMSDMwAME/wDgr3pNX4asDb8TuAdu3tkgqZj2jk0qv3/GAtnYAs7VG4ASdxjkxP8A2q2UJKTfl19yvFkUoJefX2Juq2Ll3+WRLSuu3fKOZYAmQTMDn7T9qd2dMbmn1AQCTc3IJ/MoRgJ+oiaqrqGe41gXlBHlbYCSJwACyjyhpmCSB9Jp70Kzts/Vif08v/8ANeTmlUV17nr41uc865rS95rrZR0ZcqfIIkrHIdRyR3Mcc59dSIHyzEj+oesCM/Wug/HHRgR4yrgqVuwSMGCrmOQpUTGY+lY2/wBHfxYUHw96gHmbZbwlYexAn71s7Pli4WclC3TPPwxZI8S+N4IEJHyu7eWD7hiP2rS29KLVkHJa2jjmJUEFjP7Y/qNS/D3RtgXKm2hlQoPnuAbWuEntIMD7+leNVrxYQYNx7jbVQRmWghpBxDAgdyfpWWU9WR0WsynxLYZdDYZi0m64gzxzMcT3n3rH10D+JjbbOmXPme8xnnBVR/vXP6qbttmnGqigooooTCn/AMCagJrrO75WJRp7hlKx+pFIKl0t823VxyjBh9QZoce6Oq6bo9uwwRWYeIxW60+UAEsqbZkYQifWtVrdR/8AHsXWaAl22XM+jbD+/PtNZz4htNnU2vMl1BcAmAs2mEz3/Mab6C02o02woC4KXgjcMDkj6E7v1rU0mlJs85ye6PQ+KDZvtbvWmQFpUtEwxG2YJAA8/wBgB605sfEFq4hMkFSZABOASARAyDH7j1rDajorm34nmLFnW6GJYWURvKu45AEfpkVuul9ES1cNzczFgB5jMcfr8oz7e9czwxKKfn/BzFKbk15CPW/ElrUXG0gVouLHiHA86blI/UelVr2r3aUFQ3iKNnCmGIiAD5hugLiBk1t7uhQGQix2wMelZe/YNnVlApKXjvUDGfzr6GT6/wDUHpUMUoPZIllUlyfL9yLAsoy2mNtUh42sSWFxQ+ROZxk4irnRtFb02+419mMMGDr2wN5U+ZeOT82PalvR9XqNRdKgKLCM8q8iFJ2kAjB2Dt2J+kSdb6k1ostz+7ZAqLuhuFYvt7kyVnHetKjK+7XnyZXKKWui31rUC5YNxSxDGBuiY3N6AQD4cx2ml/RNPbuhrbqCzbCp4IAcBoIyPIT+lRjzaQlVCKpQATMwHDMcDJLDtUXQ9SEvKx+XKmfRgVP7Ga3Yof4pJep5maf+dSlxS+pe6d8O2mv3bbXHsFYhGhmLEGQoEFh3kdu2amsdCHj3LZdnC/KFUS2AxkFgRg8CTg0yvdJt+MLm57RQDcqGCLmTu3v5dpEHmSIxSxtFa3m7d1Lbi5aLCnmSfnaB39KhHJKXDfHpe/XuWzjCL8aXPrW3XsMbfVxZI0+oPkUzaZdrsqRtCFYzwQZzmKt/zNlb262lvx7gBDRtgFQsZJCEDlcnn3IWanqGmaJOqJDb9xFqdwgbvlMnA5qC/wBZD23trcvMQpI8RU7wpyoknaT37VX3Mm/w16+hP/0RSfiuuCoNSnjswMISyhonaCpVWicwYNGpcgeCGZwXJUnvOPKJOJ9zMjiqq2Ag2s6hgJK+ntPcj/0TU2k1J3ASzbM4klVBkheQoM5JH6c1qnFLxLyMEZSf+N+b5X1L63HVjp7doHyeZyYCznd8pBkcSDlsVVXpXhXJEDYwJgK7Ljgrysglogz9QKvabqti5de2hdmuEXGDeQeWJVQASSFUmCQPSkfVOi6g3PFtZW40hfFY4BAUs0jccyBk/pXnu22m9N+vn1uexCKVVvX0KWm0B0+qI099YYyyiCzJEnAG0DdPlEEDsK31qzsVV9BFLOk2xedXj5FB3HuSA0TyQrSAfQRS0ajW6e65e0921JJ2kHHPl4P2rLmi8uze6+prhLTvWzNBqROKzep+GbB3wXtgjzBLhUdzwDgZJjivut+KwqMRaO4FVVSwks27tztBAz70qt9S32dU19lCPuUBG8zPtCwsdoA49+1U48GWO/Ba5xYw02rZNALpEkWpwInED9cVHb6ZZnfdt73CAFcRJkgtnBIhRu9Kn1RLaWwiwzXAg8sCYAJgGByBg0q+Hzc8a5buqxN1oZhG2VYgmY80SeDiOKsjHaTTr+CLe6Mt/E3UTdsW/wCiyCfZnJY/tFYynnxtrvH119xxv2j6KNn+1I6qXBuiqVBRRRXToUUUUB1P4QuDWdPVHcg6ZirehRgYJHcLOPcVquluLN22F27QqKwBztYABtsd2E4PcVy3+G3WhptWFuf3V8eG/png/rj7mt11Dpjrr7W/8T8oJUgW1yLeRyeTPqPpV+NpqmzFmhUrRr+pL/L3Bez4TeW+sSOIW5HtG0x2I9Kq6brj3Dt01gNbA8pa6E3KPLKrBMTiabdI1XjWvNG4eVx+0/eszqtKH6fbG2HVzatHcBjcVkngAgcH2pCKe0l7fv8AH/Cqcmt0Pek/ESXTsuK1ptxWH4LKYIDDBOODBqfrfThftwpAdDuttPDDjjsePvWJ/nEunZetIbjOF3G4ySRAyEBBIxBP+1PhYABA3WriQZEblXgMCuLtueQRP0qU8Cg7W31Iwza1XJQ1HUwmnkI29TsuW4Eby0lSFiAxBMgGcdqW6tF1+9rYZLiNJVnnEbQFPO6ecgZ4rVf2e13bf2L49touLHlcrwwnvGQfeDwCKPXGtvaA3lFuOQ25ZCNOAfzKZnJBgzgVdhyK9ufXrn2KcsPXgW6TVWkseGG3+THlCgFtrbSZksGAyYADGvmm6JfuxFvaP6pBA+pWai/kLdt1F1IAja6AQGGPMOGGZJgk7V5BqJbrW7sWPE2EwgUkuP0+b/Ue9bcWtXpfvZ52bu3Vrfir3+/XBoLly2oC37l68UEAAbFAHu0sfrAqB9ZpwDtsMD73j/xUK/E1wgpdCXgMEXBkffDA1Ho9dZW6LoQkL8ttiCN/5fN3Uc8TgV2MWvxL9Ht9Kr9CiXifharzuO6/W7/Ua2ekW7aC7qi1sMJW0CC7ffECI7TSvqfULJwltEWD7t6fMc1b1Wg1epuBrxRC5gbmE/QLOORgxkj1pdd6Htu3AouPbUf3ptsFLdxCyfv/AKc0U4/7St/RE3hlvpjS+r69FsXF11/SWLlsorq7ttcjIMBTAPymIifWciqOi0f4Bu7iC3lMZBmYtiDyYkzxAwcVcvpqdQ+wgs7ZIJgxyCQxwo4BED05pevSr6s9hQxddtwBYw5MZlgCoj5gGH7RG4qO7Sb59y+EXKWydeXlRW0ms1N24YcgnarNLCQs7QxGQAJzPBNN+m6h7926AENokw6p8zbAsKxIwpMgxOORNW+kC6gdbtraRcjDx2AgJBDCGOfeM4FPrJW0N95wpOBuIEewAxP0/wCax9ozRvZfBt7PjlW7+T30/RizbVB2GT6mprgj71WudXsgTuLeiqpLE+yxNUb3xBA3PYvog5YqPKPcBiwH2rB3c5b0btUYqhD8YdEJAuWYDh90kCS+Aonk52gDgQaV6T4ZIdEXYl8bzduIS0Iw2xBgKTOB22k1ttfq7aILhII5SMlieAvqTP71U0GlOnsmQPFuMWb3djMT3A4+gqyOaahXXSIOKvYzvVL3hXbKW0DraOwBmAGF8xJ7GSIPqK83erMumu6t9qvbDhBkwxOxVMnmRP3FQda0SXVJtOC1v++VQZBJK5M5MiCB7Vm/4harwbVnRL8w/FvR/WwwD6wPX/DXcqjoXr1Z3CpOdeRhSa+UUVUbwooooAooooAFdc6b1Q9Q6dukfzGnG1/Ur2b/AM9D6VyOnHwt11tFfW6uV4dezKeRUoScZKSK8uPXFo6v8J3rmmh7g8jQMekn2wZyJI+lS9Qs7hftM/4IbcM4BLeMuYwGBdZ9QtR9Z07MiavR3CbdwLvjiOASO8TBkf71f0/SUUuLpYK0J4omMDhgZUrMj2NbI5E3rfn9jy5Y5RjpXkYt925mBbYxwSDEHiO0iP2Nabpmqe4jf027b2wZyz3TtVffOaYa74VdEO0G4REMtxg0ARBQkhhBIgFcHFLelm2mqDu1s7DIthXVlYzIFsgsdvYHHm5rRPJHJHw70Z445Rnvt6m3+GWL2AzgguzNBOQJ2gfoBUnU+kC4d6wHBBmJBI43DvHY8j6Yr10SwyWV3jazFmj03MXj7TFMLa+4H17/AH4ryptqbcT04pOKTMV1YFB57Sb9zEhxIuSSQEfsRJgCD7Cl2n6dcD2DbhWYS7AzBJ+XJgMFPGJHoa0yveu6m4pT8EHaQ0FSBj9+ceua+j4Ttbt1prlkn5lRvKw/ynH/ANYrRHtGjZ9fJll2fU7XXwKum9Sd9TcViES0sMqKGTcvkBMidpPYRwPSviaGy902njxAuYJgEELERLMwk4kD3pxc+H3HHgvKlGJUqxU5IJXmfU5qj1Hot67cFw2ytwR57d0DgQMFfvNWrLC7i62KZYZ1Ule/mQWOkLbuO+6WFshTtwDwTuYgBxjmIqDr+qNvVaa4Si2htII3EFQYBZcZXcYIppr+i3NSCLlnb/SRe+UySTAEEye4ppb6ZdIG8oCBErJn6hsSaLMk9UnZLuXVRVde5nus9MNxWNu9tuWnNwDaIJ3bwQ3PBWBJHlivPTen3iCjOLyqxjyAL/mL/NOeCZ+tMuo6N7Ny2FUOrMJZyTyfMI9e+SeeK0nhBRHpwBVc8zUUluWwwW99hZounqmTlo57AegHb/zjik9u6PxbzHzASXEHYk+VEnG4gAk+rfSG/XtebNi46iSBj3JMCfuaxtzUrYs3kRvEQ7AGgNLwN8diAAsDtVeGEsm7LMso40UevdVed9ttrxyhuFh3ySQj59orx0LWB7/j6rzeQqziNu9UkkqO+yRMd4rPXdPduOVAYgDzN8swN0k+gA/09addIubbV5PB2u6LaVixJAO0RBHlDbyR9DjFenPFGMKXJihOUnqbNL8NdCW3atXLhZrgTy7zItryAo7QIE146q3jBswhRgp9JIG85GDBA9gfWrXV+oBV8NfNAggGN0flnsP6m7cckVmtDpnfUFb7b3jyiD5Vw3p5Bk+8cRivNqUm8kmbbS8KPlqzZ0SXb7MXS2AXLbfPcBlFU8/NBIk8Ce9ci6jrXv3Xu3DLOxY/f/YcVp/4g/EIvuNPZabNk8gQHfgtA7Dgff2rH1TKTm7ZtxY9CCiiiuFoUUUUAUUUUAUUUUBt/wCHHxl/JP4N8k6dz/8Arb1Ht6j7+tdB+J7TK9q7b3GzCISj/OpM59R7n1rg9bn4F+OP5Yfy+ql9O2ATk2/t3X2qcJ6HZRmxa1sdb6X1XwItXiYB2hm5EAESe6kEZ7Uw1dprdzx7S79wAuKCJYDhlPEj07j6Vn+oqLi77YW4LglHtn1jJ9YgEdxtA4r10vrB06ot10BKiUYlZMZKSIGZETBj8tWJWrXP7mSS07Pj9jRL1pQrOButoJYL864k7rZAKx9ZrMdQ6++qU+EhKAnyhir7Y7jIZYzkEeaOxNaDW21vqz2TF9UIA4J/wOpwyn39cGsq2lVtQN7ETbIi1aKeERgb1g4yROf0q3BGG7rcozynxZsfhhT/ACyDeXT8hZYIHpz2MgRinFq2O5M1neg3F09lEOqtt2EsCJPZTIMexqbq/VgrW7AfazqzM6FTtCiT5WmJGJqiePXkde5fjyacav2HGs1iWwQHts4EhDcCk/rxWdtfEqeJsvXQhK7l2qCP8pmW3D0rOi/bZ2Fu5bQb+TuyeATlpngmRzxV/TaAm2Nr2HWDDb1UgKJ52Ar6zP3Fa49ljFbmSXa5SlsaLTfEVrBZ1NpjtW6QVAaJ2tOJI4Ix2pyL8jBx7ViOm9DZJZLlmOGR7iwTjA8rSD9RTrT9MGla04u2UW621ralipJnb4Y/KfXgfSqMuCKfhZfhzykvEiT4tY/yzEMFIIIJJGQeMEGT9a+dF6kb6DcpUhVJJgbgeCBO6DHcfrV3rGsSzbZhvYqpMKhzHORx9TXO7+pQtY22FsbkDJdYEgFYJO0YbOJIwDUsWLXCmMuRwnaNt8Q6RrlhgoBhlbzDBCurHHJwOKz+pTT3kYrqEt2zHhqp4IA/JyCYjYB+5pzY6hduqgtLbbEtcytsE58giX7mcD3zUKWbOk3XLjKbjncz7QCx4hQOAOIqEZd2q8/IlKKyb+Qmt9MDsz+Dee6YAvPtUEACDsJxEcFTwDVPXacW1MuQltluOyDliYncYLtM5G0D0q51f4kNvabisqNuAQETgcsZmJ7Djv6VX0GpbVIWWwIhRsc7g8ZDAGAiiZnvJxU9c9Op8ddbbIj3cW6XXXuR6TqVq9cXwzcbYfKNvliCB7gkzBGZ59ayvx18RJpg+m0sC7c/v3UztH9Abkk9z/4PXxV8VppFOn0rK17Ie4g8tqcstv8AxTyf/Q5mzEmTkms0pW/DwbsWLzkfKKKKiaAooooAooooAooooAooooAooooDSfCPxhe0DQvnsn5rbcfUehrqljV6Xq9pfCfKAnwjAdSe3uuO361wepdPqGtsHRirDgqYI+4rsZOLtFc8aktz9DLpbtq0MeI6Bs7iXYCDIzIYZ5iY44qboPxUt5TOWUxtMBzABJ2gkEZ5xXNvhz+K921C6tPFAwHXDj69m/ath0bW6LVkXNNdtrdAHlMI4I5/zT37GrFOLTUkZp4ZJ2ja2b2nuE4SeDuUSf15rzqOj2iAbarbdTuV0UAg8dhkEEgjuDWTHSLiNhrgXsMR+wAOMc96vnWXdNtAtvcEiX3ASoPZQAJA7H0zU2kvwsqp/wCyKfW+kwwZ0ZSzQ93eXQCCeJDLJgZwPWlzdLvqgldymGxBAkhAJBjceYHArVaHqb3V3CFDGNjkblzE+4Pp780q1Gush8271jE71OzzEgAFRIAM/M1acXaZrYyZuyRlvQrtdDull8SS5n8AYODgmMBP8RI9prUf2BdYWmN/ZctfKEQbFJEHynk+5/ao9PrPAVhbQM5Ms7vIaRuHnxux27elT3+uNtlFDt2UMEnA43fMJniq8mec3aZPF2eGNVRdXpd1/n1Fwx/01VR98H/Wq13odkXNxu3AxXafxJkTx6j6LFJk69fuQt21cEhiw3mCowAA2OeeO3rRe0n83bG25ctsvmEIMt23be68YMVXbi93Xx/RdpUlsr+f7L/Uurfy9pRbUW7a+UM2cDsBOOME1l9L1b+a8SFuPcCkKe4bgSeABz6Z9avf2TptGpfVXVWSCfEcSTBwFEALmY5rKdW/iPY04KdPsyf+o4gD/Kv/AKrjyY0mkrZZHBNvmjaJdOnteJrrlu2OSYEnHEHljjgfrXNfiz+IBuqbGiBs2OC353HHP5R7f6cVkur9Yvap99+4zt2ngfQcCqFZ27ds1wxKIUUUULQooooAooooAooooAooooAooooAooooAooooAr6DXyigNB0j411umAFu+xUflbzD961Gj/i1dx42ntsR3QlD9e/+tc3ooR0o65a/iRobkeJZvIYiRtOPrzimF3+InT3YMXuEgAea2TgZ/WuJ0U39TndxO2aX+I2hKfiNtkmUFkkAAkKQexKxUNz+I3T7ZJRb7nsNoAH0niuM0V22c7pHUdX/Fe2P7jRjiAbjf7D/ms91P8AiTr7wgXBaX0trH7mTWPorhJQSJdTqXuNuuMzse7Ek/qaioooSCiiigCiiigCiiigCiiigCiiigCiiigCiiigPpr5RRQBRRRQBRRRQBRRRQBRRRQBRRRQBRRRQBRRRQBRRRQBRRRQBRRRQBRRRQBRRRQH/9k="/>
          <p:cNvSpPr>
            <a:spLocks noChangeAspect="1" noChangeArrowheads="1"/>
          </p:cNvSpPr>
          <p:nvPr/>
        </p:nvSpPr>
        <p:spPr bwMode="auto">
          <a:xfrm>
            <a:off x="155575" y="-1790700"/>
            <a:ext cx="374332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9942" name="Picture 6" descr="http://upload.wikimedia.org/wikipedia/commons/2/2f/Plate_dragon_Louvre_MAO696.jpg"/>
          <p:cNvPicPr>
            <a:picLocks noChangeAspect="1" noChangeArrowheads="1"/>
          </p:cNvPicPr>
          <p:nvPr/>
        </p:nvPicPr>
        <p:blipFill>
          <a:blip r:embed="rId2" cstate="print"/>
          <a:srcRect/>
          <a:stretch>
            <a:fillRect/>
          </a:stretch>
        </p:blipFill>
        <p:spPr bwMode="auto">
          <a:xfrm>
            <a:off x="1524000" y="381000"/>
            <a:ext cx="6096000" cy="60960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www.christies.com/lotfinderimages/d14495/d1449504r.jpg"/>
          <p:cNvPicPr>
            <a:picLocks noChangeAspect="1" noChangeArrowheads="1"/>
          </p:cNvPicPr>
          <p:nvPr/>
        </p:nvPicPr>
        <p:blipFill>
          <a:blip r:embed="rId2"/>
          <a:srcRect/>
          <a:stretch>
            <a:fillRect/>
          </a:stretch>
        </p:blipFill>
        <p:spPr bwMode="auto">
          <a:xfrm>
            <a:off x="1485008" y="838200"/>
            <a:ext cx="5947172" cy="457200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http://upload.wikimedia.org/wikipedia/commons/thumb/6/61/Coupe_iran.JPG/640px-Coupe_iran.JPG"/>
          <p:cNvPicPr>
            <a:picLocks noChangeAspect="1" noChangeArrowheads="1"/>
          </p:cNvPicPr>
          <p:nvPr/>
        </p:nvPicPr>
        <p:blipFill>
          <a:blip r:embed="rId2"/>
          <a:srcRect/>
          <a:stretch>
            <a:fillRect/>
          </a:stretch>
        </p:blipFill>
        <p:spPr bwMode="auto">
          <a:xfrm>
            <a:off x="2743200" y="153639"/>
            <a:ext cx="4648200" cy="6185004"/>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533400" y="762000"/>
            <a:ext cx="79248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Arial" pitchFamily="34" charset="0"/>
                <a:cs typeface="Arial" pitchFamily="34" charset="0"/>
              </a:rPr>
              <a:t>Styles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Arial" pitchFamily="34" charset="0"/>
                <a:cs typeface="Arial" pitchFamily="34" charset="0"/>
                <a:hlinkClick r:id="rId2"/>
              </a:rPr>
              <a:t>  </a:t>
            </a:r>
            <a:r>
              <a:rPr kumimoji="0" lang="en-US" sz="3600" b="0" i="0" u="none" strike="noStrike" cap="none" normalizeH="0" baseline="0" dirty="0" smtClean="0">
                <a:ln>
                  <a:noFill/>
                </a:ln>
                <a:solidFill>
                  <a:schemeClr val="tx1"/>
                </a:solidFill>
                <a:effectLst/>
                <a:latin typeface="Arial" pitchFamily="34" charset="0"/>
                <a:cs typeface="Arial" pitchFamily="34" charset="0"/>
              </a:rPr>
              <a:t>Clay pots in Punjab, Pakistan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Arial" pitchFamily="34" charset="0"/>
                <a:cs typeface="Arial" pitchFamily="34" charset="0"/>
              </a:rPr>
              <a:t>Over time India's simple style of molding clay went into an evolution. A number of distinct styles emerged from this simple style. Some of the most popular forms of pottery include unglazed pottery, glazed pottery, terracotta, and papier-mâché.</a:t>
            </a:r>
          </a:p>
        </p:txBody>
      </p:sp>
      <p:pic>
        <p:nvPicPr>
          <p:cNvPr id="22531" name="Picture 3" descr="http://bits.wikimedia.org/static-1.24wmf5/skins/common/images/magnify-clip.png">
            <a:hlinkClick r:id="rId2" tooltip="Enlarge"/>
          </p:cNvPr>
          <p:cNvPicPr>
            <a:picLocks noChangeAspect="1" noChangeArrowheads="1"/>
          </p:cNvPicPr>
          <p:nvPr/>
        </p:nvPicPr>
        <p:blipFill>
          <a:blip r:embed="rId3"/>
          <a:srcRect/>
          <a:stretch>
            <a:fillRect/>
          </a:stretch>
        </p:blipFill>
        <p:spPr bwMode="auto">
          <a:xfrm>
            <a:off x="155575" y="844550"/>
            <a:ext cx="142875" cy="104775"/>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http://images01.olx-st.com/ui/19/00/13/1376718682_537279713_14-Blue-Pottery-or-Glazed-hand-made-Products-.jpg"/>
          <p:cNvPicPr>
            <a:picLocks noChangeAspect="1" noChangeArrowheads="1"/>
          </p:cNvPicPr>
          <p:nvPr/>
        </p:nvPicPr>
        <p:blipFill>
          <a:blip r:embed="rId2"/>
          <a:srcRect/>
          <a:stretch>
            <a:fillRect/>
          </a:stretch>
        </p:blipFill>
        <p:spPr bwMode="auto">
          <a:xfrm>
            <a:off x="1346200" y="762000"/>
            <a:ext cx="6502400" cy="48768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i1.tribune.com.pk/wp-content/uploads/2011/06/Blue-pottery01-photospublicity-640x480.jpg"/>
          <p:cNvPicPr>
            <a:picLocks noChangeAspect="1" noChangeArrowheads="1"/>
          </p:cNvPicPr>
          <p:nvPr/>
        </p:nvPicPr>
        <p:blipFill>
          <a:blip r:embed="rId2"/>
          <a:srcRect/>
          <a:stretch>
            <a:fillRect/>
          </a:stretch>
        </p:blipFill>
        <p:spPr bwMode="auto">
          <a:xfrm>
            <a:off x="1219200" y="457200"/>
            <a:ext cx="7010400" cy="52578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Blue Pottery or Glazed hand made Products - Art - Paintings"/>
          <p:cNvPicPr>
            <a:picLocks noChangeAspect="1" noChangeArrowheads="1"/>
          </p:cNvPicPr>
          <p:nvPr/>
        </p:nvPicPr>
        <p:blipFill>
          <a:blip r:embed="rId2"/>
          <a:srcRect/>
          <a:stretch>
            <a:fillRect/>
          </a:stretch>
        </p:blipFill>
        <p:spPr bwMode="auto">
          <a:xfrm>
            <a:off x="102622" y="381000"/>
            <a:ext cx="8736577" cy="62484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Blue Pottery or Glazed hand made Products - Punjab"/>
          <p:cNvPicPr>
            <a:picLocks noChangeAspect="1" noChangeArrowheads="1"/>
          </p:cNvPicPr>
          <p:nvPr/>
        </p:nvPicPr>
        <p:blipFill>
          <a:blip r:embed="rId2"/>
          <a:srcRect/>
          <a:stretch>
            <a:fillRect/>
          </a:stretch>
        </p:blipFill>
        <p:spPr bwMode="auto">
          <a:xfrm>
            <a:off x="2133600" y="228600"/>
            <a:ext cx="4257675" cy="5953125"/>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s://encrypted-tbn1.gstatic.com/images?q=tbn:ANd9GcSKUCsvAczFGolaCwxmDLdJu24Wc-VIgT6sfK6TMi6L6tH37bkL"/>
          <p:cNvPicPr>
            <a:picLocks noChangeAspect="1" noChangeArrowheads="1"/>
          </p:cNvPicPr>
          <p:nvPr/>
        </p:nvPicPr>
        <p:blipFill>
          <a:blip r:embed="rId2"/>
          <a:srcRect/>
          <a:stretch>
            <a:fillRect/>
          </a:stretch>
        </p:blipFill>
        <p:spPr bwMode="auto">
          <a:xfrm>
            <a:off x="2743200" y="533400"/>
            <a:ext cx="4343400" cy="5786293"/>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458200" cy="6186309"/>
          </a:xfrm>
          <a:prstGeom prst="rect">
            <a:avLst/>
          </a:prstGeom>
        </p:spPr>
        <p:txBody>
          <a:bodyPr wrap="square">
            <a:spAutoFit/>
          </a:bodyPr>
          <a:lstStyle/>
          <a:p>
            <a:r>
              <a:rPr lang="en-US" sz="3600" b="1" dirty="0" smtClean="0"/>
              <a:t>Unglazed pottery</a:t>
            </a:r>
          </a:p>
          <a:p>
            <a:r>
              <a:rPr lang="en-US" sz="3600" dirty="0" smtClean="0"/>
              <a:t>This is the oldest form of pottery practiced in India. There are three types of unglazed pottery. First is paper thin pottery, biscuit-colored pottery decorated with incised patterns. Next is the scrafito technique; the pot is polished and painted with red and white slips along with intricate patterns. The third is polished pottery; this type of pottery is strong and deeply incised, and has stylized patterns of arabesque</a:t>
            </a:r>
            <a:endParaRPr lang="en-US" sz="3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upload.wikimedia.org/wikipedia/commons/thumb/5/55/Clay_pots_in_punjab_pakistan.JPG/220px-Clay_pots_in_punjab_pakistan.JPG">
            <a:hlinkClick r:id="rId2"/>
          </p:cNvPr>
          <p:cNvPicPr>
            <a:picLocks noChangeAspect="1" noChangeArrowheads="1"/>
          </p:cNvPicPr>
          <p:nvPr/>
        </p:nvPicPr>
        <p:blipFill>
          <a:blip r:embed="rId3"/>
          <a:srcRect/>
          <a:stretch>
            <a:fillRect/>
          </a:stretch>
        </p:blipFill>
        <p:spPr bwMode="auto">
          <a:xfrm>
            <a:off x="1028701" y="838200"/>
            <a:ext cx="7010400" cy="52578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533401"/>
            <a:ext cx="7010400" cy="3970318"/>
          </a:xfrm>
          <a:prstGeom prst="rect">
            <a:avLst/>
          </a:prstGeom>
        </p:spPr>
        <p:txBody>
          <a:bodyPr wrap="square">
            <a:spAutoFit/>
          </a:bodyPr>
          <a:lstStyle/>
          <a:p>
            <a:r>
              <a:rPr lang="en-US" sz="3600" b="1" dirty="0" smtClean="0"/>
              <a:t>Glazed pottery</a:t>
            </a:r>
          </a:p>
          <a:p>
            <a:r>
              <a:rPr lang="en-US" sz="3600" dirty="0" smtClean="0"/>
              <a:t>This era of pottery began in the 12th century AD. This type of pottery contains a white background and has blue and green patterns. Glazed pottery is only practiced in selected regions of the country</a:t>
            </a:r>
            <a:endParaRPr lang="en-US" sz="3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457200"/>
            <a:ext cx="7467600" cy="5632311"/>
          </a:xfrm>
          <a:prstGeom prst="rect">
            <a:avLst/>
          </a:prstGeom>
        </p:spPr>
        <p:txBody>
          <a:bodyPr wrap="square">
            <a:spAutoFit/>
          </a:bodyPr>
          <a:lstStyle/>
          <a:p>
            <a:r>
              <a:rPr lang="en-US" sz="3600" b="1" dirty="0" smtClean="0"/>
              <a:t>Terracotta</a:t>
            </a:r>
          </a:p>
          <a:p>
            <a:r>
              <a:rPr lang="en-US" sz="3600" dirty="0" smtClean="0"/>
              <a:t>A style of pottery wherein women prepare clay figures to propitiate their gods and goddesses, during festivals. In </a:t>
            </a:r>
            <a:r>
              <a:rPr lang="en-US" sz="3600" dirty="0" err="1" smtClean="0"/>
              <a:t>Moela</a:t>
            </a:r>
            <a:r>
              <a:rPr lang="en-US" sz="3600" dirty="0" smtClean="0"/>
              <a:t> deities are created with molded clay on a flat surface. They are then fired and painted in bright colors. Other parts of India use this style to make figures like horses with riders, and other votives.</a:t>
            </a:r>
            <a:endParaRPr lang="en-US" sz="3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457200"/>
            <a:ext cx="7772400" cy="5509200"/>
          </a:xfrm>
          <a:prstGeom prst="rect">
            <a:avLst/>
          </a:prstGeom>
        </p:spPr>
        <p:txBody>
          <a:bodyPr wrap="square">
            <a:spAutoFit/>
          </a:bodyPr>
          <a:lstStyle/>
          <a:p>
            <a:r>
              <a:rPr lang="en-US" sz="3200" b="1" dirty="0" err="1" smtClean="0"/>
              <a:t>Papier-mache</a:t>
            </a:r>
            <a:endParaRPr lang="en-US" sz="3200" b="1" dirty="0" smtClean="0"/>
          </a:p>
          <a:p>
            <a:r>
              <a:rPr lang="en-US" sz="3200" dirty="0" smtClean="0"/>
              <a:t>This type of pottery is made from paper pulp, which is coarsely mashed and mixed with copper </a:t>
            </a:r>
            <a:r>
              <a:rPr lang="en-US" sz="3200" dirty="0" err="1" smtClean="0"/>
              <a:t>sulphate</a:t>
            </a:r>
            <a:r>
              <a:rPr lang="en-US" sz="3200" dirty="0" smtClean="0"/>
              <a:t> and rice-flour paste. It is then shaped by covering the mould with a thin paper and then applying layers of the mixture. The designers then sketch designs on them and polish the pottery with bright colors. A touch of gold is always found on </a:t>
            </a:r>
            <a:r>
              <a:rPr lang="en-US" sz="3200" dirty="0" err="1" smtClean="0"/>
              <a:t>papier-mache</a:t>
            </a:r>
            <a:r>
              <a:rPr lang="en-US" sz="3200" dirty="0" smtClean="0"/>
              <a:t> products. The gold represents its roots to the Persian design</a:t>
            </a:r>
            <a:endParaRPr lang="en-US" sz="3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s://encrypted-tbn0.gstatic.com/images?q=tbn:ANd9GcQOyB2mHypVPVffmmUhqxlLdXi5YHGfqJlP8XEQzno-pMVGaOeZ"/>
          <p:cNvPicPr>
            <a:picLocks noChangeAspect="1" noChangeArrowheads="1"/>
          </p:cNvPicPr>
          <p:nvPr/>
        </p:nvPicPr>
        <p:blipFill>
          <a:blip r:embed="rId2"/>
          <a:srcRect/>
          <a:stretch>
            <a:fillRect/>
          </a:stretch>
        </p:blipFill>
        <p:spPr bwMode="auto">
          <a:xfrm>
            <a:off x="1314370" y="685800"/>
            <a:ext cx="6408452" cy="51054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s://encrypted-tbn0.gstatic.com/images?q=tbn:ANd9GcRDvvrVaQnEQpvibM3XdBC1x0S4qGpPG8Kt2VUuZ80ThSmHPSrt"/>
          <p:cNvPicPr>
            <a:picLocks noChangeAspect="1" noChangeArrowheads="1"/>
          </p:cNvPicPr>
          <p:nvPr/>
        </p:nvPicPr>
        <p:blipFill>
          <a:blip r:embed="rId2"/>
          <a:srcRect/>
          <a:stretch>
            <a:fillRect/>
          </a:stretch>
        </p:blipFill>
        <p:spPr bwMode="auto">
          <a:xfrm>
            <a:off x="3276601" y="184603"/>
            <a:ext cx="3550052" cy="6318249"/>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s://encrypted-tbn0.gstatic.com/images?q=tbn:ANd9GcS7ucl99FL3rbPJJlqklw3Lmsqt1ItZySW1eCkleTkNm046tOxznQ"/>
          <p:cNvPicPr>
            <a:picLocks noChangeAspect="1" noChangeArrowheads="1"/>
          </p:cNvPicPr>
          <p:nvPr/>
        </p:nvPicPr>
        <p:blipFill>
          <a:blip r:embed="rId2"/>
          <a:srcRect/>
          <a:stretch>
            <a:fillRect/>
          </a:stretch>
        </p:blipFill>
        <p:spPr bwMode="auto">
          <a:xfrm>
            <a:off x="901700" y="685800"/>
            <a:ext cx="6807200" cy="51054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153400" cy="6186309"/>
          </a:xfrm>
          <a:prstGeom prst="rect">
            <a:avLst/>
          </a:prstGeom>
        </p:spPr>
        <p:txBody>
          <a:bodyPr wrap="square">
            <a:spAutoFit/>
          </a:bodyPr>
          <a:lstStyle/>
          <a:p>
            <a:r>
              <a:rPr lang="en-US" sz="3600" b="1" dirty="0" err="1" smtClean="0"/>
              <a:t>Ajrak</a:t>
            </a:r>
            <a:r>
              <a:rPr lang="en-US" sz="3600" b="1" dirty="0" smtClean="0"/>
              <a:t>,</a:t>
            </a:r>
            <a:r>
              <a:rPr lang="en-US" sz="3600" dirty="0" smtClean="0"/>
              <a:t> Sindhi: A name given to a unique form of block printed shawls and tiles found in Sindh, Pakistan; Kutch, Gujarat; and </a:t>
            </a:r>
            <a:r>
              <a:rPr lang="en-US" sz="3600" dirty="0" err="1" smtClean="0"/>
              <a:t>Barmer</a:t>
            </a:r>
            <a:r>
              <a:rPr lang="en-US" sz="3600" dirty="0" smtClean="0"/>
              <a:t>, Rajasthan in India. These shawls display special designs and patterns made using block printing by stamps. Common colours used while making these patterns may include but are not limited to blue, red, black, yellow</a:t>
            </a:r>
            <a:r>
              <a:rPr lang="en-US" sz="3600" dirty="0"/>
              <a:t> </a:t>
            </a:r>
            <a:r>
              <a:rPr lang="en-US" sz="3600" dirty="0" smtClean="0"/>
              <a:t>and green. Over the years, </a:t>
            </a:r>
            <a:r>
              <a:rPr lang="en-US" sz="3600" i="1" dirty="0" err="1" smtClean="0"/>
              <a:t>ajraks</a:t>
            </a:r>
            <a:r>
              <a:rPr lang="en-US" sz="3600" dirty="0" smtClean="0"/>
              <a:t> have become a symbol of the Sindhi culture and traditions.</a:t>
            </a:r>
            <a:endParaRPr lang="en-US" sz="36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ttp://blog.gaatha.com/wp-content/uploads/2010/01/ajrak.jpg"/>
          <p:cNvPicPr>
            <a:picLocks noChangeAspect="1" noChangeArrowheads="1"/>
          </p:cNvPicPr>
          <p:nvPr/>
        </p:nvPicPr>
        <p:blipFill>
          <a:blip r:embed="rId2"/>
          <a:srcRect/>
          <a:stretch>
            <a:fillRect/>
          </a:stretch>
        </p:blipFill>
        <p:spPr bwMode="auto">
          <a:xfrm>
            <a:off x="1100410" y="1295400"/>
            <a:ext cx="6872111" cy="41910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http://www.indus-crafts.com/uploads/1/0/5/2/10527054/2457550_orig.jpg?367"/>
          <p:cNvPicPr>
            <a:picLocks noChangeAspect="1" noChangeArrowheads="1"/>
          </p:cNvPicPr>
          <p:nvPr/>
        </p:nvPicPr>
        <p:blipFill>
          <a:blip r:embed="rId2"/>
          <a:srcRect/>
          <a:stretch>
            <a:fillRect/>
          </a:stretch>
        </p:blipFill>
        <p:spPr bwMode="auto">
          <a:xfrm>
            <a:off x="741498" y="861477"/>
            <a:ext cx="7411902" cy="4970781"/>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http://blog.gaatha.com/wp-content/uploads/2010/01/ajrak21.jpg"/>
          <p:cNvPicPr>
            <a:picLocks noChangeAspect="1" noChangeArrowheads="1"/>
          </p:cNvPicPr>
          <p:nvPr/>
        </p:nvPicPr>
        <p:blipFill>
          <a:blip r:embed="rId2"/>
          <a:srcRect/>
          <a:stretch>
            <a:fillRect/>
          </a:stretch>
        </p:blipFill>
        <p:spPr bwMode="auto">
          <a:xfrm>
            <a:off x="726050" y="1062713"/>
            <a:ext cx="7503550" cy="4576087"/>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http://upload.wikimedia.org/wikipedia/commons/thumb/2/2a/Ajrak.jpg/1280px-Ajrak.jpg"/>
          <p:cNvPicPr>
            <a:picLocks noChangeAspect="1" noChangeArrowheads="1"/>
          </p:cNvPicPr>
          <p:nvPr/>
        </p:nvPicPr>
        <p:blipFill>
          <a:blip r:embed="rId2"/>
          <a:srcRect/>
          <a:stretch>
            <a:fillRect/>
          </a:stretch>
        </p:blipFill>
        <p:spPr bwMode="auto">
          <a:xfrm>
            <a:off x="533401" y="1143000"/>
            <a:ext cx="8001000" cy="4514851"/>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381000"/>
            <a:ext cx="7391400" cy="5632311"/>
          </a:xfrm>
          <a:prstGeom prst="rect">
            <a:avLst/>
          </a:prstGeom>
        </p:spPr>
        <p:txBody>
          <a:bodyPr wrap="square">
            <a:spAutoFit/>
          </a:bodyPr>
          <a:lstStyle/>
          <a:p>
            <a:pPr algn="just"/>
            <a:r>
              <a:rPr lang="en-US" sz="3600" b="1" dirty="0" smtClean="0"/>
              <a:t>History</a:t>
            </a:r>
          </a:p>
          <a:p>
            <a:pPr algn="just"/>
            <a:r>
              <a:rPr lang="en-US" sz="3600" dirty="0" smtClean="0"/>
              <a:t>Early human settlements in the region which is now the province Sindh in Pakistan along the Indus River had found a way of cultivating and using </a:t>
            </a:r>
            <a:r>
              <a:rPr lang="en-US" sz="3600" i="1" dirty="0" err="1" smtClean="0"/>
              <a:t>Gossypium</a:t>
            </a:r>
            <a:r>
              <a:rPr lang="en-US" sz="3600" i="1" dirty="0" smtClean="0"/>
              <a:t> </a:t>
            </a:r>
            <a:r>
              <a:rPr lang="en-US" sz="3600" i="1" dirty="0" err="1" smtClean="0"/>
              <a:t>arboreum</a:t>
            </a:r>
            <a:r>
              <a:rPr lang="en-US" sz="3600" dirty="0" smtClean="0"/>
              <a:t> commonly known as </a:t>
            </a:r>
            <a:r>
              <a:rPr lang="en-US" sz="3600" i="1" dirty="0" smtClean="0"/>
              <a:t>tree cotton</a:t>
            </a:r>
            <a:r>
              <a:rPr lang="en-US" sz="3600" dirty="0" smtClean="0"/>
              <a:t> to make clothes for themselves. These civilizations are thought to have mastered the art of making cotton fabrics.</a:t>
            </a:r>
            <a:endParaRPr lang="en-US" sz="3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AutoShape 2" descr="http://upload.wikimedia.org/wikipedia/commons/thumb/2/2a/Ajrak.jpg/350px-Ajrak.jpg"/>
          <p:cNvSpPr>
            <a:spLocks noChangeAspect="1" noChangeArrowheads="1"/>
          </p:cNvSpPr>
          <p:nvPr/>
        </p:nvSpPr>
        <p:spPr bwMode="auto">
          <a:xfrm>
            <a:off x="155575" y="-700088"/>
            <a:ext cx="3333750" cy="14668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1204" name="AutoShape 4" descr="http://upload.wikimedia.org/wikipedia/commons/thumb/2/2a/Ajrak.jpg/350px-Ajrak.jpg"/>
          <p:cNvSpPr>
            <a:spLocks noChangeAspect="1" noChangeArrowheads="1"/>
          </p:cNvSpPr>
          <p:nvPr/>
        </p:nvSpPr>
        <p:spPr bwMode="auto">
          <a:xfrm>
            <a:off x="155575" y="-700088"/>
            <a:ext cx="3333750" cy="14668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1206" name="AutoShape 6" descr="http://upload.wikimedia.org/wikipedia/commons/thumb/2/2a/Ajrak.jpg/350px-Ajrak.jpg"/>
          <p:cNvSpPr>
            <a:spLocks noChangeAspect="1" noChangeArrowheads="1"/>
          </p:cNvSpPr>
          <p:nvPr/>
        </p:nvSpPr>
        <p:spPr bwMode="auto">
          <a:xfrm>
            <a:off x="155575" y="-700088"/>
            <a:ext cx="3333750" cy="14668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1208" name="AutoShape 8" descr="http://upload.wikimedia.org/wikipedia/commons/thumb/2/2a/Ajrak.jpg/350px-Ajrak.jpg"/>
          <p:cNvSpPr>
            <a:spLocks noChangeAspect="1" noChangeArrowheads="1"/>
          </p:cNvSpPr>
          <p:nvPr/>
        </p:nvSpPr>
        <p:spPr bwMode="auto">
          <a:xfrm>
            <a:off x="155575" y="-700088"/>
            <a:ext cx="3333750" cy="14668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1210" name="Picture 10" descr="http://asiasociety.org/files/indus_0.jpg"/>
          <p:cNvPicPr>
            <a:picLocks noChangeAspect="1" noChangeArrowheads="1"/>
          </p:cNvPicPr>
          <p:nvPr/>
        </p:nvPicPr>
        <p:blipFill>
          <a:blip r:embed="rId2"/>
          <a:srcRect/>
          <a:stretch>
            <a:fillRect/>
          </a:stretch>
        </p:blipFill>
        <p:spPr bwMode="auto">
          <a:xfrm>
            <a:off x="91834" y="488072"/>
            <a:ext cx="8747366" cy="5836528"/>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152400"/>
            <a:ext cx="6858000" cy="6186309"/>
          </a:xfrm>
          <a:prstGeom prst="rect">
            <a:avLst/>
          </a:prstGeom>
        </p:spPr>
        <p:txBody>
          <a:bodyPr wrap="square">
            <a:spAutoFit/>
          </a:bodyPr>
          <a:lstStyle/>
          <a:p>
            <a:pPr algn="just"/>
            <a:r>
              <a:rPr lang="en-US" sz="3600" dirty="0" smtClean="0"/>
              <a:t>A bust of a priest-king excavated at Mohenjo-daro, currently in the National Museum of Pakistan, shows him draped over one shoulder in a piece of cloth that resembles an </a:t>
            </a:r>
            <a:r>
              <a:rPr lang="en-US" sz="3600" dirty="0" err="1" smtClean="0"/>
              <a:t>ajrak</a:t>
            </a:r>
            <a:r>
              <a:rPr lang="en-US" sz="3600" dirty="0" smtClean="0"/>
              <a:t>. Of special note are the trefoil pattern etched on the person's garment interspersed with small circles, the interiors of which were filled with a red pigment. </a:t>
            </a:r>
            <a:endParaRPr lang="en-US" sz="3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609600"/>
            <a:ext cx="7391400" cy="5632311"/>
          </a:xfrm>
          <a:prstGeom prst="rect">
            <a:avLst/>
          </a:prstGeom>
        </p:spPr>
        <p:txBody>
          <a:bodyPr wrap="square">
            <a:spAutoFit/>
          </a:bodyPr>
          <a:lstStyle/>
          <a:p>
            <a:r>
              <a:rPr lang="en-US" sz="3600" dirty="0" smtClean="0"/>
              <a:t>This symbol illustrates what is believed to be an edifice depicting the fusion of the three sun-disks of the gods of the sun, water and the earth. Excavations elsewhere in the Old World around Mesopotamia have yielded similar patterns appearing on various objects, most notably on the royal couch of Tutankhamen. Similar patterns appear in recent </a:t>
            </a:r>
            <a:r>
              <a:rPr lang="en-US" sz="3600" dirty="0" err="1" smtClean="0"/>
              <a:t>ajrak</a:t>
            </a:r>
            <a:r>
              <a:rPr lang="en-US" sz="3600" dirty="0" smtClean="0"/>
              <a:t> prints</a:t>
            </a:r>
            <a:endParaRPr lang="en-US" sz="3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153400" cy="5509200"/>
          </a:xfrm>
          <a:prstGeom prst="rect">
            <a:avLst/>
          </a:prstGeom>
        </p:spPr>
        <p:txBody>
          <a:bodyPr wrap="square">
            <a:spAutoFit/>
          </a:bodyPr>
          <a:lstStyle/>
          <a:p>
            <a:pPr algn="just"/>
            <a:r>
              <a:rPr lang="en-US" sz="3200" dirty="0" smtClean="0"/>
              <a:t>The level of geometry on the garment comes from the usage of a method of printing called woodblock printing in which prints were transferred from geometric shapes etched on the wooden blocks by pressing them hard on the fabric. Block printing is thought to have been first used in ancient China, at least as far as movable type is concerned. On its way through the populous regions of the Indus Valley, this technique of fabric printing was adopted at Mohenjo-daro.</a:t>
            </a:r>
            <a:endParaRPr lang="en-US" sz="3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0"/>
            <a:ext cx="7924800" cy="5078313"/>
          </a:xfrm>
          <a:prstGeom prst="rect">
            <a:avLst/>
          </a:prstGeom>
        </p:spPr>
        <p:txBody>
          <a:bodyPr wrap="square">
            <a:spAutoFit/>
          </a:bodyPr>
          <a:lstStyle/>
          <a:p>
            <a:pPr algn="just"/>
            <a:r>
              <a:rPr lang="en-US" sz="3600" dirty="0" smtClean="0"/>
              <a:t>The tradition still prevails centuries later, and people still use the same methods of production that were used in the earlier days to create an </a:t>
            </a:r>
            <a:r>
              <a:rPr lang="en-US" sz="3600" dirty="0" err="1" smtClean="0"/>
              <a:t>ajrak</a:t>
            </a:r>
            <a:r>
              <a:rPr lang="en-US" sz="3600" dirty="0" smtClean="0"/>
              <a:t>. The garment has become an essential part of the Sindhi culture and apparel of </a:t>
            </a:r>
            <a:r>
              <a:rPr lang="en-US" sz="3600" dirty="0" err="1" smtClean="0"/>
              <a:t>Sindhis</a:t>
            </a:r>
            <a:r>
              <a:rPr lang="en-US" sz="3600" dirty="0" smtClean="0"/>
              <a:t>. Men use it as a turban, a cummerbund or wind it around their shoulders or simply drape it over one shoulder. </a:t>
            </a:r>
            <a:endParaRPr lang="en-US" sz="3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457200"/>
            <a:ext cx="7162800" cy="5078313"/>
          </a:xfrm>
          <a:prstGeom prst="rect">
            <a:avLst/>
          </a:prstGeom>
        </p:spPr>
        <p:txBody>
          <a:bodyPr wrap="square">
            <a:spAutoFit/>
          </a:bodyPr>
          <a:lstStyle/>
          <a:p>
            <a:pPr algn="just"/>
            <a:r>
              <a:rPr lang="en-US" sz="3600" dirty="0" smtClean="0"/>
              <a:t>Women use it as a </a:t>
            </a:r>
            <a:r>
              <a:rPr lang="en-US" sz="3600" dirty="0" err="1" smtClean="0"/>
              <a:t>dupatta</a:t>
            </a:r>
            <a:r>
              <a:rPr lang="en-US" sz="3600" dirty="0" smtClean="0"/>
              <a:t> or a shawl and sometimes as a makeshift swing for children. </a:t>
            </a:r>
            <a:r>
              <a:rPr lang="en-US" sz="3600" dirty="0" err="1" smtClean="0"/>
              <a:t>Ajraks</a:t>
            </a:r>
            <a:r>
              <a:rPr lang="en-US" sz="3600" dirty="0" smtClean="0"/>
              <a:t> are usually about 2.5 to 3-meters long, patterned in intense colours predominantly rich crimson or a deep indigo with some white and black used sparingly to give definition to the geometric symmetry in design.</a:t>
            </a:r>
            <a:endParaRPr lang="en-US" sz="36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96200" cy="6049962"/>
          </a:xfrm>
        </p:spPr>
        <p:txBody>
          <a:bodyPr>
            <a:normAutofit fontScale="90000"/>
          </a:bodyPr>
          <a:lstStyle/>
          <a:p>
            <a:pPr algn="l"/>
            <a:r>
              <a:rPr lang="en-US" sz="4000" dirty="0" err="1" smtClean="0"/>
              <a:t>Ajraks</a:t>
            </a:r>
            <a:r>
              <a:rPr lang="en-US" sz="4000" dirty="0" smtClean="0"/>
              <a:t> are made all over Sindh, especially in </a:t>
            </a:r>
            <a:r>
              <a:rPr lang="en-US" sz="4000" dirty="0" err="1" smtClean="0"/>
              <a:t>Matiari</a:t>
            </a:r>
            <a:r>
              <a:rPr lang="en-US" sz="4000" dirty="0" smtClean="0"/>
              <a:t>, </a:t>
            </a:r>
            <a:r>
              <a:rPr lang="en-US" sz="4000" dirty="0" err="1" smtClean="0"/>
              <a:t>Hala</a:t>
            </a:r>
            <a:r>
              <a:rPr lang="en-US" sz="4000" dirty="0" smtClean="0"/>
              <a:t>, </a:t>
            </a:r>
            <a:r>
              <a:rPr lang="en-US" sz="4000" dirty="0" err="1" smtClean="0"/>
              <a:t>Bhit</a:t>
            </a:r>
            <a:r>
              <a:rPr lang="en-US" sz="4000" dirty="0" smtClean="0"/>
              <a:t> Shah, Moro, </a:t>
            </a:r>
            <a:r>
              <a:rPr lang="en-US" sz="4000" dirty="0" err="1" smtClean="0"/>
              <a:t>Sukkur</a:t>
            </a:r>
            <a:r>
              <a:rPr lang="en-US" sz="4000" dirty="0" smtClean="0"/>
              <a:t>, </a:t>
            </a:r>
            <a:r>
              <a:rPr lang="en-US" sz="4000" dirty="0" err="1" smtClean="0"/>
              <a:t>Kandyaro</a:t>
            </a:r>
            <a:r>
              <a:rPr lang="en-US" sz="4000" dirty="0" smtClean="0"/>
              <a:t>, Hyderabad, and many cities of Upper Sindh and Lower Sindh.</a:t>
            </a:r>
            <a:br>
              <a:rPr lang="en-US" sz="4000" dirty="0" smtClean="0"/>
            </a:br>
            <a:r>
              <a:rPr lang="en-US" sz="4000" dirty="0" smtClean="0"/>
              <a:t>The </a:t>
            </a:r>
            <a:r>
              <a:rPr lang="en-US" sz="4000" dirty="0" err="1" smtClean="0"/>
              <a:t>ajrak</a:t>
            </a:r>
            <a:r>
              <a:rPr lang="en-US" sz="4000" dirty="0" smtClean="0"/>
              <a:t> is an integral part of Sindhi culture</a:t>
            </a:r>
            <a:r>
              <a:rPr lang="en-US" sz="4000" dirty="0"/>
              <a:t> </a:t>
            </a:r>
            <a:r>
              <a:rPr lang="en-US" sz="4000" dirty="0" smtClean="0"/>
              <a:t>and Sindhi nationalism. Its usage is evident at all levels of society, and is held in high esteem, with the utmost respect given to it</a:t>
            </a:r>
            <a:r>
              <a:rPr lang="en-US" dirty="0" smtClean="0"/>
              <a:t/>
            </a:r>
            <a:br>
              <a:rPr lang="en-US" dirty="0" smtClean="0"/>
            </a:b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228600"/>
            <a:ext cx="8686800" cy="2062103"/>
          </a:xfrm>
          <a:prstGeom prst="rect">
            <a:avLst/>
          </a:prstGeom>
        </p:spPr>
        <p:txBody>
          <a:bodyPr wrap="square">
            <a:spAutoFit/>
          </a:bodyPr>
          <a:lstStyle/>
          <a:p>
            <a:pPr algn="just"/>
            <a:r>
              <a:rPr lang="en-US" sz="3200" b="1" dirty="0" smtClean="0"/>
              <a:t>Natural Dyes: </a:t>
            </a:r>
            <a:r>
              <a:rPr lang="en-US" sz="3200" dirty="0" err="1" smtClean="0"/>
              <a:t>Ajrak</a:t>
            </a:r>
            <a:r>
              <a:rPr lang="en-US" sz="3200" dirty="0" smtClean="0"/>
              <a:t> craft products are made with natural dyes. The entire production of the products include both vegetable dyes and mineral dyes. Indigo is key dye</a:t>
            </a:r>
            <a:r>
              <a:rPr lang="en-US" dirty="0" smtClean="0"/>
              <a:t>.</a:t>
            </a:r>
            <a:endParaRPr lang="en-US" dirty="0"/>
          </a:p>
        </p:txBody>
      </p:sp>
      <p:pic>
        <p:nvPicPr>
          <p:cNvPr id="56322" name="Picture 2" descr="http://upload.wikimedia.org/wikipedia/commons/thumb/3/3d/Ajrak_Craft_Natural_dye_products.jpeg/640px-Ajrak_Craft_Natural_dye_products.jpeg"/>
          <p:cNvPicPr>
            <a:picLocks noChangeAspect="1" noChangeArrowheads="1"/>
          </p:cNvPicPr>
          <p:nvPr/>
        </p:nvPicPr>
        <p:blipFill>
          <a:blip r:embed="rId2"/>
          <a:srcRect/>
          <a:stretch>
            <a:fillRect/>
          </a:stretch>
        </p:blipFill>
        <p:spPr bwMode="auto">
          <a:xfrm>
            <a:off x="3048000" y="1905000"/>
            <a:ext cx="3505200" cy="4667251"/>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7696200" cy="5632311"/>
          </a:xfrm>
          <a:prstGeom prst="rect">
            <a:avLst/>
          </a:prstGeom>
        </p:spPr>
        <p:txBody>
          <a:bodyPr wrap="square">
            <a:spAutoFit/>
          </a:bodyPr>
          <a:lstStyle/>
          <a:p>
            <a:r>
              <a:rPr lang="en-US" sz="3600" b="1" dirty="0" smtClean="0"/>
              <a:t>Bronze Age </a:t>
            </a:r>
            <a:r>
              <a:rPr lang="en-US" sz="3600" dirty="0" smtClean="0"/>
              <a:t>and Indus valley Civilization (3300-1200 B.C) The beginning of Indus valley Civilization (3300-1700 B.C) or Harappan Culture coincided with the Bronze Age around 3300 B.C. The Bronze Age literally referred to the times when most advanced metal working used Bronze (an alloy of tin and copper). </a:t>
            </a:r>
          </a:p>
          <a:p>
            <a:endParaRPr lang="en-US" sz="36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533400"/>
            <a:ext cx="8839200" cy="5293757"/>
          </a:xfrm>
          <a:prstGeom prst="rect">
            <a:avLst/>
          </a:prstGeom>
        </p:spPr>
        <p:txBody>
          <a:bodyPr wrap="square">
            <a:spAutoFit/>
          </a:bodyPr>
          <a:lstStyle/>
          <a:p>
            <a:r>
              <a:rPr lang="en-US" sz="3200" dirty="0" smtClean="0"/>
              <a:t>The Indus Valley  tradition of Pakistan and Western India has been the focus research of Dr Jonathan Mark kenoyer . His one paper provides an over view of  none </a:t>
            </a:r>
            <a:r>
              <a:rPr lang="en-US" sz="3200" dirty="0" err="1" smtClean="0"/>
              <a:t>fernous</a:t>
            </a:r>
            <a:r>
              <a:rPr lang="en-US" sz="3200" dirty="0" smtClean="0"/>
              <a:t> metal technologies in the north western regions of the subcontinent and the role of these technologies during  the Harappan phase of the Indus valley traditions (2600- 1900 B.C). As the first such overview since </a:t>
            </a:r>
            <a:r>
              <a:rPr lang="en-US" sz="3200" dirty="0" err="1" smtClean="0"/>
              <a:t>Agarwal’s</a:t>
            </a:r>
            <a:r>
              <a:rPr lang="en-US" sz="3200" dirty="0" smtClean="0"/>
              <a:t> seminal work in 1971, we will focus on the information available  on metal sources, processing and use.</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0"/>
            <a:ext cx="8153400" cy="6186309"/>
          </a:xfrm>
          <a:prstGeom prst="rect">
            <a:avLst/>
          </a:prstGeom>
        </p:spPr>
        <p:txBody>
          <a:bodyPr wrap="square">
            <a:spAutoFit/>
          </a:bodyPr>
          <a:lstStyle/>
          <a:p>
            <a:pPr algn="just"/>
            <a:r>
              <a:rPr lang="en-US" sz="3600" dirty="0" smtClean="0"/>
              <a:t>The Indus tradition was centred in the greater Indus plain , which was formerly watered by two major river systems, The Indus and Ghaggar Hakra (now dry). Adjacent regions that were currently integrated at various periods with this vast double river plain include the highlands and plateaus of Baluchistan to the west and , and the mountainous regions of  Northern </a:t>
            </a:r>
            <a:r>
              <a:rPr lang="en-US" sz="3600" dirty="0"/>
              <a:t>P</a:t>
            </a:r>
            <a:r>
              <a:rPr lang="en-US" sz="3600" dirty="0" smtClean="0"/>
              <a:t>akistan, Afghanistan, India to northwest and north. </a:t>
            </a:r>
            <a:endParaRPr lang="en-US" sz="36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077200" cy="2308324"/>
          </a:xfrm>
          <a:prstGeom prst="rect">
            <a:avLst/>
          </a:prstGeom>
        </p:spPr>
        <p:txBody>
          <a:bodyPr wrap="square">
            <a:spAutoFit/>
          </a:bodyPr>
          <a:lstStyle/>
          <a:p>
            <a:r>
              <a:rPr lang="en-US" sz="3600" dirty="0" smtClean="0"/>
              <a:t>The Thar Desert and the </a:t>
            </a:r>
            <a:r>
              <a:rPr lang="en-US" sz="3600" dirty="0" err="1" smtClean="0"/>
              <a:t>Aravali</a:t>
            </a:r>
            <a:r>
              <a:rPr lang="en-US" sz="3600" dirty="0" smtClean="0"/>
              <a:t> Hills formed the eastern periphery. The coastal regions from </a:t>
            </a:r>
            <a:r>
              <a:rPr lang="en-US" sz="3600" dirty="0" err="1" smtClean="0"/>
              <a:t>Makran</a:t>
            </a:r>
            <a:r>
              <a:rPr lang="en-US" sz="3600" dirty="0" smtClean="0"/>
              <a:t> to </a:t>
            </a:r>
            <a:r>
              <a:rPr lang="en-US" sz="3600" dirty="0" err="1" smtClean="0"/>
              <a:t>Kuch</a:t>
            </a:r>
            <a:r>
              <a:rPr lang="en-US" sz="3600" dirty="0" smtClean="0"/>
              <a:t> and Gujarat formed the southern boundary and pro</a:t>
            </a:r>
            <a:endParaRPr lang="en-US" sz="3600" dirty="0"/>
          </a:p>
        </p:txBody>
      </p:sp>
      <p:sp>
        <p:nvSpPr>
          <p:cNvPr id="74754" name="AutoShape 2" descr="data:image/jpeg;base64,/9j/4AAQSkZJRgABAQAAAQABAAD/2wCEAAkGBhQSEBQUEhQVFBQVFBUUFBQUFBQUFBQUFxUXFRQUFBUXHCYeFxwkHBQUHy8gJCcpLCwsFR4xNTAqNSYrLCkBCQoKDgwOGA8PGCkcHBwpKSktLSwsKSksKSwpKSwpKSwsKSkpLCkpKSkpLSwpKSwpLCwpLCksLCwsLCkpKSkpLP/AABEIALQBFwMBIgACEQEDEQH/xAAcAAACAgMBAQAAAAAAAAAAAAAAAQIDBQYHBAj/xABIEAABAwEEBgUGCwcCBwAAAAABAAIRAwQSITEFBgdBUXETImGBkTJCUqGxwSNicnOCkqKywtHwFCQzU2Oz4aPxFTQ1Q1SDw//EABkBAAMBAQEAAAAAAAAAAAAAAAABAgMEBf/EACIRAQADAAICAgMBAQAAAAAAAAABAhEDMRIhQVEiMmGBI//aAAwDAQACEQMRAD8AyRYgNV5YmGLxNdym4n0auDFMU0jUhimGqy6pBiRaruphqsDFIU0wrAUgFO4pBqArLUw1WBiYamSsNQGKyE4TCF1F1TuouICu6i6rLqLiYV3VEhXXVEsQFd1K6rg1FxAU3EXFfdSuoCm4gsVxaghMPOWJXVfdShIKbqIVpaldSNUQldVpagNQFV1EK0hINTCACFaGoQSstTuqwtRdUBANTDVMNTDUBANTDVO6sFpnWtlntVCzmm5xrR1gQAy8+43COtiDOIgcck4rM+oEzjOBqkApBqcICMJwpXVINTCEIuqcJ3UEhdRCshF1MIQiFOEXUBCEoVl1ItTCEJEKd1EJBEBEKV1EICICIU4RCAhCUKyEoQFZakQrCFEpGgWpAKyMe9ars/0vUtFKu6o4uPTktvEmGPa1zWt4NGMBVFdiZ+i1sxCjcVkIhSaF1INUwE4TCLWoU2hCCRISuqwhIBQaN1MNUoUoTCELneuLgdNWIHd0HrrvXSAFzLXarGm7L2fsv99x9624Y/L/ACUX6dMDVIBMBSAWSkbqcKQanCZIwi6pwiEBC6nCmGohMIQnCnCIQELqV1WQiEw81orNY0ue5rGjNziGtHNxwG5eayaYoVXXaValUdE3WVGOdAzMAysRtMoXtG1fiupO8KrR+JaRs2szTpGm5hcQ2g9zrwA65aGOa2CerL8CYJ4BaV44ms2TNsnHW4RCshELNSuEoVkIhIK4ShWXUi1IK4ShWEJQg3lttW5Te85NY9/1Wl3uWkbJ6ZFO0B3pUiOVx35LZ9cbV0dhtBmCaZpj5VT4MR9ae5ajsurkVazHefTa9vbcN139xq1rH/OxfLocJQpwiFkaEJQp3UQgE1CmAkmAQlCthINUkhCcKcKNWq1jS55DWtBc5ziA1oGZJOACYO6uP68W6dJve0g9E6k0fKphpI7n3gsvrLtCfVcaVlllIgg1oh79xLZxpt3A+Ufi5LUaVjB/x7Vvxx4+5XFJs7tZqzXsa9plrgHNPEESParQ1cu1Z1krWVl0RUpDHo3SC0zjcd5vKCMcl0fRGl6dpp36ZmMHNPlMPBw9+RWMxgtSa9vYGp3VOEQhCF1OFKEAJ4EYRdU4UhTPA+BRhKwEXVOEQngQhF1ThEJ4Gs7RHRo20bpFNo5mtTWibLKjRpBwwF6lUDc8cWOjwafBZzafpptQNstMhxa7pK0HAOaCGUyePWJI3Q1afoS1Gz1qdZjDepuBjHrDyXsntBcO+VvWMpMfac2ddxuouqqw25lamKlN15p8Qd7XDc4bwvRC51IXUi1WQlCAhdUYVhShI1ZCV1WEKus660ngCfASkHLtputAfUFmpkEUnTUPGrBbdHyZcD8Yn0cdb0Ppv9nfTe3ymOkDIOGTmHsIJB5rEVZkkzeJJdOZM4yk2pB9mGK9CKRFcZ+UxL6C0fbmV6TKtMyx4kceBB4EEEHtBXourStk1qc6z1muybVBbwF5nWjvZPMnit4XDavjONFcIhWQowpADUKQCEwZaiFOFGFIKFoW1m0PFOgwEim91QvAyc5nR3A7sF5xjjB3BdAha7r5ozprG4gS6kRVHGBLX/ZcXfQVUnLaI7cafXcBAjBerR7g0TE4jLdxVp0WcjMxl+t2SubYrrY6ojGZxOeC2teOnXXjtulStbiZaOHLhv5LK6mW6pStlKDg97abhgQ5rnBsGOEh3MdpWOs9MuyjDI49+f6wWe1C0f0mkAcxSDqh5xcb9pwP0VPr2OT9fbq4CIUoRChxowiFOEQgEGr5+0/bKgtdpHS1cKr4+FqccN/ElfQgavnbWSl++WjsrP8Aaujg7Rfp2/VF02KzkkkmjSMkkkk02kyTid6y8LD6mD9ws3zFL+21ZyFj8qQhaRr1roaBNns5+GI69Qf9qfNb8eDM+aCN56uc1108bJZHPZ/EeejpdjiCS/tugE87o3rjdImSScSSSSZJ3kknEkzmtK1+ZOPcsnYbKHNwcCTekY3h5MEyIM3jkSeqZ3TfTsoHVyJc0XnG61smLxcBgADJzgBVWC1AiGiDlB4iMfV617jWjB8ngZGHHmsbWnXZWsZ6YzRulLRZa3SUqmDnXXN8qlVAJiRh2w4QYOBC6vq3rHTtlMuZ1XtgVKZMlhOWPnNMGD2ZA4Ll9ak0457/ANeCs0FbXWau2qwHqnrgefT89p45YcCGla+UWhhbizp2K6kQpU3hwDmmQQCDxBEg+BQQs2SuEELQdd9fbRZLa2jSZTLBTZUdfa4ufeLpAIcLo6sc/Bb+E5rMRE/ZRKMKFRkgjiI8cFaQkBiOag3z1a7J8LjgCA7HPyQSB4rzmxAvILhxw5ZeuO5bHpaxTXcGk3WktaSACWz1RhkYABzWJ0hQFHNgJIIg7u0QBxXXXk2M+W1uP5np0XZVRAs1aP5wHZgxpw+st2halsspRo+Yi9Wqu+638JC26Fz3/aWW6jCUKcJKAQCFIITCRCITKApBQk6mCCCJBBBHEHAjwU4TAQHIbVZhRq1abhBY5zb28hpwPMiHd6xNRgLiGk5E4jLKCty2haOu2ljxgKrBPy2dU/ZNPwWu1qTW7t2X+ycZEu6szasPA+jdZ1d/b+u1dD2X6Mu0KlYjGq+6D8SnI++6p9ULQLTVGAbiTuHnHKB2/mu06I0f0FClS/lsa0/KjrnvcXHvWm+nPzfT1wnCwdu13sVF7mPri+0kOa1lR91wMEEtaQCOa842i2H+cRzo1x+BLxlhjZITha8NoVg/8gDnTrj/AOazGjdKUrQy/RqNqNBukicHAAwQQCDBBy3oyQ9S+eNZj++Wn55/tlfREL511kaTbbRx6Z3LHJbcP7Iv07dqTjYLN8xS/ttWchYDUL/p1m7KNMeDY9y2FZfKnM9rtf4WysPk3ar47S5jZ8G+taRVoyJaJhb7tas0vsr+yszwNN3vK0yhAHq5rXciMXSNWaEoda8ZyIAxwWWttnkQNwHNU2Jl4iYxjKB2e5e14B87EE4e9cl7bbXZWMjGLYxzcBOPnETG7fmRmr6lHGRlwPKdy9Na2tHVOGIjjnExwxOKptDIF6QAYiMTgMR7FUTMyU9Okaq1b1jong0t5XXuaB3AAdyyhCw2pTIsNLtNR3jVes2QrcU9uU7Q6F7SlIf0KPrrVBC6kQuYbQK4GlKXG7Zh3dLUPvHiuoK79QmPlEhRVhCiQslOL6Zt1y2VGnJtR7csOrUcJPHgjT1l6SnIEkDEjhujHtXm1yYW6QtHDpahHe8n3r0aPqE0HwXDETjDSYkiOYPDctZrFctDqrabRkug7O6N3RtAceld41n/AOFscLD6mNjR9n+bnxc4+9ZkrO3cuVGEoUklJgJoCaYNMIKAkQUklIIDV9oNnmzMdvbVAngHNcPvBi59Wwm93TgeHDJdT1soXrFW33W3/qODz6mlctrVA6QATG/1e45oz26+G344yGqejhWttDCQ13SOnH+GC8faDB3rrrG4haFsysXWrVYGAbTB+UbzvuN8VvdV91pd6ILvASrlz8k7Z8+W4369Z3pVap5l1Rx96qcCInhG7vKroSRPEAnvGKvcXEe5dEwusxikN/Wa6nshd+7VxwrA+NNo9y5oLI67u7N/sXR9jz/g7SDuew/ZI/CVNuk3dBC4TtAsVy31yMJLXd5kT9ld4XGNo7It9U5i6wx9Ypcc5ZjMbDqur9AMs1NrcAGMA5BgAWRXj0N/Ap/Jb90L2rODaXtTsd6y0n/y64H0XtcD62sXOqpgLsmtWj+msVdgHW6Mubxvs+EbHMtjvXIGsDhz8I3K99NeP5GjrVNQNzg4jhhOKyNWmQJOW/iSvPZaQZkcfWvW+sXAZAEHLEjLx/wsbdumI9MbUZefebOOYicRhErJs6rII8R+oU7LQa0EtxB3Y5b/AFhWWWzmtWp0/Tc1p5E9Y4cBe8E98vX0n1WHRdA0LllotOBFJhI4FwvEeLivcU4Xi0tpelZqZfWeGACQJF93YxubieAVONyvaRUH/EXGR1GUBOGYBfH2gV1tjpAPET4rhdq0yy0WipVqNl9R5dd3NGTW9oDQ0dsLpOpWt1OtTbRe4Nqt6rQcA9vmgHK8BhGZjCcY1vWcj+FDbFEqRCSwU4zrs27pCvOM1AY5sa73qqnVa2znrDF3k44mWgTwgYyvbtFogW+rO9lN85HGkGYd7MlrEkhwGLdx3k/7St4r5RDeLTEenbtWGxYrP8zT9bQfesmvFoNkWWgOFGkP9Nq9qwlgSimUlJmE1EIQFpSCZQmRqQSCYCAhaKHSMew5Pa5h+kC0+1cha6HYgTAvCJJ4g/rcuxhcr0tZ+jtFYDJtSoct18n2QEpdHBPuYbxqTYujsgPpve7um4PuT3r36w1rljtLvRs9Y+FNyv0ZZ7lGk30abAed0XvXKxmvVW7oy1njRc360N/Erhz2nZmXDqeQA3YK8AzBleRhIxC9LHmJz711SuuLqtTDgd29b7shqi9aQP6R8L/5rnBeS4ZnFdB2Tw201m+lSa76r4/Eot6gW9unrju0t0W2rP8AKbH2l2Ncd2uU/wB7J42cHwJ/NTT9oZfDqmhf+Xp/Ib90L3Lx6HHwFP5DfYF7FEGFxjT+jhZrXWpAQ0PvU/m3i8wDsElv0SuzrSNpmhw5lO0AYsIp1D/TceoTyeSP/b2JwdJyWitqAxkTn38FkmtY4TdaDyGJEceSwtTqicSTGXvWW0eZaARjAPHCVlfrYdtP68r7cQ6IgSBA3Ce3ktr2fWUVKrqpn4MEDgC8XW98Cr4jisFVsDcyBnn4n810XVfRvQWZgiHP+EdzcBA7hHfKdbRPTLl2GWXCNbLA6nbrQ10l3Svc1xzLXnpGGcz1XAdxG5d2laVtK1dFWk20NHXpdV/bSLsD9Fxnk93Ba0tkuZyVjSwzAy8VZRhx6xxwn8h2YL1tsocDvgYc+/v8VLV/QbrRaqdESLxl59Fgxe7wHjAXR5RMF4zDr2pgf+xsNRznXi5zbxLiGTAEuxjAn6SzRSp0w1oa0Q1oDWgZAAQAOQATXFKnLNqdO7bGOAkvs7fFr6g9hC0+zE5ETOMjgM1vu12hjZanzrD/AKbh7XLQLI9szzjHA4b1vX9W1J9Q7zo8fA0/m2fdC9EqqytimwcGNHg0Ka52QKiglRlIHKEihIPSUBBQAmSSYSTCYNct1nqxbLQMcXkDwEz4rqa1nSWpIrWsVjUhhc1z2XZcSIvAOmADHAxJ7E10t462khaXtZ0h0dgFPfWqtb9FnwjvW1o71uix2ntBU7ZQdRqzBgtcPKY8eS9vaJPMEg5p1nJiWbgFNsjlnirqLSD+u5ZjT2pFpsjpLC+mMqtIOc0j47Rizvw7SsQ23tAzbhwcJGea6d3pdf6TZ6STmBgPVjgt32Z2iLYAfPpvb3ghwHgwrSKVfpXBtMF7jk1gvuP0RJK6ZqJqTVpvbXtI6O7iylIvzHlVI8mJ8mZ4xkZv0exkw6EuRbYB+9tjfZnep3+F15cX2y6Qi3MaN1CDOAN4nInPIKeOPyhjPTr2jGxRYODR7F6V4tB2oVLNSeMn02uGEYOaDl3r3KIMKi22NtWm+m8Sx7S13GCN3aMx2gK9JAcTtFhdRqvo1MH03Fp4OGYeOwgh3Ip2avdvE4bhvw4Bb7rxqobRFeiJrMF1zRnUZmI+M3GOIJGYC0ClQqOeGNpPNTAdHddezgyCOrzOCm1ddfHyRnts2gtGdPUY0+SOu+MOphLXfKJDe88F0MrE6t6F/ZqMOINR3WqOGInc1pOYEnHeSTvgZZKtchjyX8pJV1aYc0tcJa4EOByIIgg8wSrFEps3DtKWX9mtVWk6eo4gH0m+Ux27Npae9b5s30VdoutDh1qpusndSYYw5vB+o1V686pVLTaaL6IweOiqu9C6ZbUd2XSR9ADetwstmbSpspsENY1rGjsaIE9uC0taJiD2VpSRKjKyDUtqNiv6PLo/hVGP7jNN39wHuXJrDSvVGMaDi4Ab5k4LvelbAK9CrSdlUY5kncSIB7jB7lyDU3Rj3aRZSc2DScXVB6HRnEHh1gAtuO34z/D12dKUFRXOASoyglRlIJIUZQgPahOEgqIKSSaAkEwkEwmEkICaZAKito6k8y+nTeeLqbHHxIXoQmEKNBrBDGtYODQGjwCsSCaZGCgiUkwgHKRQhACSESgEUF3aiVEpGEimokpASkUSkUBEpJlRSMkpTKiUgRKrFMAkgAE5kAAmMpO9TKiUjBKgSm4qJSBEpSgpJGkEJBNAe9JNJWk0ICEAwpBRCYKAmCmFAFMJ6SUpqKE9CSEkIBgppJSmEpRKUpSgkpSlEpIMJFCRSBJFMpJAkiUyVGUGCVElBKiSkASolEpEqTIlRKZUCgAqJKClKkEUkyVGUGmE1EFCAyEoQhaJNCEJAJhCEA0whCYOU0ITIBNCEwUolCEwJQChCQNJCEwUpEoQgIlBQhIIFIoQkaJKiShCRolRKEJBElRlCFJolIoQkEJSlJCRmChCEw//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4756" name="Picture 4" descr="http://downloads.bbc.co.uk/rmhttp/schools/primaryhistory/images/indus_valley/technology_and_jobs/i_spearheads.jpg"/>
          <p:cNvPicPr>
            <a:picLocks noChangeAspect="1" noChangeArrowheads="1"/>
          </p:cNvPicPr>
          <p:nvPr/>
        </p:nvPicPr>
        <p:blipFill>
          <a:blip r:embed="rId2"/>
          <a:srcRect/>
          <a:stretch>
            <a:fillRect/>
          </a:stretch>
        </p:blipFill>
        <p:spPr bwMode="auto">
          <a:xfrm>
            <a:off x="1600200" y="2819400"/>
            <a:ext cx="5800725" cy="3743325"/>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http://indusrivervalley-civilization.weebly.com/uploads/2/3/9/8/23983849/8101164_orig.jpg"/>
          <p:cNvPicPr>
            <a:picLocks noChangeAspect="1" noChangeArrowheads="1"/>
          </p:cNvPicPr>
          <p:nvPr/>
        </p:nvPicPr>
        <p:blipFill>
          <a:blip r:embed="rId2"/>
          <a:srcRect/>
          <a:stretch>
            <a:fillRect/>
          </a:stretch>
        </p:blipFill>
        <p:spPr bwMode="auto">
          <a:xfrm>
            <a:off x="914400" y="990600"/>
            <a:ext cx="7345060" cy="4724400"/>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http://downloads.bbc.co.uk/rmhttp/schools/primaryhistory/images/indus_valley/art_and_writing/i_dancing_girl.jpg"/>
          <p:cNvPicPr>
            <a:picLocks noChangeAspect="1" noChangeArrowheads="1"/>
          </p:cNvPicPr>
          <p:nvPr/>
        </p:nvPicPr>
        <p:blipFill>
          <a:blip r:embed="rId2"/>
          <a:srcRect/>
          <a:stretch>
            <a:fillRect/>
          </a:stretch>
        </p:blipFill>
        <p:spPr bwMode="auto">
          <a:xfrm>
            <a:off x="1371600" y="772061"/>
            <a:ext cx="6477388" cy="4942939"/>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8" name="Picture 4" descr="https://encrypted-tbn0.gstatic.com/images?q=tbn:ANd9GcRjEjma-PEFDjseU50OEKSaHG8jSGY9S-Ppn0zJ_gGlC_fjxTe1Kg"/>
          <p:cNvPicPr>
            <a:picLocks noChangeAspect="1" noChangeArrowheads="1"/>
          </p:cNvPicPr>
          <p:nvPr/>
        </p:nvPicPr>
        <p:blipFill>
          <a:blip r:embed="rId2"/>
          <a:srcRect/>
          <a:stretch>
            <a:fillRect/>
          </a:stretch>
        </p:blipFill>
        <p:spPr bwMode="auto">
          <a:xfrm>
            <a:off x="1722446" y="573440"/>
            <a:ext cx="5287954" cy="5217760"/>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905000"/>
          </a:xfrm>
        </p:spPr>
        <p:txBody>
          <a:bodyPr>
            <a:noAutofit/>
          </a:bodyPr>
          <a:lstStyle/>
          <a:p>
            <a:pPr algn="l"/>
            <a:r>
              <a:rPr lang="en-US" sz="3600" dirty="0" smtClean="0"/>
              <a:t>Ancient Bead making</a:t>
            </a:r>
            <a:br>
              <a:rPr lang="en-US" sz="3600" dirty="0" smtClean="0"/>
            </a:br>
            <a:r>
              <a:rPr lang="en-US" sz="3600" dirty="0" smtClean="0"/>
              <a:t>Bead with six different colours, The old  craftsman used copper drill to make this fine hole</a:t>
            </a:r>
            <a:endParaRPr lang="en-US" sz="3600" dirty="0"/>
          </a:p>
        </p:txBody>
      </p:sp>
      <p:pic>
        <p:nvPicPr>
          <p:cNvPr id="5" name="Content Placeholder 4" descr="Bead1.jpg"/>
          <p:cNvPicPr>
            <a:picLocks noGrp="1" noChangeAspect="1"/>
          </p:cNvPicPr>
          <p:nvPr>
            <p:ph sz="half" idx="1"/>
          </p:nvPr>
        </p:nvPicPr>
        <p:blipFill>
          <a:blip r:embed="rId3"/>
          <a:stretch>
            <a:fillRect/>
          </a:stretch>
        </p:blipFill>
        <p:spPr>
          <a:xfrm>
            <a:off x="228600" y="2819400"/>
            <a:ext cx="5214334" cy="3124200"/>
          </a:xfrm>
        </p:spPr>
      </p:pic>
      <p:pic>
        <p:nvPicPr>
          <p:cNvPr id="6" name="Content Placeholder 5" descr="bead2.jpg"/>
          <p:cNvPicPr>
            <a:picLocks noGrp="1" noChangeAspect="1"/>
          </p:cNvPicPr>
          <p:nvPr>
            <p:ph sz="half" idx="2"/>
          </p:nvPr>
        </p:nvPicPr>
        <p:blipFill>
          <a:blip r:embed="rId4"/>
          <a:stretch>
            <a:fillRect/>
          </a:stretch>
        </p:blipFill>
        <p:spPr>
          <a:xfrm>
            <a:off x="5486400" y="2819400"/>
            <a:ext cx="3471203" cy="3200400"/>
          </a:xfr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6001643"/>
          </a:xfrm>
          <a:prstGeom prst="rect">
            <a:avLst/>
          </a:prstGeom>
        </p:spPr>
        <p:txBody>
          <a:bodyPr wrap="square">
            <a:spAutoFit/>
          </a:bodyPr>
          <a:lstStyle/>
          <a:p>
            <a:r>
              <a:rPr lang="en-US" sz="3200" b="1" dirty="0" smtClean="0"/>
              <a:t>BANDED AGATE &amp; </a:t>
            </a:r>
            <a:r>
              <a:rPr lang="nl-NL" sz="3200" b="1" dirty="0"/>
              <a:t>VARIEGATED JASPER</a:t>
            </a:r>
            <a:r>
              <a:rPr lang="nl-NL" sz="3200" dirty="0"/>
              <a:t> </a:t>
            </a:r>
            <a:r>
              <a:rPr lang="en-US" sz="3200" b="1" dirty="0" smtClean="0"/>
              <a:t>BEADS</a:t>
            </a:r>
            <a:br>
              <a:rPr lang="en-US" sz="3200" b="1" dirty="0" smtClean="0"/>
            </a:br>
            <a:r>
              <a:rPr lang="en-US" sz="3200" b="1" dirty="0" smtClean="0"/>
              <a:t>From the late Indus Valley Civilization 1900 B.C. to the classical period until 100 A.D.</a:t>
            </a:r>
          </a:p>
          <a:p>
            <a:r>
              <a:rPr lang="en-US" sz="3200" i="1" dirty="0" smtClean="0"/>
              <a:t>The most beautiful beads were made around 3000 years ago!</a:t>
            </a:r>
          </a:p>
          <a:p>
            <a:r>
              <a:rPr lang="en-US" sz="3200" dirty="0" smtClean="0"/>
              <a:t> </a:t>
            </a:r>
            <a:r>
              <a:rPr lang="en-US" sz="3200" b="1" dirty="0" smtClean="0"/>
              <a:t>A Golden Age of beads</a:t>
            </a:r>
            <a:r>
              <a:rPr lang="en-US" sz="3200" dirty="0" smtClean="0"/>
              <a:t/>
            </a:r>
            <a:br>
              <a:rPr lang="en-US" sz="3200" dirty="0" smtClean="0"/>
            </a:br>
            <a:r>
              <a:rPr lang="en-US" sz="3200" dirty="0" smtClean="0"/>
              <a:t>In what is referred to as the late Harappan period from 1900 to 1000 B.C. expressions of art </a:t>
            </a:r>
            <a:br>
              <a:rPr lang="en-US" sz="3200" dirty="0" smtClean="0"/>
            </a:br>
            <a:r>
              <a:rPr lang="en-US" sz="3200" dirty="0" smtClean="0"/>
              <a:t>reached a climax. Most of the Indus beads displayed on Ancientbead.com are from this late period.  </a:t>
            </a:r>
            <a:r>
              <a:rPr lang="en-US" sz="3200" b="1" dirty="0" smtClean="0"/>
              <a:t/>
            </a:r>
            <a:br>
              <a:rPr lang="en-US" sz="3200" b="1" dirty="0" smtClean="0"/>
            </a:br>
            <a:r>
              <a:rPr lang="en-US" sz="3200" dirty="0" smtClean="0"/>
              <a:t> </a:t>
            </a:r>
            <a:endParaRPr lang="en-US" sz="32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762000"/>
            <a:ext cx="7696200" cy="3970318"/>
          </a:xfrm>
          <a:prstGeom prst="rect">
            <a:avLst/>
          </a:prstGeom>
        </p:spPr>
        <p:txBody>
          <a:bodyPr wrap="square">
            <a:spAutoFit/>
          </a:bodyPr>
          <a:lstStyle/>
          <a:p>
            <a:r>
              <a:rPr lang="en-US" sz="3600" dirty="0" smtClean="0"/>
              <a:t>With exceptions, the art of bead making has been in a slow decline since then. </a:t>
            </a:r>
            <a:br>
              <a:rPr lang="en-US" sz="3600" dirty="0" smtClean="0"/>
            </a:br>
            <a:r>
              <a:rPr lang="en-US" sz="3600" dirty="0" smtClean="0"/>
              <a:t>As an example, take a short look on the page with the etched beads from the later </a:t>
            </a:r>
            <a:r>
              <a:rPr lang="en-US" sz="3600" dirty="0" err="1" smtClean="0"/>
              <a:t>Maurian</a:t>
            </a:r>
            <a:r>
              <a:rPr lang="en-US" sz="3600" dirty="0" smtClean="0"/>
              <a:t> period; most of the beads from this period are made in a much more sloppy way. </a:t>
            </a:r>
            <a:endParaRPr lang="en-US" sz="36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36638"/>
          </a:xfrm>
        </p:spPr>
        <p:txBody>
          <a:bodyPr>
            <a:normAutofit fontScale="90000"/>
          </a:bodyPr>
          <a:lstStyle/>
          <a:p>
            <a:r>
              <a:rPr lang="en-US" dirty="0" smtClean="0"/>
              <a:t>The symmetry and harmony in the colour composition in this bead is awesome. </a:t>
            </a:r>
            <a:endParaRPr lang="en-US" dirty="0"/>
          </a:p>
        </p:txBody>
      </p:sp>
      <p:sp>
        <p:nvSpPr>
          <p:cNvPr id="84994" name="AutoShape 2" descr="http://www.ancientbead.com/images/indusgroen.jpg"/>
          <p:cNvSpPr>
            <a:spLocks noChangeAspect="1" noChangeArrowheads="1"/>
          </p:cNvSpPr>
          <p:nvPr/>
        </p:nvSpPr>
        <p:spPr bwMode="auto">
          <a:xfrm>
            <a:off x="155575" y="-685800"/>
            <a:ext cx="3276600" cy="143827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4996" name="AutoShape 4" descr="http://www.ancientbead.com/images/indusgroen.jpg"/>
          <p:cNvSpPr>
            <a:spLocks noChangeAspect="1" noChangeArrowheads="1"/>
          </p:cNvSpPr>
          <p:nvPr/>
        </p:nvSpPr>
        <p:spPr bwMode="auto">
          <a:xfrm>
            <a:off x="63500" y="-136525"/>
            <a:ext cx="3276600" cy="143827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4998" name="AutoShape 6" descr="http://www.ancientbead.com/images/indusagate2-19.jpg"/>
          <p:cNvSpPr>
            <a:spLocks noChangeAspect="1" noChangeArrowheads="1"/>
          </p:cNvSpPr>
          <p:nvPr/>
        </p:nvSpPr>
        <p:spPr bwMode="auto">
          <a:xfrm>
            <a:off x="155575" y="-579438"/>
            <a:ext cx="2152650" cy="12192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85000" name="Picture 8" descr="http://www.ancientbead.com/images/indusagate2-19.jpg"/>
          <p:cNvPicPr>
            <a:picLocks noChangeAspect="1" noChangeArrowheads="1"/>
          </p:cNvPicPr>
          <p:nvPr/>
        </p:nvPicPr>
        <p:blipFill>
          <a:blip r:embed="rId2"/>
          <a:srcRect/>
          <a:stretch>
            <a:fillRect/>
          </a:stretch>
        </p:blipFill>
        <p:spPr bwMode="auto">
          <a:xfrm>
            <a:off x="277415" y="2632607"/>
            <a:ext cx="5173265" cy="2929993"/>
          </a:xfrm>
          <a:prstGeom prst="rect">
            <a:avLst/>
          </a:prstGeom>
          <a:noFill/>
        </p:spPr>
      </p:pic>
      <p:pic>
        <p:nvPicPr>
          <p:cNvPr id="85002" name="Picture 10" descr="http://www.ancientbead.com/images/indusagate2-19h.jpg"/>
          <p:cNvPicPr>
            <a:picLocks noChangeAspect="1" noChangeArrowheads="1"/>
          </p:cNvPicPr>
          <p:nvPr/>
        </p:nvPicPr>
        <p:blipFill>
          <a:blip r:embed="rId3"/>
          <a:srcRect/>
          <a:stretch>
            <a:fillRect/>
          </a:stretch>
        </p:blipFill>
        <p:spPr bwMode="auto">
          <a:xfrm>
            <a:off x="5943600" y="2695575"/>
            <a:ext cx="2819400" cy="2930525"/>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077200" cy="5078313"/>
          </a:xfrm>
          <a:prstGeom prst="rect">
            <a:avLst/>
          </a:prstGeom>
        </p:spPr>
        <p:txBody>
          <a:bodyPr wrap="square">
            <a:spAutoFit/>
          </a:bodyPr>
          <a:lstStyle/>
          <a:p>
            <a:r>
              <a:rPr lang="en-US" sz="3600" dirty="0" smtClean="0"/>
              <a:t>Hence the most beautiful beads were made more than 3000 years ago! The large holed Indus beads you can see below are like cultural messengers, each of them in the language of stone. Shapes and colors bearing witness to an age where there was ample time to sit with </a:t>
            </a:r>
            <a:br>
              <a:rPr lang="en-US" sz="3600" dirty="0" smtClean="0"/>
            </a:br>
            <a:r>
              <a:rPr lang="en-US" sz="3600" dirty="0" smtClean="0"/>
              <a:t>a single piece of agate and wait for the right bead to emerge. </a:t>
            </a:r>
            <a:endParaRPr lang="en-US" sz="36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www.ancientbead.com/images/indusagate16.jpg"/>
          <p:cNvPicPr>
            <a:picLocks noChangeAspect="1" noChangeArrowheads="1"/>
          </p:cNvPicPr>
          <p:nvPr/>
        </p:nvPicPr>
        <p:blipFill>
          <a:blip r:embed="rId2"/>
          <a:srcRect/>
          <a:stretch>
            <a:fillRect/>
          </a:stretch>
        </p:blipFill>
        <p:spPr bwMode="auto">
          <a:xfrm>
            <a:off x="1600200" y="1066800"/>
            <a:ext cx="5747139" cy="4288474"/>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457200"/>
            <a:ext cx="7467600" cy="5078313"/>
          </a:xfrm>
          <a:prstGeom prst="rect">
            <a:avLst/>
          </a:prstGeom>
        </p:spPr>
        <p:txBody>
          <a:bodyPr wrap="square">
            <a:spAutoFit/>
          </a:bodyPr>
          <a:lstStyle/>
          <a:p>
            <a:r>
              <a:rPr lang="en-US" sz="3600" dirty="0" smtClean="0"/>
              <a:t>An ideal bead is both ancient </a:t>
            </a:r>
            <a:r>
              <a:rPr lang="en-US" sz="3600" i="1" dirty="0" smtClean="0"/>
              <a:t>and </a:t>
            </a:r>
            <a:r>
              <a:rPr lang="en-US" sz="3600" dirty="0" smtClean="0"/>
              <a:t>beautiful! </a:t>
            </a:r>
            <a:br>
              <a:rPr lang="en-US" sz="3600" dirty="0" smtClean="0"/>
            </a:br>
            <a:r>
              <a:rPr lang="en-US" sz="3600" dirty="0" smtClean="0"/>
              <a:t>The beads displayed here would be stunning even if they were new!</a:t>
            </a:r>
            <a:br>
              <a:rPr lang="en-US" sz="3600" dirty="0" smtClean="0"/>
            </a:br>
            <a:r>
              <a:rPr lang="en-US" sz="3600" dirty="0" smtClean="0"/>
              <a:t> Each of the beads displayed here are among the most perfect beads. </a:t>
            </a:r>
            <a:br>
              <a:rPr lang="en-US" sz="3600" dirty="0" smtClean="0"/>
            </a:br>
            <a:r>
              <a:rPr lang="en-US" sz="3600" dirty="0" smtClean="0"/>
              <a:t>These beads are composed pieces of art where </a:t>
            </a:r>
            <a:r>
              <a:rPr lang="en-US" sz="3600" dirty="0"/>
              <a:t>the beauty of the stone patterns are </a:t>
            </a:r>
            <a:r>
              <a:rPr lang="en-US" sz="3600" dirty="0" smtClean="0"/>
              <a:t>revealed </a:t>
            </a:r>
            <a:r>
              <a:rPr lang="en-US" sz="3600" dirty="0"/>
              <a:t>by their makers.</a:t>
            </a:r>
            <a:r>
              <a:rPr lang="en-US" sz="3600" dirty="0" smtClean="0"/>
              <a:t> </a:t>
            </a:r>
            <a:endParaRPr lang="en-US" sz="36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229600" cy="5109091"/>
          </a:xfrm>
          <a:prstGeom prst="rect">
            <a:avLst/>
          </a:prstGeom>
        </p:spPr>
        <p:txBody>
          <a:bodyPr wrap="square">
            <a:spAutoFit/>
          </a:bodyPr>
          <a:lstStyle/>
          <a:p>
            <a:r>
              <a:rPr lang="en-US" sz="3600" dirty="0" smtClean="0"/>
              <a:t>They are made out of the human intention to create beauty. </a:t>
            </a:r>
            <a:br>
              <a:rPr lang="en-US" sz="3600" dirty="0" smtClean="0"/>
            </a:br>
            <a:r>
              <a:rPr lang="en-US" sz="3600" dirty="0" smtClean="0"/>
              <a:t>Around 3000 years ago they came out of raw stone to let itself be displayed on this page.</a:t>
            </a:r>
            <a:r>
              <a:rPr lang="en-US" sz="3200" dirty="0" smtClean="0"/>
              <a:t> </a:t>
            </a:r>
            <a:r>
              <a:rPr lang="en-US" sz="3200" dirty="0" smtClean="0"/>
              <a:t>Believing that the sculpture was waiting inside the stone for the artist to free it, these ancient craftsmen knew the art of letting the different natural motifs of the agate show itself at its finest! </a:t>
            </a:r>
            <a:r>
              <a:rPr lang="en-US" dirty="0" smtClean="0"/>
              <a:t> </a:t>
            </a:r>
            <a:br>
              <a:rPr lang="en-US" dirty="0" smtClean="0"/>
            </a:b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914400"/>
            <a:ext cx="7543800" cy="4524315"/>
          </a:xfrm>
          <a:prstGeom prst="rect">
            <a:avLst/>
          </a:prstGeom>
        </p:spPr>
        <p:txBody>
          <a:bodyPr wrap="square">
            <a:spAutoFit/>
          </a:bodyPr>
          <a:lstStyle/>
          <a:p>
            <a:r>
              <a:rPr lang="en-US" sz="3600" dirty="0" smtClean="0"/>
              <a:t> As you can see in most of the beads, symmetry plays an important role in choosing-creating the motives. </a:t>
            </a:r>
            <a:br>
              <a:rPr lang="en-US" sz="3600" dirty="0" smtClean="0"/>
            </a:br>
            <a:r>
              <a:rPr lang="en-US" sz="3600" dirty="0" smtClean="0"/>
              <a:t>Often you can also find </a:t>
            </a:r>
            <a:r>
              <a:rPr lang="en-US" sz="3600" i="1" dirty="0" smtClean="0"/>
              <a:t>the golden angle</a:t>
            </a:r>
            <a:r>
              <a:rPr lang="en-US" sz="3600" dirty="0" smtClean="0"/>
              <a:t> in the motives. In the magic Eye Beads the eye is almost always placed in the symmetric middle or in the golden angle position. </a:t>
            </a:r>
            <a:endParaRPr lang="en-US" sz="36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077200" cy="5109091"/>
          </a:xfrm>
          <a:prstGeom prst="rect">
            <a:avLst/>
          </a:prstGeom>
        </p:spPr>
        <p:txBody>
          <a:bodyPr wrap="square">
            <a:spAutoFit/>
          </a:bodyPr>
          <a:lstStyle/>
          <a:p>
            <a:r>
              <a:rPr lang="en-US" dirty="0" smtClean="0"/>
              <a:t/>
            </a:r>
            <a:br>
              <a:rPr lang="en-US" dirty="0" smtClean="0"/>
            </a:br>
            <a:r>
              <a:rPr lang="en-US" sz="2800" b="1" dirty="0"/>
              <a:t>Beads as currency</a:t>
            </a:r>
            <a:r>
              <a:rPr lang="en-US" sz="2800" dirty="0"/>
              <a:t/>
            </a:r>
            <a:br>
              <a:rPr lang="en-US" sz="2800" dirty="0"/>
            </a:br>
            <a:r>
              <a:rPr lang="en-US" sz="2800" dirty="0"/>
              <a:t>In the Indus Valley civilization it is easy to assume that beautiful beads had a symbolic religious </a:t>
            </a:r>
            <a:br>
              <a:rPr lang="en-US" sz="2800" dirty="0"/>
            </a:br>
            <a:r>
              <a:rPr lang="en-US" sz="2800" dirty="0"/>
              <a:t>function that reached into the sphere of trade. Beads would fulfill the same function as later coins would. </a:t>
            </a:r>
            <a:br>
              <a:rPr lang="en-US" sz="2800" dirty="0"/>
            </a:br>
            <a:r>
              <a:rPr lang="en-US" sz="2800" dirty="0"/>
              <a:t/>
            </a:r>
            <a:br>
              <a:rPr lang="en-US" sz="2800" dirty="0"/>
            </a:br>
            <a:r>
              <a:rPr lang="en-US" sz="2800" dirty="0"/>
              <a:t>In the historic periods to follow the Indus culture beads started to loose their importance as currency </a:t>
            </a:r>
            <a:br>
              <a:rPr lang="en-US" sz="2800" dirty="0"/>
            </a:br>
            <a:r>
              <a:rPr lang="en-US" sz="2800" dirty="0"/>
              <a:t>because the relatively high and well ordered social organization of Kingdoms made the controlled mass </a:t>
            </a:r>
            <a:br>
              <a:rPr lang="en-US" sz="2800" dirty="0"/>
            </a:br>
            <a:r>
              <a:rPr lang="en-US" sz="2800" dirty="0"/>
              <a:t>production of coins possible.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7772400" cy="5355312"/>
          </a:xfrm>
          <a:prstGeom prst="rect">
            <a:avLst/>
          </a:prstGeom>
        </p:spPr>
        <p:txBody>
          <a:bodyPr wrap="square">
            <a:spAutoFit/>
          </a:bodyPr>
          <a:lstStyle/>
          <a:p>
            <a:r>
              <a:rPr lang="en-US" sz="3600" dirty="0"/>
              <a:t>A bead does not posses the same quantifiable quality as a coin produced </a:t>
            </a:r>
            <a:br>
              <a:rPr lang="en-US" sz="3600" dirty="0"/>
            </a:br>
            <a:r>
              <a:rPr lang="en-US" sz="3600" dirty="0"/>
              <a:t>by a certain Kingdom. In contrast to a coin the value is of a certain bead can always be argued.</a:t>
            </a:r>
            <a:br>
              <a:rPr lang="en-US" sz="3600" dirty="0"/>
            </a:br>
            <a:r>
              <a:rPr lang="en-US" sz="3600" dirty="0"/>
              <a:t> However if the beads lost their importance as currency they </a:t>
            </a:r>
            <a:br>
              <a:rPr lang="en-US" sz="3600" dirty="0"/>
            </a:br>
            <a:r>
              <a:rPr lang="en-US" sz="3600" dirty="0"/>
              <a:t>at least in the east never lost their importance as magic totems!</a:t>
            </a:r>
            <a:r>
              <a:rPr lang="en-US" dirty="0" smtClean="0"/>
              <a:t/>
            </a:r>
            <a:br>
              <a:rPr lang="en-US" dirty="0" smtClean="0"/>
            </a:b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8001000" cy="6001643"/>
          </a:xfrm>
          <a:prstGeom prst="rect">
            <a:avLst/>
          </a:prstGeom>
        </p:spPr>
        <p:txBody>
          <a:bodyPr wrap="square">
            <a:spAutoFit/>
          </a:bodyPr>
          <a:lstStyle/>
          <a:p>
            <a:r>
              <a:rPr lang="en-US" sz="3200" b="1" dirty="0" smtClean="0"/>
              <a:t>Late Indus Valley to the </a:t>
            </a:r>
            <a:br>
              <a:rPr lang="en-US" sz="3200" b="1" dirty="0" smtClean="0"/>
            </a:br>
            <a:r>
              <a:rPr lang="en-US" sz="3200" b="1" dirty="0" smtClean="0"/>
              <a:t>beginning of the Classical Period</a:t>
            </a:r>
            <a:br>
              <a:rPr lang="en-US" sz="3200" b="1" dirty="0" smtClean="0"/>
            </a:br>
            <a:r>
              <a:rPr lang="en-US" sz="3200" b="1" dirty="0" smtClean="0"/>
              <a:t>1000 BC to 100 A.D.</a:t>
            </a:r>
            <a:br>
              <a:rPr lang="en-US" sz="3200" b="1" dirty="0" smtClean="0"/>
            </a:br>
            <a:r>
              <a:rPr lang="en-US" sz="3200" dirty="0" smtClean="0"/>
              <a:t> </a:t>
            </a:r>
            <a:br>
              <a:rPr lang="en-US" sz="3200" dirty="0" smtClean="0"/>
            </a:br>
            <a:r>
              <a:rPr lang="en-US" sz="3200" dirty="0" smtClean="0"/>
              <a:t>The beads from the area called </a:t>
            </a:r>
            <a:r>
              <a:rPr lang="en-US" sz="3200" dirty="0" err="1" smtClean="0"/>
              <a:t>Rakhigarhi</a:t>
            </a:r>
            <a:r>
              <a:rPr lang="en-US" sz="3200" dirty="0" smtClean="0"/>
              <a:t> in Haryana, India.</a:t>
            </a:r>
            <a:br>
              <a:rPr lang="en-US" sz="3200" dirty="0" smtClean="0"/>
            </a:br>
            <a:r>
              <a:rPr lang="en-US" sz="3200" dirty="0" err="1" smtClean="0"/>
              <a:t>Rakhigarhi</a:t>
            </a:r>
            <a:r>
              <a:rPr lang="en-US" sz="3200" dirty="0" smtClean="0"/>
              <a:t> is remarkable since this area was continuously populated from the Indus time up to 100. A.D.</a:t>
            </a:r>
            <a:br>
              <a:rPr lang="en-US" sz="3200" dirty="0" smtClean="0"/>
            </a:br>
            <a:r>
              <a:rPr lang="en-US" sz="3200" dirty="0" smtClean="0"/>
              <a:t>As the Indus river civilization died out with the change of rivers in what is now Pakistan around 1900 BC, </a:t>
            </a:r>
            <a:endParaRPr lang="en-US" sz="32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914400"/>
            <a:ext cx="7543800" cy="3970318"/>
          </a:xfrm>
          <a:prstGeom prst="rect">
            <a:avLst/>
          </a:prstGeom>
        </p:spPr>
        <p:txBody>
          <a:bodyPr wrap="square">
            <a:spAutoFit/>
          </a:bodyPr>
          <a:lstStyle/>
          <a:p>
            <a:r>
              <a:rPr lang="en-US" sz="2800" dirty="0" smtClean="0"/>
              <a:t>this remarkable culture went eastward. It spread into India where it continued to evolve until around 1000 BC. </a:t>
            </a:r>
            <a:br>
              <a:rPr lang="en-US" sz="2800" dirty="0" smtClean="0"/>
            </a:br>
            <a:r>
              <a:rPr lang="en-US" sz="2800" dirty="0" err="1" smtClean="0"/>
              <a:t>Rakhigarhi</a:t>
            </a:r>
            <a:r>
              <a:rPr lang="en-US" sz="2800" dirty="0" smtClean="0"/>
              <a:t> is such a remarkable area.</a:t>
            </a:r>
            <a:br>
              <a:rPr lang="en-US" sz="2800" dirty="0" smtClean="0"/>
            </a:br>
            <a:r>
              <a:rPr lang="en-US" sz="2800" dirty="0" smtClean="0"/>
              <a:t>   In this particular area the Indus civilization merged into the early classical time in such a way that the cultural </a:t>
            </a:r>
            <a:br>
              <a:rPr lang="en-US" sz="2800" dirty="0" smtClean="0"/>
            </a:br>
            <a:r>
              <a:rPr lang="en-US" sz="2800" dirty="0" smtClean="0"/>
              <a:t>knowledge of the Indus people did not die out, but could continue to evolve, into an absolute peak!</a:t>
            </a:r>
            <a:endParaRPr lang="en-US" sz="28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534400" cy="6001643"/>
          </a:xfrm>
          <a:prstGeom prst="rect">
            <a:avLst/>
          </a:prstGeom>
        </p:spPr>
        <p:txBody>
          <a:bodyPr wrap="square">
            <a:spAutoFit/>
          </a:bodyPr>
          <a:lstStyle/>
          <a:p>
            <a:r>
              <a:rPr lang="en-US" sz="3200" b="1" dirty="0" smtClean="0"/>
              <a:t>The hunt for beauty</a:t>
            </a:r>
            <a:br>
              <a:rPr lang="en-US" sz="3200" b="1" dirty="0" smtClean="0"/>
            </a:br>
            <a:r>
              <a:rPr lang="en-US" sz="3200" dirty="0" smtClean="0"/>
              <a:t>The late Indus people went to great efforts to obtain exotic stones for </a:t>
            </a:r>
            <a:br>
              <a:rPr lang="en-US" sz="3200" dirty="0" smtClean="0"/>
            </a:br>
            <a:r>
              <a:rPr lang="en-US" sz="3200" dirty="0" smtClean="0"/>
              <a:t>making beads of different colors, shapes and sizes. With increasing bead making skills in </a:t>
            </a:r>
            <a:br>
              <a:rPr lang="en-US" sz="3200" dirty="0" smtClean="0"/>
            </a:br>
            <a:r>
              <a:rPr lang="en-US" sz="3200" dirty="0" smtClean="0"/>
              <a:t>the end of the Indus Valley period it was not enough just to posses a perfect made bead.</a:t>
            </a:r>
            <a:br>
              <a:rPr lang="en-US" sz="3200" dirty="0" smtClean="0"/>
            </a:br>
            <a:r>
              <a:rPr lang="en-US" sz="3200" dirty="0" smtClean="0"/>
              <a:t>In order for the bead and its owner to stand out the hunt for the special stone became more and </a:t>
            </a:r>
            <a:br>
              <a:rPr lang="en-US" sz="3200" dirty="0" smtClean="0"/>
            </a:br>
            <a:r>
              <a:rPr lang="en-US" sz="3200" dirty="0" smtClean="0"/>
              <a:t>more important. The Indus people and the Mesopotamians loved jasper. It was their </a:t>
            </a:r>
            <a:r>
              <a:rPr lang="en-US" sz="3200" dirty="0" err="1" smtClean="0"/>
              <a:t>favroite</a:t>
            </a:r>
            <a:r>
              <a:rPr lang="en-US" sz="3200" dirty="0" smtClean="0"/>
              <a:t> gem stone.</a:t>
            </a:r>
            <a:endParaRPr lang="en-US" sz="32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1"/>
            <a:ext cx="8001000" cy="5262979"/>
          </a:xfrm>
          <a:prstGeom prst="rect">
            <a:avLst/>
          </a:prstGeom>
        </p:spPr>
        <p:txBody>
          <a:bodyPr wrap="square">
            <a:spAutoFit/>
          </a:bodyPr>
          <a:lstStyle/>
          <a:p>
            <a:r>
              <a:rPr lang="en-US" sz="2800" dirty="0" smtClean="0"/>
              <a:t>Especially they liked variegated jasper. Jasper is an opaque cryptocrystalline quartz, typically red to </a:t>
            </a:r>
            <a:br>
              <a:rPr lang="en-US" sz="2800" dirty="0" smtClean="0"/>
            </a:br>
            <a:r>
              <a:rPr lang="en-US" sz="2800" dirty="0" smtClean="0"/>
              <a:t>brown, or in more rare cases green. The strange mineral 'landscapes' you will explore below reflect the strive for </a:t>
            </a:r>
            <a:br>
              <a:rPr lang="en-US" sz="2800" dirty="0" smtClean="0"/>
            </a:br>
            <a:r>
              <a:rPr lang="en-US" sz="2800" dirty="0" smtClean="0"/>
              <a:t>the sublime made bead made out of the sublime material. In these kind of rare beads one will often find what is </a:t>
            </a:r>
            <a:br>
              <a:rPr lang="en-US" sz="2800" dirty="0" smtClean="0"/>
            </a:br>
            <a:r>
              <a:rPr lang="en-US" sz="2800" dirty="0" smtClean="0"/>
              <a:t>called variegated jasper.  In this type of jasper there are up to 20 percent non-quartz elements. </a:t>
            </a:r>
            <a:br>
              <a:rPr lang="en-US" sz="2800" dirty="0" smtClean="0"/>
            </a:br>
            <a:r>
              <a:rPr lang="en-US" sz="2800" dirty="0" smtClean="0"/>
              <a:t>These elements account or the wide range of colours and decorative patterns</a:t>
            </a:r>
            <a:r>
              <a:rPr lang="en-US" dirty="0" smtClean="0"/>
              <a:t>.</a:t>
            </a: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Bead from Indus</a:t>
            </a:r>
            <a:br>
              <a:rPr lang="en-US" dirty="0" smtClean="0"/>
            </a:br>
            <a:endParaRPr lang="en-US" dirty="0"/>
          </a:p>
        </p:txBody>
      </p:sp>
      <p:sp>
        <p:nvSpPr>
          <p:cNvPr id="61442" name="AutoShape 2" descr="http://www.ancientbead.com/images/indusagate2.jpg"/>
          <p:cNvSpPr>
            <a:spLocks noChangeAspect="1" noChangeArrowheads="1"/>
          </p:cNvSpPr>
          <p:nvPr/>
        </p:nvSpPr>
        <p:spPr bwMode="auto">
          <a:xfrm>
            <a:off x="155575" y="-563563"/>
            <a:ext cx="2038350" cy="11811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44" name="AutoShape 4" descr="http://www.ancientbead.com/images/indusagate2.jpg"/>
          <p:cNvSpPr>
            <a:spLocks noChangeAspect="1" noChangeArrowheads="1"/>
          </p:cNvSpPr>
          <p:nvPr/>
        </p:nvSpPr>
        <p:spPr bwMode="auto">
          <a:xfrm>
            <a:off x="155575" y="-563563"/>
            <a:ext cx="2038350" cy="11811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46" name="AutoShape 6" descr="http://www.ancientbead.com/images/indusagate2.jpg"/>
          <p:cNvSpPr>
            <a:spLocks noChangeAspect="1" noChangeArrowheads="1"/>
          </p:cNvSpPr>
          <p:nvPr/>
        </p:nvSpPr>
        <p:spPr bwMode="auto">
          <a:xfrm>
            <a:off x="155575" y="-563563"/>
            <a:ext cx="2038350" cy="11811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48" name="AutoShape 8" descr="http://www.ancientbead.com/images/indusagate2.jpg"/>
          <p:cNvSpPr>
            <a:spLocks noChangeAspect="1" noChangeArrowheads="1"/>
          </p:cNvSpPr>
          <p:nvPr/>
        </p:nvSpPr>
        <p:spPr bwMode="auto">
          <a:xfrm>
            <a:off x="155575" y="-563563"/>
            <a:ext cx="2038350" cy="11811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50" name="AutoShape 10" descr="http://www.ancientbead.com/images/indusagate4.jpg"/>
          <p:cNvSpPr>
            <a:spLocks noChangeAspect="1" noChangeArrowheads="1"/>
          </p:cNvSpPr>
          <p:nvPr/>
        </p:nvSpPr>
        <p:spPr bwMode="auto">
          <a:xfrm>
            <a:off x="155575" y="-563563"/>
            <a:ext cx="1952625" cy="11811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1452" name="Picture 12" descr="http://www.ancientbead.com/images/indusagate3-12.jpg"/>
          <p:cNvPicPr>
            <a:picLocks noChangeAspect="1" noChangeArrowheads="1"/>
          </p:cNvPicPr>
          <p:nvPr/>
        </p:nvPicPr>
        <p:blipFill>
          <a:blip r:embed="rId2"/>
          <a:srcRect/>
          <a:stretch>
            <a:fillRect/>
          </a:stretch>
        </p:blipFill>
        <p:spPr bwMode="auto">
          <a:xfrm>
            <a:off x="660954" y="1447800"/>
            <a:ext cx="7856877" cy="3886200"/>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www.ancientbead.com/images/indusagate2-4.jpg"/>
          <p:cNvPicPr>
            <a:picLocks noChangeAspect="1" noChangeArrowheads="1"/>
          </p:cNvPicPr>
          <p:nvPr/>
        </p:nvPicPr>
        <p:blipFill>
          <a:blip r:embed="rId2"/>
          <a:srcRect/>
          <a:stretch>
            <a:fillRect/>
          </a:stretch>
        </p:blipFill>
        <p:spPr bwMode="auto">
          <a:xfrm>
            <a:off x="204409" y="2057400"/>
            <a:ext cx="5070323" cy="2438400"/>
          </a:xfrm>
          <a:prstGeom prst="rect">
            <a:avLst/>
          </a:prstGeom>
          <a:noFill/>
        </p:spPr>
      </p:pic>
      <p:pic>
        <p:nvPicPr>
          <p:cNvPr id="82948" name="Picture 4" descr="http://www.ancientbead.com/images/indusagate2-4h.jpg"/>
          <p:cNvPicPr>
            <a:picLocks noChangeAspect="1" noChangeArrowheads="1"/>
          </p:cNvPicPr>
          <p:nvPr/>
        </p:nvPicPr>
        <p:blipFill>
          <a:blip r:embed="rId3"/>
          <a:srcRect/>
          <a:stretch>
            <a:fillRect/>
          </a:stretch>
        </p:blipFill>
        <p:spPr bwMode="auto">
          <a:xfrm>
            <a:off x="5791199" y="1905000"/>
            <a:ext cx="2675389" cy="2651067"/>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381000"/>
            <a:ext cx="8305800" cy="5632311"/>
          </a:xfrm>
          <a:prstGeom prst="rect">
            <a:avLst/>
          </a:prstGeom>
        </p:spPr>
        <p:txBody>
          <a:bodyPr wrap="square">
            <a:spAutoFit/>
          </a:bodyPr>
          <a:lstStyle/>
          <a:p>
            <a:r>
              <a:rPr lang="en-US" sz="3600" b="1" dirty="0" smtClean="0"/>
              <a:t>TRANSLUCENT INDUS VALLEY/ EARLY CLASSIC PERIOD BEADS: </a:t>
            </a:r>
            <a:r>
              <a:rPr lang="en-US" sz="3200" dirty="0" smtClean="0"/>
              <a:t>The beauty of translucent beads is a bit difficult to display in a picture. Unfortunately it is impossible to capture the real shine of a translucent bead.  The 3-dimensional </a:t>
            </a:r>
            <a:r>
              <a:rPr lang="en-US" sz="3200" dirty="0" err="1" smtClean="0"/>
              <a:t>lustre</a:t>
            </a:r>
            <a:r>
              <a:rPr lang="en-US" sz="3200" dirty="0" smtClean="0"/>
              <a:t> can only be experienced when you have the bead in your hand. Still I hope you can get a glimpse of the magic shine emanating from these ancient beads! The translucent shine of the bead </a:t>
            </a:r>
            <a:r>
              <a:rPr lang="en-US" sz="3200" i="1" dirty="0" smtClean="0"/>
              <a:t>TIVB 2</a:t>
            </a:r>
            <a:r>
              <a:rPr lang="en-US" sz="3200" dirty="0" smtClean="0"/>
              <a:t> has not diminished in over 3000 years!</a:t>
            </a:r>
            <a:endParaRPr lang="en-US" sz="32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0"/>
            <a:ext cx="7848600" cy="5509200"/>
          </a:xfrm>
          <a:prstGeom prst="rect">
            <a:avLst/>
          </a:prstGeom>
        </p:spPr>
        <p:txBody>
          <a:bodyPr wrap="square">
            <a:spAutoFit/>
          </a:bodyPr>
          <a:lstStyle/>
          <a:p>
            <a:r>
              <a:rPr lang="en-US" sz="3200" b="1" dirty="0" smtClean="0"/>
              <a:t>A beautiful bead is a messenger transcending time</a:t>
            </a:r>
            <a:r>
              <a:rPr lang="en-US" sz="3200" dirty="0" smtClean="0"/>
              <a:t/>
            </a:r>
            <a:br>
              <a:rPr lang="en-US" sz="3200" dirty="0" smtClean="0"/>
            </a:br>
            <a:r>
              <a:rPr lang="en-US" sz="3200" dirty="0" smtClean="0"/>
              <a:t>As you look through the stone you pierce through time. The same shine that has captivated the bead makers in the golden Indus Valley  still shines bright even today! </a:t>
            </a:r>
            <a:br>
              <a:rPr lang="en-US" sz="3200" dirty="0" smtClean="0"/>
            </a:br>
            <a:r>
              <a:rPr lang="en-US" sz="3200" dirty="0" smtClean="0"/>
              <a:t/>
            </a:r>
            <a:br>
              <a:rPr lang="en-US" sz="3200" dirty="0" smtClean="0"/>
            </a:br>
            <a:r>
              <a:rPr lang="en-US" sz="3200" dirty="0" smtClean="0"/>
              <a:t>A timeless bond between you and your ancestors living countless generations before you is established in this fascination of translucent bead-beauty. </a:t>
            </a:r>
            <a:endParaRPr lang="en-US" sz="32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Translucent bead</a:t>
            </a:r>
            <a:endParaRPr lang="en-US" dirty="0"/>
          </a:p>
        </p:txBody>
      </p:sp>
      <p:pic>
        <p:nvPicPr>
          <p:cNvPr id="4" name="Content Placeholder 3" descr="Industranslucent11.jpg"/>
          <p:cNvPicPr>
            <a:picLocks noGrp="1" noChangeAspect="1"/>
          </p:cNvPicPr>
          <p:nvPr>
            <p:ph idx="1"/>
          </p:nvPr>
        </p:nvPicPr>
        <p:blipFill>
          <a:blip r:embed="rId2"/>
          <a:stretch>
            <a:fillRect/>
          </a:stretch>
        </p:blipFill>
        <p:spPr>
          <a:xfrm>
            <a:off x="1481137" y="2829719"/>
            <a:ext cx="6181725" cy="2066925"/>
          </a:xfr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Translucent bead</a:t>
            </a:r>
            <a:endParaRPr lang="en-US" dirty="0"/>
          </a:p>
        </p:txBody>
      </p:sp>
      <p:pic>
        <p:nvPicPr>
          <p:cNvPr id="4" name="Content Placeholder 3" descr="Industranslucent1.jpg"/>
          <p:cNvPicPr>
            <a:picLocks noGrp="1" noChangeAspect="1"/>
          </p:cNvPicPr>
          <p:nvPr>
            <p:ph idx="1"/>
          </p:nvPr>
        </p:nvPicPr>
        <p:blipFill>
          <a:blip r:embed="rId2"/>
          <a:stretch>
            <a:fillRect/>
          </a:stretch>
        </p:blipFill>
        <p:spPr>
          <a:xfrm>
            <a:off x="381000" y="2670620"/>
            <a:ext cx="8288722" cy="2358579"/>
          </a:xfr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458200" cy="6400800"/>
          </a:xfrm>
          <a:prstGeom prst="rect">
            <a:avLst/>
          </a:prstGeom>
        </p:spPr>
        <p:txBody>
          <a:bodyPr wrap="square">
            <a:spAutoFit/>
          </a:bodyPr>
          <a:lstStyle/>
          <a:p>
            <a:r>
              <a:rPr lang="en-US" sz="3600" dirty="0" smtClean="0"/>
              <a:t>Lets sum up today’s lecture that took us to the beautiful past known as Indus Valley Civilization. </a:t>
            </a:r>
          </a:p>
          <a:p>
            <a:pPr>
              <a:buFont typeface="Arial" pitchFamily="34" charset="0"/>
              <a:buChar char="•"/>
            </a:pPr>
            <a:r>
              <a:rPr lang="en-US" sz="3600" dirty="0" smtClean="0"/>
              <a:t>Art and craft (the development of pottery, metal work, printing on cloth and bead making.</a:t>
            </a:r>
          </a:p>
          <a:p>
            <a:pPr>
              <a:buFont typeface="Arial" pitchFamily="34" charset="0"/>
              <a:buChar char="•"/>
            </a:pPr>
            <a:r>
              <a:rPr lang="en-US" sz="3600" dirty="0" smtClean="0"/>
              <a:t> Teaching and learning was planed on Indus valley civilization. </a:t>
            </a:r>
          </a:p>
          <a:p>
            <a:pPr>
              <a:buFont typeface="Arial" pitchFamily="34" charset="0"/>
              <a:buChar char="•"/>
            </a:pPr>
            <a:r>
              <a:rPr lang="en-US" sz="3600" dirty="0"/>
              <a:t> </a:t>
            </a:r>
            <a:r>
              <a:rPr lang="en-US" sz="3600" dirty="0" smtClean="0"/>
              <a:t>We will be doing practical work based on these lines influences taken from </a:t>
            </a:r>
            <a:r>
              <a:rPr lang="en-US" sz="3600" smtClean="0"/>
              <a:t>Indus valley.</a:t>
            </a:r>
            <a:endParaRPr lang="en-US" sz="3600"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7406</TotalTime>
  <Words>1974</Words>
  <Application>Microsoft Office PowerPoint</Application>
  <PresentationFormat>On-screen Show (4:3)</PresentationFormat>
  <Paragraphs>79</Paragraphs>
  <Slides>76</Slides>
  <Notes>5</Notes>
  <HiddenSlides>0</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Office Theme</vt:lpstr>
      <vt:lpstr>Slide 1</vt:lpstr>
      <vt:lpstr>Slide 2</vt:lpstr>
      <vt:lpstr>Slide 3</vt:lpstr>
      <vt:lpstr>Slide 4</vt:lpstr>
      <vt:lpstr>Slide 5</vt:lpstr>
      <vt:lpstr>LECTURE. 5. UNIT. 2.  </vt:lpstr>
      <vt:lpstr>Slide 7</vt:lpstr>
      <vt:lpstr>Slide 8</vt:lpstr>
      <vt:lpstr>HISTORY OF POTTERY  Vedic pottery Wilhelm Rau (1972) has examined the references to pottery in Vedic texts like the Black Yajur Veda and the Taitriya Samhita. According to his study, Vedic pottery is for example hand-made and unpainted.  </vt:lpstr>
      <vt:lpstr>Slide 10</vt:lpstr>
      <vt:lpstr>Slide 11</vt:lpstr>
      <vt:lpstr>Slide 12</vt:lpstr>
      <vt:lpstr>Slide 13</vt:lpstr>
      <vt:lpstr>Painted Grey Ware Painted Grey Ware, Sonkh, Mathura (Uttar Pradesh) - 1000-600 BCE. Mathura Museum. During first millennium BC, painted grey ware was found in parts of North India and the Gangetic plain. Decorated pottery becomes significant in the Sunga, Kushan and Gupta periods </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Ajraks are made all over Sindh, especially in Matiari, Hala, Bhit Shah, Moro, Sukkur, Kandyaro, Hyderabad, and many cities of Upper Sindh and Lower Sindh. The ajrak is an integral part of Sindhi culture and Sindhi nationalism. Its usage is evident at all levels of society, and is held in high esteem, with the utmost respect given to it </vt:lpstr>
      <vt:lpstr>Slide 47</vt:lpstr>
      <vt:lpstr>Slide 48</vt:lpstr>
      <vt:lpstr>Slide 49</vt:lpstr>
      <vt:lpstr>Slide 50</vt:lpstr>
      <vt:lpstr>Slide 51</vt:lpstr>
      <vt:lpstr>Slide 52</vt:lpstr>
      <vt:lpstr>Slide 53</vt:lpstr>
      <vt:lpstr>Slide 54</vt:lpstr>
      <vt:lpstr>Ancient Bead making Bead with six different colours, The old  craftsman used copper drill to make this fine hole</vt:lpstr>
      <vt:lpstr>Slide 56</vt:lpstr>
      <vt:lpstr>Slide 57</vt:lpstr>
      <vt:lpstr>The symmetry and harmony in the colour composition in this bead is awesome. </vt:lpstr>
      <vt:lpstr>Slide 59</vt:lpstr>
      <vt:lpstr>Slide 60</vt:lpstr>
      <vt:lpstr>Slide 61</vt:lpstr>
      <vt:lpstr>Slide 62</vt:lpstr>
      <vt:lpstr>Slide 63</vt:lpstr>
      <vt:lpstr>Slide 64</vt:lpstr>
      <vt:lpstr>Slide 65</vt:lpstr>
      <vt:lpstr>Slide 66</vt:lpstr>
      <vt:lpstr>Slide 67</vt:lpstr>
      <vt:lpstr>Slide 68</vt:lpstr>
      <vt:lpstr>Slide 69</vt:lpstr>
      <vt:lpstr>Bead from Indus </vt:lpstr>
      <vt:lpstr>Slide 71</vt:lpstr>
      <vt:lpstr>Slide 72</vt:lpstr>
      <vt:lpstr>Slide 73</vt:lpstr>
      <vt:lpstr>Translucent bead</vt:lpstr>
      <vt:lpstr>Translucent bead</vt:lpstr>
      <vt:lpstr>Slide 76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UNIT. 2.</dc:title>
  <dc:creator>Samina Saleem</dc:creator>
  <cp:lastModifiedBy>Samina Saleem</cp:lastModifiedBy>
  <cp:revision>143</cp:revision>
  <dcterms:created xsi:type="dcterms:W3CDTF">2014-06-20T05:11:55Z</dcterms:created>
  <dcterms:modified xsi:type="dcterms:W3CDTF">2014-06-25T08:38:08Z</dcterms:modified>
</cp:coreProperties>
</file>