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sldIdLst>
    <p:sldId id="283" r:id="rId2"/>
    <p:sldId id="284" r:id="rId3"/>
    <p:sldId id="285" r:id="rId4"/>
    <p:sldId id="286" r:id="rId5"/>
    <p:sldId id="287" r:id="rId6"/>
    <p:sldId id="256" r:id="rId7"/>
    <p:sldId id="259" r:id="rId8"/>
    <p:sldId id="260" r:id="rId9"/>
    <p:sldId id="257" r:id="rId10"/>
    <p:sldId id="258" r:id="rId11"/>
    <p:sldId id="262" r:id="rId12"/>
    <p:sldId id="263" r:id="rId13"/>
    <p:sldId id="264" r:id="rId14"/>
    <p:sldId id="265" r:id="rId15"/>
    <p:sldId id="266" r:id="rId16"/>
    <p:sldId id="267" r:id="rId17"/>
    <p:sldId id="269" r:id="rId18"/>
    <p:sldId id="272" r:id="rId19"/>
    <p:sldId id="273" r:id="rId20"/>
    <p:sldId id="274" r:id="rId21"/>
    <p:sldId id="275" r:id="rId22"/>
    <p:sldId id="271" r:id="rId23"/>
    <p:sldId id="276" r:id="rId24"/>
    <p:sldId id="277" r:id="rId25"/>
    <p:sldId id="278" r:id="rId26"/>
    <p:sldId id="280" r:id="rId27"/>
    <p:sldId id="288" r:id="rId28"/>
    <p:sldId id="279" r:id="rId29"/>
    <p:sldId id="289" r:id="rId30"/>
    <p:sldId id="281" r:id="rId31"/>
    <p:sldId id="282" r:id="rId32"/>
    <p:sldId id="297" r:id="rId33"/>
    <p:sldId id="290" r:id="rId34"/>
    <p:sldId id="291" r:id="rId35"/>
    <p:sldId id="292" r:id="rId36"/>
    <p:sldId id="294" r:id="rId37"/>
    <p:sldId id="293" r:id="rId38"/>
    <p:sldId id="295" r:id="rId39"/>
    <p:sldId id="296" r:id="rId40"/>
    <p:sldId id="298" r:id="rId41"/>
    <p:sldId id="299" r:id="rId42"/>
    <p:sldId id="30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40" autoAdjust="0"/>
    <p:restoredTop sz="95878" autoAdjust="0"/>
  </p:normalViewPr>
  <p:slideViewPr>
    <p:cSldViewPr>
      <p:cViewPr>
        <p:scale>
          <a:sx n="70" d="100"/>
          <a:sy n="70" d="100"/>
        </p:scale>
        <p:origin x="-1254"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6FDD1D-8476-4856-A2DF-CDDD58E601DE}" type="datetimeFigureOut">
              <a:rPr lang="en-US" smtClean="0"/>
              <a:pPr/>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D9B3264-3828-44AB-9246-E076A17C6B75}"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a:t>
            </a:r>
            <a:endParaRPr lang="en-US" dirty="0"/>
          </a:p>
        </p:txBody>
      </p:sp>
      <p:sp>
        <p:nvSpPr>
          <p:cNvPr id="4" name="Slide Number Placeholder 3"/>
          <p:cNvSpPr>
            <a:spLocks noGrp="1"/>
          </p:cNvSpPr>
          <p:nvPr>
            <p:ph type="sldNum" sz="quarter" idx="10"/>
          </p:nvPr>
        </p:nvSpPr>
        <p:spPr/>
        <p:txBody>
          <a:bodyPr/>
          <a:lstStyle/>
          <a:p>
            <a:fld id="{7D9B3264-3828-44AB-9246-E076A17C6B75}" type="slidenum">
              <a:rPr lang="en-US" smtClean="0"/>
              <a:pPr/>
              <a:t>34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E7AAC8-D411-4CBA-952F-9CCC2BA5F781}"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E7AAC8-D411-4CBA-952F-9CCC2BA5F781}"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E7AAC8-D411-4CBA-952F-9CCC2BA5F781}"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9E7AAC8-D411-4CBA-952F-9CCC2BA5F781}"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9E7AAC8-D411-4CBA-952F-9CCC2BA5F781}" type="datetimeFigureOut">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9E7AAC8-D411-4CBA-952F-9CCC2BA5F781}"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E7AAC8-D411-4CBA-952F-9CCC2BA5F781}"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E7AAC8-D411-4CBA-952F-9CCC2BA5F781}"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E7AAC8-D411-4CBA-952F-9CCC2BA5F781}"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E7AAC8-D411-4CBA-952F-9CCC2BA5F781}"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9E7AAC8-D411-4CBA-952F-9CCC2BA5F781}"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1FF9C5-97E6-4449-B9CE-13B23837523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E7AAC8-D411-4CBA-952F-9CCC2BA5F781}" type="datetimeFigureOut">
              <a:rPr lang="en-US" smtClean="0"/>
              <a:pPr/>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1FF9C5-97E6-4449-B9CE-13B23837523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81000"/>
            <a:ext cx="7620000" cy="4524315"/>
          </a:xfrm>
          <a:prstGeom prst="rect">
            <a:avLst/>
          </a:prstGeom>
        </p:spPr>
        <p:txBody>
          <a:bodyPr wrap="square">
            <a:spAutoFit/>
          </a:bodyPr>
          <a:lstStyle/>
          <a:p>
            <a:r>
              <a:rPr lang="en-US" sz="3600" dirty="0" smtClean="0">
                <a:solidFill>
                  <a:srgbClr val="C00000"/>
                </a:solidFill>
              </a:rPr>
              <a:t>SUMMERY OF LECTURE. 3. UNIT. 1</a:t>
            </a:r>
          </a:p>
          <a:p>
            <a:r>
              <a:rPr lang="en-US" sz="3600" dirty="0" smtClean="0">
                <a:solidFill>
                  <a:srgbClr val="C00000"/>
                </a:solidFill>
              </a:rPr>
              <a:t>The concepts that were discussed are</a:t>
            </a:r>
          </a:p>
          <a:p>
            <a:r>
              <a:rPr lang="en-US" sz="3600" dirty="0" smtClean="0">
                <a:solidFill>
                  <a:srgbClr val="C00000"/>
                </a:solidFill>
              </a:rPr>
              <a:t>Approaches to art teaching</a:t>
            </a:r>
          </a:p>
          <a:p>
            <a:pPr>
              <a:buFont typeface="Arial" pitchFamily="34" charset="0"/>
              <a:buChar char="•"/>
            </a:pPr>
            <a:r>
              <a:rPr lang="en-US" sz="3600" dirty="0" smtClean="0"/>
              <a:t> art and child development.</a:t>
            </a:r>
          </a:p>
          <a:p>
            <a:pPr>
              <a:buFont typeface="Arial" pitchFamily="34" charset="0"/>
              <a:buChar char="•"/>
            </a:pPr>
            <a:r>
              <a:rPr lang="en-US" sz="3600" dirty="0" smtClean="0"/>
              <a:t> Why teach art and crafts in elementary grades?</a:t>
            </a:r>
          </a:p>
          <a:p>
            <a:pPr>
              <a:buFont typeface="Arial" pitchFamily="34" charset="0"/>
              <a:buChar char="•"/>
            </a:pPr>
            <a:r>
              <a:rPr lang="en-US" sz="3600" dirty="0" smtClean="0"/>
              <a:t>  The role of teacher in teaching art, craft and calligraphy.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534400" cy="5355312"/>
          </a:xfrm>
          <a:prstGeom prst="rect">
            <a:avLst/>
          </a:prstGeom>
        </p:spPr>
        <p:txBody>
          <a:bodyPr wrap="square">
            <a:spAutoFit/>
          </a:bodyPr>
          <a:lstStyle/>
          <a:p>
            <a:pPr algn="just"/>
            <a:r>
              <a:rPr lang="en-US" sz="3600" dirty="0" smtClean="0">
                <a:solidFill>
                  <a:schemeClr val="tx1">
                    <a:lumMod val="95000"/>
                    <a:lumOff val="5000"/>
                  </a:schemeClr>
                </a:solidFill>
              </a:rPr>
              <a:t>Art and Child development:  </a:t>
            </a:r>
          </a:p>
          <a:p>
            <a:pPr algn="just"/>
            <a:r>
              <a:rPr lang="en-US" sz="3600" dirty="0" smtClean="0">
                <a:solidFill>
                  <a:schemeClr val="tx1">
                    <a:lumMod val="95000"/>
                    <a:lumOff val="5000"/>
                  </a:schemeClr>
                </a:solidFill>
              </a:rPr>
              <a:t>Five Stages of development in children’s art.</a:t>
            </a:r>
          </a:p>
          <a:p>
            <a:pPr algn="just"/>
            <a:r>
              <a:rPr lang="en-US" sz="3600" dirty="0" smtClean="0">
                <a:solidFill>
                  <a:schemeClr val="tx1">
                    <a:lumMod val="95000"/>
                    <a:lumOff val="5000"/>
                  </a:schemeClr>
                </a:solidFill>
              </a:rPr>
              <a:t>First stage is the scribble stage deals with the age 2 to 4.</a:t>
            </a:r>
          </a:p>
          <a:p>
            <a:pPr algn="just"/>
            <a:r>
              <a:rPr lang="en-US" sz="3600" dirty="0" smtClean="0">
                <a:solidFill>
                  <a:schemeClr val="tx1">
                    <a:lumMod val="95000"/>
                    <a:lumOff val="5000"/>
                  </a:schemeClr>
                </a:solidFill>
              </a:rPr>
              <a:t>The second stage is pre schematic stage, when child produces his first symbol.</a:t>
            </a:r>
          </a:p>
          <a:p>
            <a:pPr algn="just"/>
            <a:r>
              <a:rPr lang="en-US" sz="3600" dirty="0" smtClean="0">
                <a:solidFill>
                  <a:schemeClr val="tx1">
                    <a:lumMod val="95000"/>
                    <a:lumOff val="5000"/>
                  </a:schemeClr>
                </a:solidFill>
              </a:rPr>
              <a:t>The third stage of development in children’s art is Schematic stage when child learns to repeat the symbols.</a:t>
            </a:r>
          </a:p>
          <a:p>
            <a:pPr algn="just"/>
            <a:endParaRPr lang="en-US" dirty="0" smtClean="0">
              <a:solidFill>
                <a:schemeClr val="tx1">
                  <a:lumMod val="95000"/>
                  <a:lumOff val="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457200"/>
            <a:ext cx="8077200" cy="5909310"/>
          </a:xfrm>
          <a:prstGeom prst="rect">
            <a:avLst/>
          </a:prstGeom>
        </p:spPr>
        <p:txBody>
          <a:bodyPr wrap="square">
            <a:spAutoFit/>
          </a:bodyPr>
          <a:lstStyle/>
          <a:p>
            <a:pPr algn="just"/>
            <a:r>
              <a:rPr lang="en-US" sz="3600" dirty="0" smtClean="0">
                <a:solidFill>
                  <a:schemeClr val="tx1">
                    <a:lumMod val="95000"/>
                    <a:lumOff val="5000"/>
                  </a:schemeClr>
                </a:solidFill>
              </a:rPr>
              <a:t>The fourth stage is the Transitional stage when a child learns to meat adult standards.</a:t>
            </a:r>
          </a:p>
          <a:p>
            <a:pPr algn="just"/>
            <a:r>
              <a:rPr lang="en-US" sz="3600" dirty="0" smtClean="0">
                <a:solidFill>
                  <a:schemeClr val="tx1">
                    <a:lumMod val="95000"/>
                    <a:lumOff val="5000"/>
                  </a:schemeClr>
                </a:solidFill>
              </a:rPr>
              <a:t>The fifth stage is the Realism stage when child is around 12 years and learns to use different mediums. </a:t>
            </a:r>
          </a:p>
          <a:p>
            <a:pPr algn="just"/>
            <a:r>
              <a:rPr lang="en-US" sz="3600" dirty="0" smtClean="0">
                <a:solidFill>
                  <a:schemeClr val="tx1">
                    <a:lumMod val="95000"/>
                    <a:lumOff val="5000"/>
                  </a:schemeClr>
                </a:solidFill>
              </a:rPr>
              <a:t>In lecture Three we have discussed these five stages in detail with the specimen of the work of children during different stages.</a:t>
            </a:r>
          </a:p>
          <a:p>
            <a:pPr algn="just"/>
            <a:r>
              <a:rPr lang="en-US" dirty="0" smtClean="0">
                <a:solidFill>
                  <a:schemeClr val="tx1">
                    <a:lumMod val="95000"/>
                    <a:lumOff val="5000"/>
                  </a:schemeClr>
                </a:solidFill>
              </a:rPr>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924800" cy="6001643"/>
          </a:xfrm>
          <a:prstGeom prst="rect">
            <a:avLst/>
          </a:prstGeom>
        </p:spPr>
        <p:txBody>
          <a:bodyPr wrap="square">
            <a:spAutoFit/>
          </a:bodyPr>
          <a:lstStyle/>
          <a:p>
            <a:pPr algn="just"/>
            <a:r>
              <a:rPr lang="en-US" sz="3200" dirty="0" smtClean="0">
                <a:solidFill>
                  <a:schemeClr val="tx1">
                    <a:lumMod val="95000"/>
                    <a:lumOff val="5000"/>
                  </a:schemeClr>
                </a:solidFill>
              </a:rPr>
              <a:t>Then in our previous lecture we tried to find the answer to this question, Why teach art and craft to children at elementary levels.</a:t>
            </a:r>
          </a:p>
          <a:p>
            <a:pPr algn="just"/>
            <a:r>
              <a:rPr lang="en-US" sz="3200" dirty="0" smtClean="0">
                <a:solidFill>
                  <a:schemeClr val="tx1">
                    <a:lumMod val="95000"/>
                    <a:lumOff val="5000"/>
                  </a:schemeClr>
                </a:solidFill>
              </a:rPr>
              <a:t>The basic purpose of art education is to boost up the creative abilities of children. And how art education can help develop the learning skills of children and their speaking abilities.</a:t>
            </a:r>
          </a:p>
          <a:p>
            <a:pPr algn="just"/>
            <a:r>
              <a:rPr lang="en-US" sz="3200" dirty="0" smtClean="0">
                <a:solidFill>
                  <a:schemeClr val="tx1">
                    <a:lumMod val="95000"/>
                    <a:lumOff val="5000"/>
                  </a:schemeClr>
                </a:solidFill>
              </a:rPr>
              <a:t>This education also helps in creating hand and body coordination in children.</a:t>
            </a:r>
          </a:p>
          <a:p>
            <a:pPr algn="just"/>
            <a:r>
              <a:rPr lang="en-US" sz="3200" dirty="0" smtClean="0">
                <a:solidFill>
                  <a:schemeClr val="tx1">
                    <a:lumMod val="95000"/>
                    <a:lumOff val="5000"/>
                  </a:schemeClr>
                </a:solidFill>
              </a:rPr>
              <a:t>Decision making, visual learning and innovative abilities can be strengthen in children by art education.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8229600" cy="6186309"/>
          </a:xfrm>
          <a:prstGeom prst="rect">
            <a:avLst/>
          </a:prstGeom>
        </p:spPr>
        <p:txBody>
          <a:bodyPr wrap="square">
            <a:spAutoFit/>
          </a:bodyPr>
          <a:lstStyle/>
          <a:p>
            <a:pPr algn="just"/>
            <a:r>
              <a:rPr lang="en-US" sz="3600" dirty="0" smtClean="0">
                <a:solidFill>
                  <a:schemeClr val="tx1">
                    <a:lumMod val="95000"/>
                    <a:lumOff val="5000"/>
                  </a:schemeClr>
                </a:solidFill>
              </a:rPr>
              <a:t>The most important thing that we discussed in our previous lecture is, the role of teacher in teaching art, craft and calligraphy.</a:t>
            </a:r>
          </a:p>
          <a:p>
            <a:pPr algn="just"/>
            <a:r>
              <a:rPr lang="en-US" sz="3600" dirty="0" smtClean="0">
                <a:solidFill>
                  <a:schemeClr val="tx1">
                    <a:lumMod val="95000"/>
                    <a:lumOff val="5000"/>
                  </a:schemeClr>
                </a:solidFill>
              </a:rPr>
              <a:t>They acts like a guide in the life of children and if they are able to make a place in the heart of a child then the child starts believing in him or her blindly. </a:t>
            </a:r>
          </a:p>
          <a:p>
            <a:pPr algn="just"/>
            <a:r>
              <a:rPr lang="en-US" sz="3600" dirty="0" smtClean="0">
                <a:solidFill>
                  <a:schemeClr val="tx1">
                    <a:lumMod val="95000"/>
                    <a:lumOff val="5000"/>
                  </a:schemeClr>
                </a:solidFill>
              </a:rPr>
              <a:t>Art education needs individual attention, by giving art education a teacher can improve the skills of a child.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1"/>
            <a:ext cx="7772400" cy="2133599"/>
          </a:xfrm>
        </p:spPr>
        <p:txBody>
          <a:bodyPr>
            <a:normAutofit fontScale="90000"/>
          </a:bodyPr>
          <a:lstStyle/>
          <a:p>
            <a:r>
              <a:rPr lang="en-US" dirty="0" smtClean="0"/>
              <a:t>LESSON. 4. UNIT. 2</a:t>
            </a:r>
            <a:br>
              <a:rPr lang="en-US" dirty="0" smtClean="0"/>
            </a:br>
            <a:r>
              <a:rPr lang="en-US" dirty="0" smtClean="0"/>
              <a:t>HISTORY AND CULTURE</a:t>
            </a:r>
            <a:br>
              <a:rPr lang="en-US" dirty="0" smtClean="0"/>
            </a:br>
            <a:r>
              <a:rPr lang="en-US" dirty="0" smtClean="0"/>
              <a:t>INDUS VALLEY ART AND CULTURE</a:t>
            </a:r>
            <a:br>
              <a:rPr lang="en-US" dirty="0" smtClean="0"/>
            </a:br>
            <a:endParaRPr lang="en-US" dirty="0"/>
          </a:p>
        </p:txBody>
      </p:sp>
      <p:sp>
        <p:nvSpPr>
          <p:cNvPr id="3" name="Subtitle 2"/>
          <p:cNvSpPr>
            <a:spLocks noGrp="1"/>
          </p:cNvSpPr>
          <p:nvPr>
            <p:ph type="subTitle" idx="1"/>
          </p:nvPr>
        </p:nvSpPr>
        <p:spPr>
          <a:xfrm>
            <a:off x="609600" y="2133600"/>
            <a:ext cx="7848600" cy="3505200"/>
          </a:xfrm>
        </p:spPr>
        <p:txBody>
          <a:bodyPr>
            <a:noAutofit/>
          </a:bodyPr>
          <a:lstStyle/>
          <a:p>
            <a:pPr algn="just"/>
            <a:r>
              <a:rPr lang="en-US" sz="3600" dirty="0" smtClean="0">
                <a:solidFill>
                  <a:srgbClr val="C00000"/>
                </a:solidFill>
              </a:rPr>
              <a:t>Indus valley civilization is one of the oldest civilization of  the world like Mesopotamian civilization. That is bronze age is 3300 to 1300 BCE. It flourished in the basins of Indus. This civilization is really rich in art and culture.  </a:t>
            </a:r>
            <a:endParaRPr lang="en-US" sz="3600" dirty="0">
              <a:solidFill>
                <a:srgbClr val="C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Roots of Indus Valley Civilization</a:t>
            </a:r>
            <a:endParaRPr lang="en-US" dirty="0"/>
          </a:p>
        </p:txBody>
      </p:sp>
      <p:sp>
        <p:nvSpPr>
          <p:cNvPr id="3" name="Content Placeholder 2"/>
          <p:cNvSpPr>
            <a:spLocks noGrp="1"/>
          </p:cNvSpPr>
          <p:nvPr>
            <p:ph sz="half" idx="1"/>
          </p:nvPr>
        </p:nvSpPr>
        <p:spPr>
          <a:xfrm>
            <a:off x="228600" y="1143000"/>
            <a:ext cx="4419600" cy="4983163"/>
          </a:xfrm>
        </p:spPr>
        <p:txBody>
          <a:bodyPr>
            <a:normAutofit lnSpcReduction="10000"/>
          </a:bodyPr>
          <a:lstStyle/>
          <a:p>
            <a:pPr>
              <a:lnSpc>
                <a:spcPct val="90000"/>
              </a:lnSpc>
            </a:pPr>
            <a:r>
              <a:rPr lang="en-US" dirty="0"/>
              <a:t>Earliest civilizations in Indus Valley was discovered in 1856 by a railroad crew.</a:t>
            </a:r>
          </a:p>
          <a:p>
            <a:pPr lvl="1">
              <a:lnSpc>
                <a:spcPct val="90000"/>
              </a:lnSpc>
            </a:pPr>
            <a:r>
              <a:rPr lang="en-US" sz="2800" dirty="0"/>
              <a:t>Harappa</a:t>
            </a:r>
          </a:p>
          <a:p>
            <a:pPr lvl="1">
              <a:lnSpc>
                <a:spcPct val="90000"/>
              </a:lnSpc>
            </a:pPr>
            <a:r>
              <a:rPr lang="en-US" sz="2800" dirty="0" err="1"/>
              <a:t>Mohenjo-Dara</a:t>
            </a:r>
            <a:r>
              <a:rPr lang="en-US" sz="2800" dirty="0"/>
              <a:t> or </a:t>
            </a:r>
            <a:r>
              <a:rPr lang="en-US" sz="2800" dirty="0" smtClean="0"/>
              <a:t>“Mount  </a:t>
            </a:r>
            <a:r>
              <a:rPr lang="en-US" sz="2800" dirty="0"/>
              <a:t>of the Dead”</a:t>
            </a:r>
          </a:p>
          <a:p>
            <a:pPr lvl="1">
              <a:lnSpc>
                <a:spcPct val="90000"/>
              </a:lnSpc>
            </a:pPr>
            <a:r>
              <a:rPr lang="en-US" sz="2800" dirty="0"/>
              <a:t>Both cities shared urban design and architectural features.</a:t>
            </a:r>
          </a:p>
          <a:p>
            <a:pPr lvl="1">
              <a:lnSpc>
                <a:spcPct val="90000"/>
              </a:lnSpc>
            </a:pPr>
            <a:r>
              <a:rPr lang="en-US" sz="2800" dirty="0"/>
              <a:t>3 miles in circumference with populations of 40,000</a:t>
            </a:r>
          </a:p>
          <a:p>
            <a:endParaRPr lang="en-US" dirty="0"/>
          </a:p>
        </p:txBody>
      </p:sp>
      <p:pic>
        <p:nvPicPr>
          <p:cNvPr id="5" name="Picture 5" descr="indus_map"/>
          <p:cNvPicPr>
            <a:picLocks noGrp="1" noChangeAspect="1" noChangeArrowheads="1"/>
          </p:cNvPicPr>
          <p:nvPr>
            <p:ph sz="half" idx="2"/>
          </p:nvPr>
        </p:nvPicPr>
        <p:blipFill>
          <a:blip r:embed="rId2" cstate="print"/>
          <a:srcRect/>
          <a:stretch>
            <a:fillRect/>
          </a:stretch>
        </p:blipFill>
        <p:spPr bwMode="auto">
          <a:xfrm>
            <a:off x="4800600" y="1761174"/>
            <a:ext cx="3901702" cy="3316446"/>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Roots of Indus Valley Civilization</a:t>
            </a:r>
            <a:endParaRPr lang="en-US" dirty="0"/>
          </a:p>
        </p:txBody>
      </p:sp>
      <p:sp>
        <p:nvSpPr>
          <p:cNvPr id="3" name="Content Placeholder 2"/>
          <p:cNvSpPr>
            <a:spLocks noGrp="1"/>
          </p:cNvSpPr>
          <p:nvPr>
            <p:ph sz="half" idx="1"/>
          </p:nvPr>
        </p:nvSpPr>
        <p:spPr>
          <a:xfrm>
            <a:off x="152400" y="1143000"/>
            <a:ext cx="4953000" cy="5410200"/>
          </a:xfrm>
        </p:spPr>
        <p:txBody>
          <a:bodyPr>
            <a:noAutofit/>
          </a:bodyPr>
          <a:lstStyle/>
          <a:p>
            <a:pPr>
              <a:lnSpc>
                <a:spcPct val="90000"/>
              </a:lnSpc>
            </a:pPr>
            <a:r>
              <a:rPr lang="en-US" sz="2400" dirty="0"/>
              <a:t>Roots of Indus Valley began as early as 7000 B.C.E.</a:t>
            </a:r>
          </a:p>
          <a:p>
            <a:pPr lvl="1">
              <a:lnSpc>
                <a:spcPct val="90000"/>
              </a:lnSpc>
            </a:pPr>
            <a:r>
              <a:rPr lang="en-US" dirty="0"/>
              <a:t>Possibly began as herders who moved into the river valley during colder months.</a:t>
            </a:r>
          </a:p>
          <a:p>
            <a:pPr lvl="1">
              <a:lnSpc>
                <a:spcPct val="90000"/>
              </a:lnSpc>
            </a:pPr>
            <a:r>
              <a:rPr lang="en-US" dirty="0"/>
              <a:t>Over time, they may have decided to farm – river-watered lands of the valley.</a:t>
            </a:r>
          </a:p>
          <a:p>
            <a:pPr lvl="1">
              <a:lnSpc>
                <a:spcPct val="90000"/>
              </a:lnSpc>
            </a:pPr>
            <a:r>
              <a:rPr lang="en-US" dirty="0"/>
              <a:t>They began trading by boat along the Indus down into the Arabian Sea, into the Persian Gulf, and up the Tigris and Euphrates into Mesopotamia.</a:t>
            </a:r>
          </a:p>
        </p:txBody>
      </p:sp>
      <p:pic>
        <p:nvPicPr>
          <p:cNvPr id="5" name="Picture 6" descr="mohenja-daro"/>
          <p:cNvPicPr>
            <a:picLocks noGrp="1" noChangeAspect="1" noChangeArrowheads="1"/>
          </p:cNvPicPr>
          <p:nvPr>
            <p:ph sz="half" idx="2"/>
          </p:nvPr>
        </p:nvPicPr>
        <p:blipFill>
          <a:blip r:embed="rId2" cstate="print"/>
          <a:srcRect/>
          <a:stretch>
            <a:fillRect/>
          </a:stretch>
        </p:blipFill>
        <p:spPr bwMode="auto">
          <a:xfrm>
            <a:off x="4768718" y="1828800"/>
            <a:ext cx="4070482" cy="4184013"/>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8153400" cy="6463308"/>
          </a:xfrm>
          <a:prstGeom prst="rect">
            <a:avLst/>
          </a:prstGeom>
        </p:spPr>
        <p:txBody>
          <a:bodyPr wrap="square">
            <a:spAutoFit/>
          </a:bodyPr>
          <a:lstStyle/>
          <a:p>
            <a:pPr algn="just"/>
            <a:r>
              <a:rPr lang="en-US" sz="3600" dirty="0" smtClean="0"/>
              <a:t>Indus Valley History: Sir John marshal discovered Indus valley civilization in1920. The two major cities are Mohenjo-Daro and Harappa. These two cities are 400 miles apart from each other but culturally these two cities are so much alike (UNESCO’s world heritage site). Indus valley people lead a simple life that is why their residential houses are so simple and without any decoration. They preferred simplicity over luxury.  </a:t>
            </a:r>
          </a:p>
          <a:p>
            <a:r>
              <a:rPr lang="en-US" dirty="0" smtClean="0"/>
              <a:t>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685800"/>
            <a:ext cx="8001000" cy="5490734"/>
          </a:xfrm>
          <a:prstGeom prst="rect">
            <a:avLst/>
          </a:prstGeom>
        </p:spPr>
        <p:txBody>
          <a:bodyPr wrap="square">
            <a:spAutoFit/>
          </a:bodyPr>
          <a:lstStyle/>
          <a:p>
            <a:pPr algn="just"/>
            <a:r>
              <a:rPr lang="en-US" sz="3200" dirty="0" smtClean="0"/>
              <a:t>Indus valley houses were built on a simple plan ,It was actually the same as we can find in India and Pakistan even now, courtyard in the middle and rooms around it.</a:t>
            </a:r>
          </a:p>
          <a:p>
            <a:pPr algn="just"/>
            <a:r>
              <a:rPr lang="en-US" sz="3200" dirty="0" smtClean="0"/>
              <a:t>Indus Valley town Planning:</a:t>
            </a:r>
          </a:p>
          <a:p>
            <a:pPr lvl="1" algn="just">
              <a:lnSpc>
                <a:spcPct val="90000"/>
              </a:lnSpc>
              <a:buFontTx/>
              <a:buNone/>
            </a:pPr>
            <a:r>
              <a:rPr lang="en-US" sz="3200" dirty="0" smtClean="0"/>
              <a:t>Originating around 2500 B.C.E. the thriving civilizations survived for around 500 years.</a:t>
            </a:r>
          </a:p>
          <a:p>
            <a:pPr lvl="1" algn="just">
              <a:lnSpc>
                <a:spcPct val="90000"/>
              </a:lnSpc>
              <a:buFontTx/>
              <a:buNone/>
            </a:pPr>
            <a:r>
              <a:rPr lang="en-US" sz="3200" dirty="0" smtClean="0"/>
              <a:t>Both Harappa and Mohenjo-Daro, two of the largest among 500 sites,  were three miles in circumference with around 40,000 people.</a:t>
            </a:r>
          </a:p>
          <a:p>
            <a:r>
              <a:rPr lang="en-US"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Town Planning</a:t>
            </a:r>
            <a:endParaRPr lang="en-US" dirty="0"/>
          </a:p>
        </p:txBody>
      </p:sp>
      <p:pic>
        <p:nvPicPr>
          <p:cNvPr id="5" name="Picture 6" descr="house01"/>
          <p:cNvPicPr>
            <a:picLocks noGrp="1" noChangeAspect="1" noChangeArrowheads="1"/>
          </p:cNvPicPr>
          <p:nvPr>
            <p:ph sz="half" idx="1"/>
          </p:nvPr>
        </p:nvPicPr>
        <p:blipFill>
          <a:blip r:embed="rId2" cstate="print"/>
          <a:srcRect/>
          <a:stretch>
            <a:fillRect/>
          </a:stretch>
        </p:blipFill>
        <p:spPr bwMode="auto">
          <a:xfrm>
            <a:off x="270130" y="2209800"/>
            <a:ext cx="4087557" cy="3505200"/>
          </a:xfrm>
          <a:prstGeom prst="rect">
            <a:avLst/>
          </a:prstGeom>
          <a:noFill/>
        </p:spPr>
      </p:pic>
      <p:pic>
        <p:nvPicPr>
          <p:cNvPr id="6" name="Picture 4" descr="080321mohenjodaro_copy(1)"/>
          <p:cNvPicPr>
            <a:picLocks noGrp="1" noChangeAspect="1" noChangeArrowheads="1"/>
          </p:cNvPicPr>
          <p:nvPr>
            <p:ph sz="half" idx="2"/>
          </p:nvPr>
        </p:nvPicPr>
        <p:blipFill>
          <a:blip r:embed="rId3" cstate="print"/>
          <a:srcRect/>
          <a:stretch>
            <a:fillRect/>
          </a:stretch>
        </p:blipFill>
        <p:spPr bwMode="auto">
          <a:xfrm>
            <a:off x="4648199" y="2508697"/>
            <a:ext cx="4325635" cy="290150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Mohenjo-Daro and Harappa</a:t>
            </a:r>
            <a:endParaRPr lang="en-US" dirty="0"/>
          </a:p>
        </p:txBody>
      </p:sp>
      <p:sp>
        <p:nvSpPr>
          <p:cNvPr id="3" name="Content Placeholder 2"/>
          <p:cNvSpPr>
            <a:spLocks noGrp="1"/>
          </p:cNvSpPr>
          <p:nvPr>
            <p:ph sz="half" idx="1"/>
          </p:nvPr>
        </p:nvSpPr>
        <p:spPr>
          <a:xfrm>
            <a:off x="228600" y="1219200"/>
            <a:ext cx="4648200" cy="5334000"/>
          </a:xfrm>
        </p:spPr>
        <p:txBody>
          <a:bodyPr>
            <a:normAutofit fontScale="92500" lnSpcReduction="10000"/>
          </a:bodyPr>
          <a:lstStyle/>
          <a:p>
            <a:pPr lvl="1">
              <a:lnSpc>
                <a:spcPct val="90000"/>
              </a:lnSpc>
              <a:buFontTx/>
              <a:buNone/>
            </a:pPr>
            <a:r>
              <a:rPr lang="en-US" sz="2800" dirty="0"/>
              <a:t>To the north is a citadel or raised area.</a:t>
            </a:r>
          </a:p>
          <a:p>
            <a:pPr lvl="1">
              <a:lnSpc>
                <a:spcPct val="90000"/>
              </a:lnSpc>
              <a:buFontTx/>
              <a:buNone/>
            </a:pPr>
            <a:r>
              <a:rPr lang="en-US" sz="2800" dirty="0"/>
              <a:t>In Mohenjo-Daro, the citadel is built on an architectural platform about 45 feet above the plain.</a:t>
            </a:r>
          </a:p>
          <a:p>
            <a:pPr lvl="1">
              <a:lnSpc>
                <a:spcPct val="90000"/>
              </a:lnSpc>
              <a:buFontTx/>
              <a:buNone/>
            </a:pPr>
            <a:r>
              <a:rPr lang="en-US" sz="2800" dirty="0"/>
              <a:t>On the summit was a huge communal bath.</a:t>
            </a:r>
          </a:p>
          <a:p>
            <a:pPr lvl="1">
              <a:lnSpc>
                <a:spcPct val="90000"/>
              </a:lnSpc>
              <a:buFontTx/>
              <a:buNone/>
            </a:pPr>
            <a:r>
              <a:rPr lang="en-US" sz="2800" dirty="0"/>
              <a:t>Next to the large bath was a huge open space—a granary where food was stored from possible floods.</a:t>
            </a:r>
          </a:p>
          <a:p>
            <a:pPr lvl="1">
              <a:lnSpc>
                <a:spcPct val="90000"/>
              </a:lnSpc>
              <a:buFontTx/>
              <a:buNone/>
            </a:pPr>
            <a:r>
              <a:rPr lang="en-US" sz="2800" dirty="0"/>
              <a:t>Fortified walls mark the southeast corner.</a:t>
            </a:r>
          </a:p>
          <a:p>
            <a:endParaRPr lang="en-US" dirty="0"/>
          </a:p>
        </p:txBody>
      </p:sp>
      <p:pic>
        <p:nvPicPr>
          <p:cNvPr id="5" name="Picture 7" descr="080321mohenjodaro_copy(1)"/>
          <p:cNvPicPr>
            <a:picLocks noGrp="1" noChangeAspect="1" noChangeArrowheads="1"/>
          </p:cNvPicPr>
          <p:nvPr>
            <p:ph sz="half" idx="2"/>
          </p:nvPr>
        </p:nvPicPr>
        <p:blipFill>
          <a:blip r:embed="rId2" cstate="print"/>
          <a:srcRect/>
          <a:stretch>
            <a:fillRect/>
          </a:stretch>
        </p:blipFill>
        <p:spPr bwMode="auto">
          <a:xfrm>
            <a:off x="4648200" y="2508697"/>
            <a:ext cx="4038600" cy="2708969"/>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Mohenjo-Daro and Harappa</a:t>
            </a:r>
            <a:endParaRPr lang="en-US" dirty="0"/>
          </a:p>
        </p:txBody>
      </p:sp>
      <p:sp>
        <p:nvSpPr>
          <p:cNvPr id="3" name="Content Placeholder 2"/>
          <p:cNvSpPr>
            <a:spLocks noGrp="1"/>
          </p:cNvSpPr>
          <p:nvPr>
            <p:ph sz="half" idx="1"/>
          </p:nvPr>
        </p:nvSpPr>
        <p:spPr>
          <a:xfrm>
            <a:off x="304800" y="1066800"/>
            <a:ext cx="4648200" cy="5334000"/>
          </a:xfrm>
        </p:spPr>
        <p:txBody>
          <a:bodyPr>
            <a:normAutofit fontScale="92500" lnSpcReduction="20000"/>
          </a:bodyPr>
          <a:lstStyle/>
          <a:p>
            <a:pPr>
              <a:spcBef>
                <a:spcPct val="50000"/>
              </a:spcBef>
              <a:buFontTx/>
              <a:buChar char="•"/>
            </a:pPr>
            <a:r>
              <a:rPr lang="en-US" sz="3000" dirty="0" smtClean="0"/>
              <a:t>The lower city was laid out in a gridiron with the main streets about 45 feet wide.</a:t>
            </a:r>
          </a:p>
          <a:p>
            <a:pPr>
              <a:spcBef>
                <a:spcPct val="50000"/>
              </a:spcBef>
              <a:buFontTx/>
              <a:buChar char="•"/>
            </a:pPr>
            <a:r>
              <a:rPr lang="en-US" sz="3000" dirty="0" smtClean="0"/>
              <a:t>Private houses, almost every one with its own well, bathing space, and toilet consisting of a brick seat over a drainage area.</a:t>
            </a:r>
          </a:p>
          <a:p>
            <a:pPr>
              <a:spcBef>
                <a:spcPct val="50000"/>
              </a:spcBef>
              <a:buFontTx/>
              <a:buChar char="•"/>
            </a:pPr>
            <a:r>
              <a:rPr lang="en-US" sz="3000" dirty="0" smtClean="0"/>
              <a:t>Brick-lined drains flushed by water carried liquid and solid waste to sumps, where it was carted away, probably to fertilize nearby fields.</a:t>
            </a:r>
          </a:p>
          <a:p>
            <a:endParaRPr lang="en-US" dirty="0"/>
          </a:p>
        </p:txBody>
      </p:sp>
      <p:pic>
        <p:nvPicPr>
          <p:cNvPr id="5" name="Picture 7" descr="sewer-mohenjo-daro"/>
          <p:cNvPicPr>
            <a:picLocks noGrp="1" noChangeAspect="1" noChangeArrowheads="1"/>
          </p:cNvPicPr>
          <p:nvPr>
            <p:ph sz="half" idx="2"/>
          </p:nvPr>
        </p:nvPicPr>
        <p:blipFill>
          <a:blip r:embed="rId2" cstate="print"/>
          <a:srcRect/>
          <a:stretch>
            <a:fillRect/>
          </a:stretch>
        </p:blipFill>
        <p:spPr bwMode="auto">
          <a:xfrm>
            <a:off x="4835285" y="1524000"/>
            <a:ext cx="3521155" cy="4876799"/>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Mohenjo-Daro and Harappa</a:t>
            </a:r>
            <a:endParaRPr lang="en-US" dirty="0"/>
          </a:p>
        </p:txBody>
      </p:sp>
      <p:sp>
        <p:nvSpPr>
          <p:cNvPr id="3" name="Content Placeholder 2"/>
          <p:cNvSpPr>
            <a:spLocks noGrp="1"/>
          </p:cNvSpPr>
          <p:nvPr>
            <p:ph sz="half" idx="1"/>
          </p:nvPr>
        </p:nvSpPr>
        <p:spPr>
          <a:xfrm>
            <a:off x="457200" y="1219200"/>
            <a:ext cx="4724400" cy="5334000"/>
          </a:xfrm>
        </p:spPr>
        <p:txBody>
          <a:bodyPr>
            <a:normAutofit fontScale="92500" lnSpcReduction="20000"/>
          </a:bodyPr>
          <a:lstStyle/>
          <a:p>
            <a:pPr>
              <a:spcBef>
                <a:spcPct val="50000"/>
              </a:spcBef>
              <a:buFontTx/>
              <a:buChar char="•"/>
            </a:pPr>
            <a:r>
              <a:rPr lang="en-US" dirty="0" smtClean="0"/>
              <a:t>The town plan was regular.</a:t>
            </a:r>
          </a:p>
          <a:p>
            <a:pPr>
              <a:spcBef>
                <a:spcPct val="50000"/>
              </a:spcBef>
              <a:buFontTx/>
              <a:buChar char="•"/>
            </a:pPr>
            <a:r>
              <a:rPr lang="en-US" dirty="0" smtClean="0"/>
              <a:t>Even fire-baked bricks were uniform in size and shape.</a:t>
            </a:r>
          </a:p>
          <a:p>
            <a:pPr>
              <a:spcBef>
                <a:spcPct val="50000"/>
              </a:spcBef>
              <a:buFontTx/>
              <a:buChar char="•"/>
            </a:pPr>
            <a:r>
              <a:rPr lang="en-US" dirty="0" smtClean="0"/>
              <a:t>The regularity of plan and construction suggests a government with organization and bureaucratic capacity.</a:t>
            </a:r>
          </a:p>
          <a:p>
            <a:pPr>
              <a:spcBef>
                <a:spcPct val="50000"/>
              </a:spcBef>
              <a:buFontTx/>
              <a:buChar char="•"/>
            </a:pPr>
            <a:r>
              <a:rPr lang="en-US" dirty="0" smtClean="0"/>
              <a:t>No monumental architecture clearly marks the presence of a palace or temple.</a:t>
            </a:r>
          </a:p>
          <a:p>
            <a:pPr>
              <a:spcBef>
                <a:spcPct val="50000"/>
              </a:spcBef>
              <a:buFontTx/>
              <a:buChar char="•"/>
            </a:pPr>
            <a:r>
              <a:rPr lang="en-US" dirty="0" smtClean="0"/>
              <a:t>There is little sign of social stratification in the plan or buildings.</a:t>
            </a:r>
          </a:p>
          <a:p>
            <a:endParaRPr lang="en-US" dirty="0"/>
          </a:p>
        </p:txBody>
      </p:sp>
      <p:pic>
        <p:nvPicPr>
          <p:cNvPr id="5" name="Picture 6" descr="intro"/>
          <p:cNvPicPr>
            <a:picLocks noGrp="1" noChangeAspect="1" noChangeArrowheads="1"/>
          </p:cNvPicPr>
          <p:nvPr>
            <p:ph sz="half" idx="2"/>
          </p:nvPr>
        </p:nvPicPr>
        <p:blipFill>
          <a:blip r:embed="rId2" cstate="print"/>
          <a:srcRect/>
          <a:stretch>
            <a:fillRect/>
          </a:stretch>
        </p:blipFill>
        <p:spPr bwMode="auto">
          <a:xfrm>
            <a:off x="4998508" y="2209800"/>
            <a:ext cx="4064000" cy="3048000"/>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Archaeological Finds</a:t>
            </a:r>
            <a:endParaRPr lang="en-US" dirty="0"/>
          </a:p>
        </p:txBody>
      </p:sp>
      <p:sp>
        <p:nvSpPr>
          <p:cNvPr id="3" name="Content Placeholder 2"/>
          <p:cNvSpPr>
            <a:spLocks noGrp="1"/>
          </p:cNvSpPr>
          <p:nvPr>
            <p:ph sz="half" idx="1"/>
          </p:nvPr>
        </p:nvSpPr>
        <p:spPr/>
        <p:txBody>
          <a:bodyPr>
            <a:normAutofit fontScale="92500"/>
          </a:bodyPr>
          <a:lstStyle/>
          <a:p>
            <a:r>
              <a:rPr lang="en-US" sz="3600" dirty="0" smtClean="0"/>
              <a:t>Among the 20,000 artifacts uncovered, the extraordinary extremes of wealth and poverty of Egypt and Mesopotamia do not appear.</a:t>
            </a:r>
          </a:p>
          <a:p>
            <a:endParaRPr lang="en-US" dirty="0"/>
          </a:p>
        </p:txBody>
      </p:sp>
      <p:pic>
        <p:nvPicPr>
          <p:cNvPr id="5" name="Picture 6" descr="dolnip"/>
          <p:cNvPicPr>
            <a:picLocks noGrp="1" noChangeAspect="1" noChangeArrowheads="1"/>
          </p:cNvPicPr>
          <p:nvPr>
            <p:ph sz="half" idx="2"/>
          </p:nvPr>
        </p:nvPicPr>
        <p:blipFill>
          <a:blip r:embed="rId2" cstate="print"/>
          <a:srcRect/>
          <a:stretch>
            <a:fillRect/>
          </a:stretch>
        </p:blipFill>
        <p:spPr bwMode="auto">
          <a:xfrm>
            <a:off x="4648200" y="1646759"/>
            <a:ext cx="4038600" cy="4432844"/>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533401"/>
            <a:ext cx="7772400" cy="1600199"/>
          </a:xfrm>
        </p:spPr>
        <p:txBody>
          <a:bodyPr/>
          <a:lstStyle/>
          <a:p>
            <a:r>
              <a:rPr lang="en-US" dirty="0" smtClean="0"/>
              <a:t>Indus Valley Archaeological Finds</a:t>
            </a:r>
            <a:endParaRPr lang="en-US" dirty="0"/>
          </a:p>
        </p:txBody>
      </p:sp>
      <p:sp>
        <p:nvSpPr>
          <p:cNvPr id="3" name="Subtitle 2"/>
          <p:cNvSpPr>
            <a:spLocks noGrp="1"/>
          </p:cNvSpPr>
          <p:nvPr>
            <p:ph type="subTitle" idx="1"/>
          </p:nvPr>
        </p:nvSpPr>
        <p:spPr>
          <a:xfrm>
            <a:off x="609600" y="1905000"/>
            <a:ext cx="8001000" cy="4343400"/>
          </a:xfrm>
        </p:spPr>
        <p:txBody>
          <a:bodyPr>
            <a:normAutofit fontScale="92500"/>
          </a:bodyPr>
          <a:lstStyle/>
          <a:p>
            <a:pPr algn="just">
              <a:spcBef>
                <a:spcPct val="50000"/>
              </a:spcBef>
            </a:pPr>
            <a:r>
              <a:rPr lang="en-US" sz="3600" dirty="0" smtClean="0">
                <a:solidFill>
                  <a:srgbClr val="002060"/>
                </a:solidFill>
              </a:rPr>
              <a:t>Why do you think that is the case?</a:t>
            </a:r>
          </a:p>
          <a:p>
            <a:pPr algn="just">
              <a:spcBef>
                <a:spcPct val="50000"/>
              </a:spcBef>
            </a:pPr>
            <a:r>
              <a:rPr lang="en-US" sz="3600" dirty="0" smtClean="0">
                <a:solidFill>
                  <a:srgbClr val="002060"/>
                </a:solidFill>
              </a:rPr>
              <a:t>Questions of Interpretation:</a:t>
            </a:r>
          </a:p>
          <a:p>
            <a:pPr algn="just">
              <a:spcBef>
                <a:spcPct val="50000"/>
              </a:spcBef>
            </a:pPr>
            <a:r>
              <a:rPr lang="en-US" sz="3600" dirty="0" smtClean="0">
                <a:solidFill>
                  <a:srgbClr val="002060"/>
                </a:solidFill>
              </a:rPr>
              <a:t>Artifacts stress the apparent classlessness of the society.</a:t>
            </a:r>
          </a:p>
          <a:p>
            <a:pPr algn="just">
              <a:spcBef>
                <a:spcPct val="50000"/>
              </a:spcBef>
            </a:pPr>
            <a:r>
              <a:rPr lang="en-US" sz="3600" dirty="0" smtClean="0">
                <a:solidFill>
                  <a:srgbClr val="002060"/>
                </a:solidFill>
              </a:rPr>
              <a:t>Until the Harappan language is deciphered, its civilization will remain mysterious.</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4191000" cy="1162050"/>
          </a:xfrm>
        </p:spPr>
        <p:txBody>
          <a:bodyPr>
            <a:noAutofit/>
          </a:bodyPr>
          <a:lstStyle/>
          <a:p>
            <a:r>
              <a:rPr lang="en-US" sz="3600" smtClean="0"/>
              <a:t>Enter:  The Aryans</a:t>
            </a:r>
            <a:endParaRPr lang="en-US" sz="3600" dirty="0"/>
          </a:p>
        </p:txBody>
      </p:sp>
      <p:sp>
        <p:nvSpPr>
          <p:cNvPr id="4" name="Text Placeholder 3"/>
          <p:cNvSpPr>
            <a:spLocks noGrp="1"/>
          </p:cNvSpPr>
          <p:nvPr>
            <p:ph type="body" sz="half" idx="2"/>
          </p:nvPr>
        </p:nvSpPr>
        <p:spPr>
          <a:xfrm>
            <a:off x="457200" y="1435100"/>
            <a:ext cx="4267200" cy="4691063"/>
          </a:xfrm>
        </p:spPr>
        <p:txBody>
          <a:bodyPr>
            <a:normAutofit lnSpcReduction="10000"/>
          </a:bodyPr>
          <a:lstStyle/>
          <a:p>
            <a:pPr>
              <a:spcBef>
                <a:spcPct val="50000"/>
              </a:spcBef>
            </a:pPr>
            <a:r>
              <a:rPr lang="en-US" sz="2400" smtClean="0"/>
              <a:t>Approximately 1500 B.C.E. a nomadic and pastoral people who spoke the Indo-European language passed through the Hindu Kush mountains.</a:t>
            </a:r>
          </a:p>
          <a:p>
            <a:pPr>
              <a:spcBef>
                <a:spcPct val="50000"/>
              </a:spcBef>
            </a:pPr>
            <a:r>
              <a:rPr lang="en-US" sz="2400" smtClean="0"/>
              <a:t>They called themselves “Aryans” or “noble people.”</a:t>
            </a:r>
          </a:p>
          <a:p>
            <a:pPr>
              <a:spcBef>
                <a:spcPct val="50000"/>
              </a:spcBef>
            </a:pPr>
            <a:r>
              <a:rPr lang="en-US" sz="2400" smtClean="0"/>
              <a:t>They established small herding and agricultural communities throughout northern India.</a:t>
            </a:r>
          </a:p>
          <a:p>
            <a:pPr>
              <a:spcBef>
                <a:spcPct val="50000"/>
              </a:spcBef>
            </a:pPr>
            <a:r>
              <a:rPr lang="en-US" sz="2400" smtClean="0"/>
              <a:t>Their migrations took place over several centuries.</a:t>
            </a:r>
          </a:p>
          <a:p>
            <a:endParaRPr lang="en-US" dirty="0"/>
          </a:p>
        </p:txBody>
      </p:sp>
      <p:pic>
        <p:nvPicPr>
          <p:cNvPr id="5" name="Picture 6" descr="aryans-01"/>
          <p:cNvPicPr>
            <a:picLocks noGrp="1" noChangeAspect="1" noChangeArrowheads="1"/>
          </p:cNvPicPr>
          <p:nvPr>
            <p:ph idx="1"/>
          </p:nvPr>
        </p:nvPicPr>
        <p:blipFill>
          <a:blip r:embed="rId2" cstate="print"/>
          <a:srcRect/>
          <a:stretch>
            <a:fillRect/>
          </a:stretch>
        </p:blipFill>
        <p:spPr bwMode="auto">
          <a:xfrm>
            <a:off x="4724400" y="1752600"/>
            <a:ext cx="4114800" cy="3657599"/>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Artifacts:  Crafts and the Arts</a:t>
            </a:r>
            <a:endParaRPr lang="en-US" dirty="0"/>
          </a:p>
        </p:txBody>
      </p:sp>
      <p:sp>
        <p:nvSpPr>
          <p:cNvPr id="3" name="Content Placeholder 2"/>
          <p:cNvSpPr>
            <a:spLocks noGrp="1"/>
          </p:cNvSpPr>
          <p:nvPr>
            <p:ph sz="half" idx="1"/>
          </p:nvPr>
        </p:nvSpPr>
        <p:spPr/>
        <p:txBody>
          <a:bodyPr/>
          <a:lstStyle/>
          <a:p>
            <a:r>
              <a:rPr lang="en-US" sz="3600" dirty="0"/>
              <a:t>Crafts of the Indus valley included pottery making, dyeing, metal working in bronze, and bead making.</a:t>
            </a:r>
          </a:p>
          <a:p>
            <a:endParaRPr lang="en-US" dirty="0"/>
          </a:p>
        </p:txBody>
      </p:sp>
      <p:sp>
        <p:nvSpPr>
          <p:cNvPr id="4" name="Content Placeholder 3"/>
          <p:cNvSpPr>
            <a:spLocks noGrp="1"/>
          </p:cNvSpPr>
          <p:nvPr>
            <p:ph sz="half" idx="2"/>
          </p:nvPr>
        </p:nvSpPr>
        <p:spPr>
          <a:xfrm>
            <a:off x="4495800" y="1143000"/>
            <a:ext cx="4343400" cy="5334000"/>
          </a:xfrm>
        </p:spPr>
        <p:txBody>
          <a:bodyPr>
            <a:noAutofit/>
          </a:bodyPr>
          <a:lstStyle/>
          <a:p>
            <a:r>
              <a:rPr lang="en-US" sz="3600" dirty="0" smtClean="0"/>
              <a:t>Arts of Indus Valley includes sculptures.</a:t>
            </a:r>
          </a:p>
          <a:p>
            <a:r>
              <a:rPr lang="en-US" sz="3600" dirty="0" smtClean="0"/>
              <a:t>Three types of sculptures have been found.</a:t>
            </a:r>
          </a:p>
          <a:p>
            <a:pPr marL="514350" indent="-514350">
              <a:buAutoNum type="arabicPeriod"/>
            </a:pPr>
            <a:r>
              <a:rPr lang="en-US" sz="3600" dirty="0" smtClean="0"/>
              <a:t>Terracotta figurines.</a:t>
            </a:r>
          </a:p>
          <a:p>
            <a:pPr marL="514350" indent="-514350">
              <a:buAutoNum type="arabicPeriod"/>
            </a:pPr>
            <a:r>
              <a:rPr lang="en-US" sz="3600" dirty="0" smtClean="0"/>
              <a:t>Stone sculptures</a:t>
            </a:r>
          </a:p>
          <a:p>
            <a:pPr marL="514350" indent="-514350">
              <a:buAutoNum type="arabicPeriod"/>
            </a:pPr>
            <a:r>
              <a:rPr lang="en-US" sz="3600" dirty="0" smtClean="0"/>
              <a:t>Bronze sculptures</a:t>
            </a:r>
            <a:endParaRPr lang="en-US" sz="36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2438400"/>
          </a:xfrm>
        </p:spPr>
        <p:txBody>
          <a:bodyPr>
            <a:normAutofit fontScale="90000"/>
          </a:bodyPr>
          <a:lstStyle/>
          <a:p>
            <a:pPr lvl="1">
              <a:lnSpc>
                <a:spcPct val="90000"/>
              </a:lnSpc>
            </a:pPr>
            <a:r>
              <a:rPr lang="en-US" sz="2800" dirty="0" smtClean="0"/>
              <a:t>Bead materials included:</a:t>
            </a:r>
            <a:br>
              <a:rPr lang="en-US" sz="2800" dirty="0" smtClean="0"/>
            </a:br>
            <a:r>
              <a:rPr lang="en-US" sz="2800" b="1" i="1" dirty="0" smtClean="0"/>
              <a:t> jade from the Himalayas,</a:t>
            </a:r>
            <a:br>
              <a:rPr lang="en-US" sz="2800" b="1" i="1" dirty="0" smtClean="0"/>
            </a:br>
            <a:r>
              <a:rPr lang="en-US" sz="2800" b="1" i="1" dirty="0" smtClean="0"/>
              <a:t>lapis lazuli from Afghanistan,</a:t>
            </a:r>
            <a:br>
              <a:rPr lang="en-US" sz="2800" b="1" i="1" dirty="0" smtClean="0"/>
            </a:br>
            <a:r>
              <a:rPr lang="en-US" sz="2800" b="1" i="1" dirty="0" smtClean="0"/>
              <a:t>turquoise from Persia, </a:t>
            </a:r>
            <a:br>
              <a:rPr lang="en-US" sz="2800" b="1" i="1" dirty="0" smtClean="0"/>
            </a:br>
            <a:r>
              <a:rPr lang="en-US" sz="2800" b="1" i="1" dirty="0" smtClean="0"/>
              <a:t>amethyst from </a:t>
            </a:r>
            <a:r>
              <a:rPr lang="en-US" sz="2800" b="1" i="1" dirty="0" err="1" smtClean="0"/>
              <a:t>Mewar</a:t>
            </a:r>
            <a:r>
              <a:rPr lang="en-US" sz="2800" b="1" i="1" dirty="0" smtClean="0"/>
              <a:t> in India, </a:t>
            </a:r>
            <a:br>
              <a:rPr lang="en-US" sz="2800" b="1" i="1" dirty="0" smtClean="0"/>
            </a:br>
            <a:r>
              <a:rPr lang="en-US" sz="2800" b="1" i="1" dirty="0" smtClean="0"/>
              <a:t>and steatite, which was found locally</a:t>
            </a:r>
            <a:r>
              <a:rPr lang="en-US" sz="2800" b="1" dirty="0" smtClean="0"/>
              <a:t>.</a:t>
            </a:r>
            <a:br>
              <a:rPr lang="en-US" sz="2800" b="1" dirty="0" smtClean="0"/>
            </a:br>
            <a:endParaRPr lang="en-US" sz="2800" dirty="0"/>
          </a:p>
        </p:txBody>
      </p:sp>
      <p:pic>
        <p:nvPicPr>
          <p:cNvPr id="4" name="Picture 6" descr="indusjewellery_8853"/>
          <p:cNvPicPr>
            <a:picLocks noGrp="1" noChangeAspect="1" noChangeArrowheads="1"/>
          </p:cNvPicPr>
          <p:nvPr>
            <p:ph idx="1"/>
          </p:nvPr>
        </p:nvPicPr>
        <p:blipFill>
          <a:blip r:embed="rId2" cstate="print"/>
          <a:srcRect/>
          <a:stretch>
            <a:fillRect/>
          </a:stretch>
        </p:blipFill>
        <p:spPr bwMode="auto">
          <a:xfrm>
            <a:off x="1447800" y="2438400"/>
            <a:ext cx="6096000" cy="4206240"/>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Jewellery </a:t>
            </a:r>
            <a:endParaRPr lang="en-US" dirty="0"/>
          </a:p>
        </p:txBody>
      </p:sp>
      <p:pic>
        <p:nvPicPr>
          <p:cNvPr id="4" name="Content Placeholder 3" descr="indus jewe1..jpg"/>
          <p:cNvPicPr>
            <a:picLocks noGrp="1" noChangeAspect="1"/>
          </p:cNvPicPr>
          <p:nvPr>
            <p:ph idx="1"/>
          </p:nvPr>
        </p:nvPicPr>
        <p:blipFill>
          <a:blip r:embed="rId2" cstate="print"/>
          <a:stretch>
            <a:fillRect/>
          </a:stretch>
        </p:blipFill>
        <p:spPr>
          <a:xfrm>
            <a:off x="990600" y="1531407"/>
            <a:ext cx="7162799" cy="4663549"/>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Pottery</a:t>
            </a:r>
            <a:endParaRPr lang="en-US" dirty="0"/>
          </a:p>
        </p:txBody>
      </p:sp>
      <p:pic>
        <p:nvPicPr>
          <p:cNvPr id="4" name="Content Placeholder 3" descr="pottery.1..jpg"/>
          <p:cNvPicPr>
            <a:picLocks noGrp="1" noChangeAspect="1"/>
          </p:cNvPicPr>
          <p:nvPr>
            <p:ph idx="1"/>
          </p:nvPr>
        </p:nvPicPr>
        <p:blipFill>
          <a:blip r:embed="rId2" cstate="print"/>
          <a:stretch>
            <a:fillRect/>
          </a:stretch>
        </p:blipFill>
        <p:spPr>
          <a:xfrm>
            <a:off x="1143000" y="1614297"/>
            <a:ext cx="6705600" cy="4602367"/>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228600"/>
            <a:ext cx="8610600" cy="2246769"/>
          </a:xfrm>
          <a:prstGeom prst="rect">
            <a:avLst/>
          </a:prstGeom>
        </p:spPr>
        <p:txBody>
          <a:bodyPr wrap="square">
            <a:spAutoFit/>
          </a:bodyPr>
          <a:lstStyle/>
          <a:p>
            <a:r>
              <a:rPr lang="en-US" sz="2800" dirty="0" smtClean="0"/>
              <a:t>The Harappan pottery is bright or dark red and uniformly sturdy and well baked. It consists chiefly of wheel made wares both plain and painted. The plain pottery is more common than the painted ware. The plain ware is usually of red clay with or without a fine red slip.</a:t>
            </a:r>
            <a:endParaRPr lang="en-US" sz="2800" dirty="0"/>
          </a:p>
        </p:txBody>
      </p:sp>
      <p:pic>
        <p:nvPicPr>
          <p:cNvPr id="5122" name="Picture 2" descr="http://www.indianetzone.com/photos_gallery/36/terracottapottery_24240.jpg"/>
          <p:cNvPicPr>
            <a:picLocks noChangeAspect="1" noChangeArrowheads="1"/>
          </p:cNvPicPr>
          <p:nvPr/>
        </p:nvPicPr>
        <p:blipFill>
          <a:blip r:embed="rId2" cstate="print"/>
          <a:srcRect/>
          <a:stretch>
            <a:fillRect/>
          </a:stretch>
        </p:blipFill>
        <p:spPr bwMode="auto">
          <a:xfrm>
            <a:off x="1295400" y="2431118"/>
            <a:ext cx="6553200" cy="4045881"/>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3276600"/>
          </a:xfrm>
        </p:spPr>
        <p:txBody>
          <a:bodyPr>
            <a:normAutofit/>
          </a:bodyPr>
          <a:lstStyle/>
          <a:p>
            <a:pPr algn="just"/>
            <a:r>
              <a:rPr lang="en-US" sz="3200" dirty="0" smtClean="0"/>
              <a:t>The painted pottery is of red and black colours. Several methods were used by people for the decoration of pottery. Geometrical patterns, circles, squares and triangles and figures of animals, birds, snakes or fish are frequent motifs found in Harappan pottery.</a:t>
            </a:r>
            <a:endParaRPr lang="en-US" sz="3200" dirty="0"/>
          </a:p>
        </p:txBody>
      </p:sp>
      <p:pic>
        <p:nvPicPr>
          <p:cNvPr id="4" name="Content Placeholder 3" descr="3 Pottery.jpg"/>
          <p:cNvPicPr>
            <a:picLocks noGrp="1" noChangeAspect="1"/>
          </p:cNvPicPr>
          <p:nvPr>
            <p:ph idx="1"/>
          </p:nvPr>
        </p:nvPicPr>
        <p:blipFill>
          <a:blip r:embed="rId2" cstate="print"/>
          <a:stretch>
            <a:fillRect/>
          </a:stretch>
        </p:blipFill>
        <p:spPr>
          <a:xfrm>
            <a:off x="990601" y="3733800"/>
            <a:ext cx="2514600" cy="2438400"/>
          </a:xfrm>
        </p:spPr>
      </p:pic>
      <p:pic>
        <p:nvPicPr>
          <p:cNvPr id="33794" name="Picture 2" descr="https://encrypted-tbn3.gstatic.com/images?q=tbn:ANd9GcT2o-TuvqrQb5VcLXxMiE0_4i4vs3Q1TDccJxW1bYgga7wnE2bQ"/>
          <p:cNvPicPr>
            <a:picLocks noChangeAspect="1" noChangeArrowheads="1"/>
          </p:cNvPicPr>
          <p:nvPr/>
        </p:nvPicPr>
        <p:blipFill>
          <a:blip r:embed="rId3" cstate="print"/>
          <a:srcRect/>
          <a:stretch>
            <a:fillRect/>
          </a:stretch>
        </p:blipFill>
        <p:spPr bwMode="auto">
          <a:xfrm>
            <a:off x="5181600" y="2819400"/>
            <a:ext cx="2809875" cy="3743325"/>
          </a:xfrm>
          <a:prstGeom prst="rect">
            <a:avLst/>
          </a:prstGeom>
          <a:noFill/>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457200"/>
            <a:ext cx="8610600" cy="6001643"/>
          </a:xfrm>
          <a:prstGeom prst="rect">
            <a:avLst/>
          </a:prstGeom>
        </p:spPr>
        <p:txBody>
          <a:bodyPr wrap="square">
            <a:spAutoFit/>
          </a:bodyPr>
          <a:lstStyle/>
          <a:p>
            <a:r>
              <a:rPr lang="en-US" sz="3200" dirty="0" smtClean="0"/>
              <a:t>Another favorite motive was tree pattern. Plants, trees and pipal leaves are found on pottery. A hunting scene showing two antelopes with the hunter is noticed on a pot shreds from the cemetery H.A jar found at Lethal depicts a scene in which two birds are seen perched on a tree each holding a fish in its beak. Below it is an animal with a short thick tail which can be a fox according to S R Rao. He also refers to the presence of few fish on the ground. Harappan people used different types of pottery such as glazed, polychrome, incised, perforated and knobbed. </a:t>
            </a:r>
            <a:endParaRPr lang="en-US" sz="32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painted Pottery</a:t>
            </a:r>
            <a:endParaRPr lang="en-US" dirty="0"/>
          </a:p>
        </p:txBody>
      </p:sp>
      <p:pic>
        <p:nvPicPr>
          <p:cNvPr id="5" name="Content Placeholder 4" descr="Indus Valley Civilisation Artifacts.jpg"/>
          <p:cNvPicPr>
            <a:picLocks noGrp="1" noChangeAspect="1"/>
          </p:cNvPicPr>
          <p:nvPr>
            <p:ph sz="half" idx="1"/>
          </p:nvPr>
        </p:nvPicPr>
        <p:blipFill>
          <a:blip r:embed="rId2" cstate="print"/>
          <a:stretch>
            <a:fillRect/>
          </a:stretch>
        </p:blipFill>
        <p:spPr>
          <a:xfrm>
            <a:off x="221754" y="2438400"/>
            <a:ext cx="3857623" cy="3428999"/>
          </a:xfrm>
        </p:spPr>
      </p:pic>
      <p:pic>
        <p:nvPicPr>
          <p:cNvPr id="6" name="Content Placeholder 5" descr="Harrapanpot.jpg"/>
          <p:cNvPicPr>
            <a:picLocks noGrp="1" noChangeAspect="1"/>
          </p:cNvPicPr>
          <p:nvPr>
            <p:ph sz="half" idx="2"/>
          </p:nvPr>
        </p:nvPicPr>
        <p:blipFill>
          <a:blip r:embed="rId3" cstate="print"/>
          <a:stretch>
            <a:fillRect/>
          </a:stretch>
        </p:blipFill>
        <p:spPr>
          <a:xfrm>
            <a:off x="4114800" y="2956557"/>
            <a:ext cx="4724400" cy="2301243"/>
          </a:xfrm>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8600" y="304801"/>
            <a:ext cx="8610600" cy="5078313"/>
          </a:xfrm>
          <a:prstGeom prst="rect">
            <a:avLst/>
          </a:prstGeom>
        </p:spPr>
        <p:txBody>
          <a:bodyPr wrap="square">
            <a:spAutoFit/>
          </a:bodyPr>
          <a:lstStyle/>
          <a:p>
            <a:r>
              <a:rPr lang="en-US" sz="3600" dirty="0" smtClean="0"/>
              <a:t>The glazed Harappan pottery is the earliest example of its kind in the ancient world. Polychrome pottery is rare and mainly comprised small vases decorated with geometric patterns mostly in red, black and green and less frequently in white and yellow. Incised ware is rare and the incised decoration was confined to the bases of the pans. </a:t>
            </a:r>
            <a:endParaRPr lang="en-US" sz="36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696200" cy="6186309"/>
          </a:xfrm>
          <a:prstGeom prst="rect">
            <a:avLst/>
          </a:prstGeom>
        </p:spPr>
        <p:txBody>
          <a:bodyPr wrap="square">
            <a:spAutoFit/>
          </a:bodyPr>
          <a:lstStyle/>
          <a:p>
            <a:r>
              <a:rPr lang="en-US" sz="3600" dirty="0" smtClean="0"/>
              <a:t>Perforated pottery has a large hole at the bottom and small holes all over the wall and was probably used for straining liquor. Knobbed pottery was ornamented on the outside with knobs. The Harappan pottery includes goblets, dishes, basins, flasks, narrow necked vases, cylindrical bottles, tumblers, corn measures, spouted vases and a special type of dish on a stand which was a offering stand or incense burner.</a:t>
            </a:r>
            <a:endParaRPr lang="en-US" sz="36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Pots</a:t>
            </a:r>
            <a:endParaRPr lang="en-US" dirty="0"/>
          </a:p>
        </p:txBody>
      </p:sp>
      <p:pic>
        <p:nvPicPr>
          <p:cNvPr id="5" name="Content Placeholder 4" descr="ori__2112519619_1071102_Indus_Valley_Pot_-_AM.0009.jpg"/>
          <p:cNvPicPr>
            <a:picLocks noGrp="1" noChangeAspect="1"/>
          </p:cNvPicPr>
          <p:nvPr>
            <p:ph sz="half" idx="1"/>
          </p:nvPr>
        </p:nvPicPr>
        <p:blipFill>
          <a:blip r:embed="rId2" cstate="print"/>
          <a:stretch>
            <a:fillRect/>
          </a:stretch>
        </p:blipFill>
        <p:spPr>
          <a:xfrm>
            <a:off x="457200" y="2312359"/>
            <a:ext cx="4038600" cy="3101645"/>
          </a:xfrm>
        </p:spPr>
      </p:pic>
      <p:pic>
        <p:nvPicPr>
          <p:cNvPr id="6" name="Content Placeholder 5" descr="pots.jpg"/>
          <p:cNvPicPr>
            <a:picLocks noGrp="1" noChangeAspect="1"/>
          </p:cNvPicPr>
          <p:nvPr>
            <p:ph sz="half" idx="2"/>
          </p:nvPr>
        </p:nvPicPr>
        <p:blipFill>
          <a:blip r:embed="rId3" cstate="print"/>
          <a:stretch>
            <a:fillRect/>
          </a:stretch>
        </p:blipFill>
        <p:spPr>
          <a:xfrm>
            <a:off x="4899207" y="2514600"/>
            <a:ext cx="3896697" cy="2971800"/>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Pottery with animal figure and linear designs</a:t>
            </a:r>
            <a:endParaRPr lang="en-US" dirty="0"/>
          </a:p>
        </p:txBody>
      </p:sp>
      <p:pic>
        <p:nvPicPr>
          <p:cNvPr id="5" name="Content Placeholder 4" descr="ori__568193385_1069549__Indus_Valley_Jar_-_DAC.016.jpg"/>
          <p:cNvPicPr>
            <a:picLocks noGrp="1" noChangeAspect="1"/>
          </p:cNvPicPr>
          <p:nvPr>
            <p:ph sz="half" idx="1"/>
          </p:nvPr>
        </p:nvPicPr>
        <p:blipFill>
          <a:blip r:embed="rId2" cstate="print"/>
          <a:stretch>
            <a:fillRect/>
          </a:stretch>
        </p:blipFill>
        <p:spPr>
          <a:xfrm>
            <a:off x="608786" y="1600200"/>
            <a:ext cx="3735428" cy="4525963"/>
          </a:xfrm>
        </p:spPr>
      </p:pic>
      <p:pic>
        <p:nvPicPr>
          <p:cNvPr id="6" name="Content Placeholder 5" descr="pot.jpg"/>
          <p:cNvPicPr>
            <a:picLocks noGrp="1" noChangeAspect="1"/>
          </p:cNvPicPr>
          <p:nvPr>
            <p:ph sz="half" idx="2"/>
          </p:nvPr>
        </p:nvPicPr>
        <p:blipFill>
          <a:blip r:embed="rId3" cstate="print"/>
          <a:stretch>
            <a:fillRect/>
          </a:stretch>
        </p:blipFill>
        <p:spPr>
          <a:xfrm>
            <a:off x="4477614" y="2514600"/>
            <a:ext cx="4197773" cy="28194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935162"/>
          </a:xfrm>
        </p:spPr>
        <p:txBody>
          <a:bodyPr>
            <a:normAutofit fontScale="90000"/>
          </a:bodyPr>
          <a:lstStyle/>
          <a:p>
            <a:pPr algn="l"/>
            <a:r>
              <a:rPr lang="en-US" dirty="0" smtClean="0"/>
              <a:t>Indus Valley sculptures</a:t>
            </a:r>
            <a:br>
              <a:rPr lang="en-US" dirty="0" smtClean="0"/>
            </a:br>
            <a:r>
              <a:rPr lang="en-US" sz="3600" dirty="0" smtClean="0"/>
              <a:t>Indus</a:t>
            </a:r>
            <a:r>
              <a:rPr lang="en-US" dirty="0" smtClean="0"/>
              <a:t> </a:t>
            </a:r>
            <a:r>
              <a:rPr lang="en-US" sz="3600" dirty="0" smtClean="0"/>
              <a:t>valley sculptures have mainly three types  1.Terra cotta Figurines 2. stone sculptures</a:t>
            </a:r>
            <a:br>
              <a:rPr lang="en-US" sz="3600" dirty="0" smtClean="0"/>
            </a:br>
            <a:r>
              <a:rPr lang="en-US" sz="3600" dirty="0" smtClean="0"/>
              <a:t> 3. Bronze sculpture.</a:t>
            </a:r>
            <a:endParaRPr lang="en-US" sz="3600" dirty="0"/>
          </a:p>
        </p:txBody>
      </p:sp>
      <p:pic>
        <p:nvPicPr>
          <p:cNvPr id="5" name="Content Placeholder 4" descr="Terracotta Figurines from Harappa.jpg"/>
          <p:cNvPicPr>
            <a:picLocks noGrp="1" noChangeAspect="1"/>
          </p:cNvPicPr>
          <p:nvPr>
            <p:ph sz="half" idx="1"/>
          </p:nvPr>
        </p:nvPicPr>
        <p:blipFill>
          <a:blip r:embed="rId2" cstate="print"/>
          <a:stretch>
            <a:fillRect/>
          </a:stretch>
        </p:blipFill>
        <p:spPr>
          <a:xfrm>
            <a:off x="168805" y="2581650"/>
            <a:ext cx="4294917" cy="3590550"/>
          </a:xfrm>
        </p:spPr>
      </p:pic>
      <p:pic>
        <p:nvPicPr>
          <p:cNvPr id="6" name="Content Placeholder 5" descr="4 Craft during Indus Valley Civilisation a Cart.jpg"/>
          <p:cNvPicPr>
            <a:picLocks noGrp="1" noChangeAspect="1"/>
          </p:cNvPicPr>
          <p:nvPr>
            <p:ph sz="half" idx="2"/>
          </p:nvPr>
        </p:nvPicPr>
        <p:blipFill>
          <a:blip r:embed="rId3" cstate="print"/>
          <a:stretch>
            <a:fillRect/>
          </a:stretch>
        </p:blipFill>
        <p:spPr>
          <a:xfrm>
            <a:off x="4624876" y="2819400"/>
            <a:ext cx="4241031" cy="312420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Terra cotta figures of Indus Valley</a:t>
            </a:r>
            <a:endParaRPr lang="en-US" dirty="0"/>
          </a:p>
        </p:txBody>
      </p:sp>
      <p:pic>
        <p:nvPicPr>
          <p:cNvPr id="5" name="Content Placeholder 4" descr="indusgoddess.jpg"/>
          <p:cNvPicPr>
            <a:picLocks noGrp="1" noChangeAspect="1"/>
          </p:cNvPicPr>
          <p:nvPr>
            <p:ph sz="half" idx="1"/>
          </p:nvPr>
        </p:nvPicPr>
        <p:blipFill>
          <a:blip r:embed="rId2" cstate="print"/>
          <a:stretch>
            <a:fillRect/>
          </a:stretch>
        </p:blipFill>
        <p:spPr>
          <a:xfrm>
            <a:off x="838200" y="1055665"/>
            <a:ext cx="3048000" cy="5620023"/>
          </a:xfrm>
        </p:spPr>
      </p:pic>
      <p:pic>
        <p:nvPicPr>
          <p:cNvPr id="6" name="Content Placeholder 5" descr="terra figure.jpg"/>
          <p:cNvPicPr>
            <a:picLocks noGrp="1" noChangeAspect="1"/>
          </p:cNvPicPr>
          <p:nvPr>
            <p:ph sz="half" idx="2"/>
          </p:nvPr>
        </p:nvPicPr>
        <p:blipFill>
          <a:blip r:embed="rId3" cstate="print"/>
          <a:stretch>
            <a:fillRect/>
          </a:stretch>
        </p:blipFill>
        <p:spPr>
          <a:xfrm>
            <a:off x="5257800" y="1066800"/>
            <a:ext cx="2743200" cy="51816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Terra cotta Bull</a:t>
            </a:r>
            <a:endParaRPr lang="en-US" dirty="0"/>
          </a:p>
        </p:txBody>
      </p:sp>
      <p:pic>
        <p:nvPicPr>
          <p:cNvPr id="4" name="Content Placeholder 3" descr="bull.jpg"/>
          <p:cNvPicPr>
            <a:picLocks noGrp="1" noChangeAspect="1"/>
          </p:cNvPicPr>
          <p:nvPr>
            <p:ph idx="1"/>
          </p:nvPr>
        </p:nvPicPr>
        <p:blipFill>
          <a:blip r:embed="rId2" cstate="print"/>
          <a:stretch>
            <a:fillRect/>
          </a:stretch>
        </p:blipFill>
        <p:spPr>
          <a:xfrm>
            <a:off x="1600200" y="1168413"/>
            <a:ext cx="5867400" cy="5320439"/>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stone sculptures</a:t>
            </a:r>
            <a:endParaRPr lang="en-US" dirty="0"/>
          </a:p>
        </p:txBody>
      </p:sp>
      <p:pic>
        <p:nvPicPr>
          <p:cNvPr id="4" name="Content Placeholder 3" descr="Harappan-art.jpeg"/>
          <p:cNvPicPr>
            <a:picLocks noGrp="1" noChangeAspect="1"/>
          </p:cNvPicPr>
          <p:nvPr>
            <p:ph idx="1"/>
          </p:nvPr>
        </p:nvPicPr>
        <p:blipFill>
          <a:blip r:embed="rId2" cstate="print"/>
          <a:stretch>
            <a:fillRect/>
          </a:stretch>
        </p:blipFill>
        <p:spPr>
          <a:xfrm>
            <a:off x="2362200" y="1169512"/>
            <a:ext cx="4343400" cy="5483543"/>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762000"/>
            <a:ext cx="7772400" cy="4585871"/>
          </a:xfrm>
          <a:prstGeom prst="rect">
            <a:avLst/>
          </a:prstGeom>
        </p:spPr>
        <p:txBody>
          <a:bodyPr wrap="square">
            <a:spAutoFit/>
          </a:bodyPr>
          <a:lstStyle/>
          <a:p>
            <a:pPr>
              <a:defRPr/>
            </a:pPr>
            <a:r>
              <a:rPr lang="en-US" sz="4000" dirty="0" smtClean="0"/>
              <a:t>Head of a priest.</a:t>
            </a:r>
          </a:p>
          <a:p>
            <a:pPr>
              <a:defRPr/>
            </a:pPr>
            <a:r>
              <a:rPr lang="en-US" sz="3600" dirty="0" smtClean="0"/>
              <a:t>This is sculpture in round with typical physical features from Indus, inlaid eyes, upper lip shaved and thick lips, and the nose is broad. The shawl on the shoulder has trefoil design. </a:t>
            </a:r>
          </a:p>
          <a:p>
            <a:pPr>
              <a:defRPr/>
            </a:pPr>
            <a:r>
              <a:rPr lang="en-US" sz="3600" dirty="0" smtClean="0"/>
              <a:t>The material used is soft stone.</a:t>
            </a:r>
          </a:p>
          <a:p>
            <a:pPr>
              <a:defRPr/>
            </a:pPr>
            <a:r>
              <a:rPr lang="en-US" sz="3600" dirty="0" smtClean="0"/>
              <a:t>The arm of the sculpture is broken.</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839200" cy="639762"/>
          </a:xfrm>
        </p:spPr>
        <p:txBody>
          <a:bodyPr>
            <a:normAutofit fontScale="90000"/>
          </a:bodyPr>
          <a:lstStyle/>
          <a:p>
            <a:pPr algn="l"/>
            <a:r>
              <a:rPr lang="en-US" sz="3800" dirty="0" smtClean="0"/>
              <a:t>Bronze Sculpture in round of a dancing girl</a:t>
            </a:r>
            <a:endParaRPr lang="en-US" sz="3800" dirty="0"/>
          </a:p>
        </p:txBody>
      </p:sp>
      <p:pic>
        <p:nvPicPr>
          <p:cNvPr id="5" name="Content Placeholder 4" descr="indus.1..jpg"/>
          <p:cNvPicPr>
            <a:picLocks noGrp="1" noChangeAspect="1"/>
          </p:cNvPicPr>
          <p:nvPr>
            <p:ph sz="half" idx="1"/>
          </p:nvPr>
        </p:nvPicPr>
        <p:blipFill>
          <a:blip r:embed="rId2" cstate="print"/>
          <a:stretch>
            <a:fillRect/>
          </a:stretch>
        </p:blipFill>
        <p:spPr>
          <a:xfrm>
            <a:off x="1143000" y="1589499"/>
            <a:ext cx="2743200" cy="4960756"/>
          </a:xfrm>
        </p:spPr>
      </p:pic>
      <p:sp>
        <p:nvSpPr>
          <p:cNvPr id="4" name="Content Placeholder 3"/>
          <p:cNvSpPr>
            <a:spLocks noGrp="1"/>
          </p:cNvSpPr>
          <p:nvPr>
            <p:ph sz="half" idx="2"/>
          </p:nvPr>
        </p:nvSpPr>
        <p:spPr>
          <a:xfrm>
            <a:off x="4343400" y="838200"/>
            <a:ext cx="4495800" cy="5562600"/>
          </a:xfrm>
        </p:spPr>
        <p:txBody>
          <a:bodyPr>
            <a:noAutofit/>
          </a:bodyPr>
          <a:lstStyle/>
          <a:p>
            <a:r>
              <a:rPr lang="en-US" sz="3200" dirty="0" smtClean="0"/>
              <a:t>This is a female sculpture of a dancer with her one arm on her waist and other arm resting on her knee. Both arms are filled with bangles and neck less can also be seen.</a:t>
            </a:r>
          </a:p>
          <a:p>
            <a:r>
              <a:rPr lang="en-US" sz="3200" dirty="0" smtClean="0"/>
              <a:t>Her hair are tied in a fashionable style.</a:t>
            </a:r>
            <a:endParaRPr lang="en-US" sz="3200"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Indus Valley Sculpture</a:t>
            </a:r>
            <a:endParaRPr lang="en-US" dirty="0"/>
          </a:p>
        </p:txBody>
      </p:sp>
      <p:pic>
        <p:nvPicPr>
          <p:cNvPr id="5" name="Content Placeholder 4" descr="Indus Valley Sculpture.jpg"/>
          <p:cNvPicPr>
            <a:picLocks noGrp="1" noChangeAspect="1"/>
          </p:cNvPicPr>
          <p:nvPr>
            <p:ph sz="half" idx="1"/>
          </p:nvPr>
        </p:nvPicPr>
        <p:blipFill>
          <a:blip r:embed="rId2" cstate="print"/>
          <a:stretch>
            <a:fillRect/>
          </a:stretch>
        </p:blipFill>
        <p:spPr>
          <a:xfrm>
            <a:off x="1143000" y="1498695"/>
            <a:ext cx="2438400" cy="5218177"/>
          </a:xfrm>
        </p:spPr>
      </p:pic>
      <p:sp>
        <p:nvSpPr>
          <p:cNvPr id="4" name="Content Placeholder 3"/>
          <p:cNvSpPr>
            <a:spLocks noGrp="1"/>
          </p:cNvSpPr>
          <p:nvPr>
            <p:ph sz="half" idx="2"/>
          </p:nvPr>
        </p:nvSpPr>
        <p:spPr/>
        <p:txBody>
          <a:bodyPr/>
          <a:lstStyle/>
          <a:p>
            <a:r>
              <a:rPr lang="en-US" dirty="0" smtClean="0"/>
              <a:t>Sculpture in round from Indus valley</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Indus Valley Seals</a:t>
            </a:r>
            <a:endParaRPr lang="en-US" dirty="0"/>
          </a:p>
        </p:txBody>
      </p:sp>
      <p:pic>
        <p:nvPicPr>
          <p:cNvPr id="5" name="Content Placeholder 4" descr="1.jpg"/>
          <p:cNvPicPr>
            <a:picLocks noGrp="1" noChangeAspect="1"/>
          </p:cNvPicPr>
          <p:nvPr>
            <p:ph sz="half" idx="1"/>
          </p:nvPr>
        </p:nvPicPr>
        <p:blipFill>
          <a:blip r:embed="rId2" cstate="print"/>
          <a:stretch>
            <a:fillRect/>
          </a:stretch>
        </p:blipFill>
        <p:spPr>
          <a:xfrm>
            <a:off x="457200" y="1912278"/>
            <a:ext cx="3657600" cy="3672289"/>
          </a:xfrm>
        </p:spPr>
      </p:pic>
      <p:sp>
        <p:nvSpPr>
          <p:cNvPr id="4" name="Content Placeholder 3"/>
          <p:cNvSpPr>
            <a:spLocks noGrp="1"/>
          </p:cNvSpPr>
          <p:nvPr>
            <p:ph sz="half" idx="2"/>
          </p:nvPr>
        </p:nvSpPr>
        <p:spPr>
          <a:xfrm>
            <a:off x="4038600" y="1143000"/>
            <a:ext cx="4876800" cy="4983163"/>
          </a:xfrm>
        </p:spPr>
        <p:txBody>
          <a:bodyPr>
            <a:noAutofit/>
          </a:bodyPr>
          <a:lstStyle/>
          <a:p>
            <a:r>
              <a:rPr lang="en-US" sz="3200" dirty="0" smtClean="0"/>
              <a:t>Indus valley seals seem very important for them only from </a:t>
            </a:r>
            <a:r>
              <a:rPr lang="en-US" sz="3200" dirty="0" err="1" smtClean="0"/>
              <a:t>Mohenjo</a:t>
            </a:r>
            <a:r>
              <a:rPr lang="en-US" sz="3200" dirty="0" smtClean="0"/>
              <a:t> </a:t>
            </a:r>
            <a:r>
              <a:rPr lang="en-US" sz="3200" dirty="0" err="1" smtClean="0"/>
              <a:t>Daro</a:t>
            </a:r>
            <a:r>
              <a:rPr lang="en-US" sz="3200" dirty="0" smtClean="0"/>
              <a:t> almost 20000 seals have been found. The shape of these seals generally is rectangular but some circular and square seals have also been found</a:t>
            </a:r>
            <a:endParaRPr lang="en-US" sz="3200"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457200"/>
            <a:ext cx="7924800" cy="5078313"/>
          </a:xfrm>
          <a:prstGeom prst="rect">
            <a:avLst/>
          </a:prstGeom>
        </p:spPr>
        <p:txBody>
          <a:bodyPr wrap="square">
            <a:spAutoFit/>
          </a:bodyPr>
          <a:lstStyle/>
          <a:p>
            <a:pPr>
              <a:defRPr/>
            </a:pPr>
            <a:r>
              <a:rPr lang="en-US" sz="3600" dirty="0" smtClean="0"/>
              <a:t>The stone used for making these seals is Steatite, which is a soft stone.  There are knobs or hooks at the back of these seals. It is thought that they might be used for two purposes. One is for the trade purpose to use them as signatures while sending goods to other places and the other might be to wear them as neck less.</a:t>
            </a:r>
            <a:r>
              <a:rPr lang="en-US" dirty="0" smtClean="0"/>
              <a:t> </a:t>
            </a: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Some Seals are in Intaglio and some are relief</a:t>
            </a:r>
            <a:endParaRPr lang="en-US" dirty="0"/>
          </a:p>
        </p:txBody>
      </p:sp>
      <p:pic>
        <p:nvPicPr>
          <p:cNvPr id="5" name="Content Placeholder 4" descr="2.jpg"/>
          <p:cNvPicPr>
            <a:picLocks noGrp="1" noChangeAspect="1"/>
          </p:cNvPicPr>
          <p:nvPr>
            <p:ph sz="half" idx="1"/>
          </p:nvPr>
        </p:nvPicPr>
        <p:blipFill>
          <a:blip r:embed="rId2" cstate="print"/>
          <a:stretch>
            <a:fillRect/>
          </a:stretch>
        </p:blipFill>
        <p:spPr>
          <a:xfrm>
            <a:off x="609599" y="2003434"/>
            <a:ext cx="3725841" cy="3711566"/>
          </a:xfrm>
        </p:spPr>
      </p:pic>
      <p:pic>
        <p:nvPicPr>
          <p:cNvPr id="6" name="Content Placeholder 5" descr="4.jpg"/>
          <p:cNvPicPr>
            <a:picLocks noGrp="1" noChangeAspect="1"/>
          </p:cNvPicPr>
          <p:nvPr>
            <p:ph sz="half" idx="2"/>
          </p:nvPr>
        </p:nvPicPr>
        <p:blipFill>
          <a:blip r:embed="rId3" cstate="print"/>
          <a:stretch>
            <a:fillRect/>
          </a:stretch>
        </p:blipFill>
        <p:spPr>
          <a:xfrm>
            <a:off x="4915791" y="1905000"/>
            <a:ext cx="3770142" cy="3657600"/>
          </a:xfrm>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381000"/>
            <a:ext cx="7467600" cy="5078313"/>
          </a:xfrm>
          <a:prstGeom prst="rect">
            <a:avLst/>
          </a:prstGeom>
        </p:spPr>
        <p:txBody>
          <a:bodyPr wrap="square">
            <a:spAutoFit/>
          </a:bodyPr>
          <a:lstStyle/>
          <a:p>
            <a:pPr>
              <a:defRPr/>
            </a:pPr>
            <a:r>
              <a:rPr lang="en-US" sz="3600" dirty="0" smtClean="0"/>
              <a:t>Shapes on seals:</a:t>
            </a:r>
          </a:p>
          <a:p>
            <a:pPr>
              <a:defRPr/>
            </a:pPr>
            <a:r>
              <a:rPr lang="en-US" sz="3600" dirty="0" smtClean="0"/>
              <a:t>The most common shapes on seals are fish, swastika and some script like design. The most common and important shape on seals is however animals for example, Unicorn, Bull and elephant etc.</a:t>
            </a:r>
          </a:p>
          <a:p>
            <a:pPr>
              <a:defRPr/>
            </a:pPr>
            <a:r>
              <a:rPr lang="en-US" sz="3600" dirty="0" smtClean="0"/>
              <a:t>However some human shapes can also rarely be seen on seals.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82762"/>
          </a:xfrm>
        </p:spPr>
        <p:txBody>
          <a:bodyPr>
            <a:normAutofit fontScale="90000"/>
          </a:bodyPr>
          <a:lstStyle/>
          <a:p>
            <a:pPr algn="l"/>
            <a:r>
              <a:rPr lang="en-US" dirty="0" smtClean="0"/>
              <a:t>Left is three human head seal with arms like fish bone. Right is again a bull seal with some relief design like text. </a:t>
            </a:r>
            <a:endParaRPr lang="en-US" dirty="0"/>
          </a:p>
        </p:txBody>
      </p:sp>
      <p:pic>
        <p:nvPicPr>
          <p:cNvPr id="5" name="Content Placeholder 4" descr="3.jpg"/>
          <p:cNvPicPr>
            <a:picLocks noGrp="1" noChangeAspect="1"/>
          </p:cNvPicPr>
          <p:nvPr>
            <p:ph sz="half" idx="1"/>
          </p:nvPr>
        </p:nvPicPr>
        <p:blipFill>
          <a:blip r:embed="rId2" cstate="print"/>
          <a:stretch>
            <a:fillRect/>
          </a:stretch>
        </p:blipFill>
        <p:spPr>
          <a:xfrm>
            <a:off x="412230" y="2198557"/>
            <a:ext cx="3778770" cy="3668843"/>
          </a:xfrm>
        </p:spPr>
      </p:pic>
      <p:pic>
        <p:nvPicPr>
          <p:cNvPr id="6" name="Content Placeholder 5" descr="7.jpg"/>
          <p:cNvPicPr>
            <a:picLocks noGrp="1" noChangeAspect="1"/>
          </p:cNvPicPr>
          <p:nvPr>
            <p:ph sz="half" idx="2"/>
          </p:nvPr>
        </p:nvPicPr>
        <p:blipFill>
          <a:blip r:embed="rId3" cstate="print"/>
          <a:stretch>
            <a:fillRect/>
          </a:stretch>
        </p:blipFill>
        <p:spPr>
          <a:xfrm>
            <a:off x="4396051" y="2283151"/>
            <a:ext cx="4062149" cy="3584249"/>
          </a:xfr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More seals with animals</a:t>
            </a:r>
            <a:endParaRPr lang="en-US" dirty="0"/>
          </a:p>
        </p:txBody>
      </p:sp>
      <p:pic>
        <p:nvPicPr>
          <p:cNvPr id="5" name="Content Placeholder 4" descr="8.jpg"/>
          <p:cNvPicPr>
            <a:picLocks noGrp="1" noChangeAspect="1"/>
          </p:cNvPicPr>
          <p:nvPr>
            <p:ph sz="half" idx="1"/>
          </p:nvPr>
        </p:nvPicPr>
        <p:blipFill>
          <a:blip r:embed="rId2" cstate="print"/>
          <a:stretch>
            <a:fillRect/>
          </a:stretch>
        </p:blipFill>
        <p:spPr>
          <a:xfrm>
            <a:off x="609600" y="2036002"/>
            <a:ext cx="3758976" cy="3678998"/>
          </a:xfrm>
        </p:spPr>
      </p:pic>
      <p:pic>
        <p:nvPicPr>
          <p:cNvPr id="6" name="Content Placeholder 5" descr="5.jpg"/>
          <p:cNvPicPr>
            <a:picLocks noGrp="1" noChangeAspect="1"/>
          </p:cNvPicPr>
          <p:nvPr>
            <p:ph sz="half" idx="2"/>
          </p:nvPr>
        </p:nvPicPr>
        <p:blipFill>
          <a:blip r:embed="rId3" cstate="print"/>
          <a:stretch>
            <a:fillRect/>
          </a:stretch>
        </p:blipFill>
        <p:spPr>
          <a:xfrm>
            <a:off x="4658251" y="2057401"/>
            <a:ext cx="4154510" cy="3733800"/>
          </a:xfr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20684</TotalTime>
  <Words>1748</Words>
  <Application>Microsoft Office PowerPoint</Application>
  <PresentationFormat>On-screen Show (4:3)</PresentationFormat>
  <Paragraphs>113</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Slide 1</vt:lpstr>
      <vt:lpstr>Slide 2</vt:lpstr>
      <vt:lpstr>Slide 3</vt:lpstr>
      <vt:lpstr>Slide 4</vt:lpstr>
      <vt:lpstr>Slide 5</vt:lpstr>
      <vt:lpstr>LESSON. 4. UNIT. 2 HISTORY AND CULTURE INDUS VALLEY ART AND CULTURE </vt:lpstr>
      <vt:lpstr>Roots of Indus Valley Civilization</vt:lpstr>
      <vt:lpstr>Roots of Indus Valley Civilization</vt:lpstr>
      <vt:lpstr>Slide 9</vt:lpstr>
      <vt:lpstr>Slide 10</vt:lpstr>
      <vt:lpstr>Town Planning</vt:lpstr>
      <vt:lpstr>Mohenjo-Daro and Harappa</vt:lpstr>
      <vt:lpstr>Mohenjo-Daro and Harappa</vt:lpstr>
      <vt:lpstr>Mohenjo-Daro and Harappa</vt:lpstr>
      <vt:lpstr>Indus Valley Archaeological Finds</vt:lpstr>
      <vt:lpstr>Indus Valley Archaeological Finds</vt:lpstr>
      <vt:lpstr>Enter:  The Aryans</vt:lpstr>
      <vt:lpstr>The Artifacts:  Crafts and the Arts</vt:lpstr>
      <vt:lpstr>Bead materials included:  jade from the Himalayas, lapis lazuli from Afghanistan, turquoise from Persia,  amethyst from Mewar in India,  and steatite, which was found locally. </vt:lpstr>
      <vt:lpstr>Indus Valley Jewellery </vt:lpstr>
      <vt:lpstr>Indus Valley Pottery</vt:lpstr>
      <vt:lpstr>Slide 22</vt:lpstr>
      <vt:lpstr>The painted pottery is of red and black colours. Several methods were used by people for the decoration of pottery. Geometrical patterns, circles, squares and triangles and figures of animals, birds, snakes or fish are frequent motifs found in Harappan pottery.</vt:lpstr>
      <vt:lpstr>Slide 24</vt:lpstr>
      <vt:lpstr>Indus Valley painted Pottery</vt:lpstr>
      <vt:lpstr>Slide 26</vt:lpstr>
      <vt:lpstr>Slide 27</vt:lpstr>
      <vt:lpstr>Indus Valley Pots</vt:lpstr>
      <vt:lpstr>Pottery with animal figure and linear designs</vt:lpstr>
      <vt:lpstr>Indus Valley sculptures Indus valley sculptures have mainly three types  1.Terra cotta Figurines 2. stone sculptures  3. Bronze sculpture.</vt:lpstr>
      <vt:lpstr>Terra cotta figures of Indus Valley</vt:lpstr>
      <vt:lpstr>Terra cotta Bull</vt:lpstr>
      <vt:lpstr>Indus valley stone sculptures</vt:lpstr>
      <vt:lpstr>Slide 34</vt:lpstr>
      <vt:lpstr>Bronze Sculpture in round of a dancing girl</vt:lpstr>
      <vt:lpstr>Indus Valley Sculpture</vt:lpstr>
      <vt:lpstr>Indus Valley Seals</vt:lpstr>
      <vt:lpstr>Slide 38</vt:lpstr>
      <vt:lpstr>Some Seals are in Intaglio and some are relief</vt:lpstr>
      <vt:lpstr>Slide 40</vt:lpstr>
      <vt:lpstr>Left is three human head seal with arms like fish bone. Right is again a bull seal with some relief design like text. </vt:lpstr>
      <vt:lpstr>More seals with animals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LESSON. 4. UNIT. 2 HISTORY AND CULTURE INDUS VALLEY ART AND CULTURE </dc:title>
  <dc:creator>Samina Saleem</dc:creator>
  <cp:lastModifiedBy>Administrator</cp:lastModifiedBy>
  <cp:revision>42</cp:revision>
  <dcterms:created xsi:type="dcterms:W3CDTF">2014-06-05T13:05:22Z</dcterms:created>
  <dcterms:modified xsi:type="dcterms:W3CDTF">2014-06-20T09:05:19Z</dcterms:modified>
</cp:coreProperties>
</file>