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18.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221.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s/slide21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188.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slides/slide191.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s/slide216.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s/slide213.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slides/slide220.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presProps.xml" ContentType="application/vnd.openxmlformats-officedocument.presentationml.pres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9" r:id="rId106"/>
    <p:sldId id="370" r:id="rId107"/>
    <p:sldId id="371" r:id="rId108"/>
    <p:sldId id="360" r:id="rId109"/>
    <p:sldId id="361" r:id="rId110"/>
    <p:sldId id="362" r:id="rId111"/>
    <p:sldId id="363" r:id="rId112"/>
    <p:sldId id="364" r:id="rId113"/>
    <p:sldId id="365" r:id="rId114"/>
    <p:sldId id="366" r:id="rId115"/>
    <p:sldId id="367" r:id="rId116"/>
    <p:sldId id="368"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viewProps" Target="view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theme" Target="theme/theme1.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224" Type="http://schemas.openxmlformats.org/officeDocument/2006/relationships/notesMaster" Target="notesMasters/notesMaster1.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43EFA1-B68C-40A0-A80A-CE3AD5FB5EA5}" type="datetimeFigureOut">
              <a:rPr lang="en-US" smtClean="0"/>
              <a:pPr/>
              <a:t>7/16/2014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84566E-D18A-4B26-812A-3C68B476B37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84566E-D18A-4B26-812A-3C68B476B376}" type="slidenum">
              <a:rPr lang="en-US" smtClean="0"/>
              <a:pPr/>
              <a:t>30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84566E-D18A-4B26-812A-3C68B476B376}" type="slidenum">
              <a:rPr lang="en-US" smtClean="0"/>
              <a:pPr/>
              <a:t>222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0C267E-00B2-4481-BA22-AD52CCEFF49B}"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C267E-00B2-4481-BA22-AD52CCEFF49B}"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C267E-00B2-4481-BA22-AD52CCEFF49B}"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0C267E-00B2-4481-BA22-AD52CCEFF49B}"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0C267E-00B2-4481-BA22-AD52CCEFF49B}" type="datetimeFigureOut">
              <a:rPr lang="en-US" smtClean="0"/>
              <a:pPr/>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0C267E-00B2-4481-BA22-AD52CCEFF49B}" type="datetimeFigureOut">
              <a:rPr lang="en-US" smtClean="0"/>
              <a:pPr/>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C267E-00B2-4481-BA22-AD52CCEFF49B}" type="datetimeFigureOut">
              <a:rPr lang="en-US" smtClean="0"/>
              <a:pPr/>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C267E-00B2-4481-BA22-AD52CCEFF49B}"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C267E-00B2-4481-BA22-AD52CCEFF49B}" type="datetimeFigureOut">
              <a:rPr lang="en-US" smtClean="0"/>
              <a:pPr/>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C267E-00B2-4481-BA22-AD52CCEFF49B}"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C267E-00B2-4481-BA22-AD52CCEFF49B}" type="datetimeFigureOut">
              <a:rPr lang="en-US" smtClean="0"/>
              <a:pPr/>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CBE33-A478-410E-A436-02922A9C842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C267E-00B2-4481-BA22-AD52CCEFF49B}" type="datetimeFigureOut">
              <a:rPr lang="en-US" smtClean="0"/>
              <a:pPr/>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1CBE33-A478-410E-A436-02922A9C842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hyperlink" Target="http://en.wikipedia.org/wiki/File:Surfaces_bumpy_walkway_between_sidewalk_and_street_closeup_view.JPG" TargetMode="Externa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hyperlink" Target="http://www.wikihow.com/Paint-With-Fruit-and-Vegetables" TargetMode="Externa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hyperlink" Target="http://en.wikipedia.org/wiki/Cartooning" TargetMode="External"/><Relationship Id="rId2" Type="http://schemas.openxmlformats.org/officeDocument/2006/relationships/hyperlink" Target="http://en.wikipedia.org/wiki/Figure_drawing" TargetMode="External"/><Relationship Id="rId1" Type="http://schemas.openxmlformats.org/officeDocument/2006/relationships/slideLayout" Target="../slideLayouts/slideLayout7.xml"/><Relationship Id="rId5" Type="http://schemas.openxmlformats.org/officeDocument/2006/relationships/hyperlink" Target="http://en.wikipedia.org/wiki/Shading" TargetMode="External"/><Relationship Id="rId4" Type="http://schemas.openxmlformats.org/officeDocument/2006/relationships/hyperlink" Target="http://en.wikipedia.org/wiki/Doodling"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2" Type="http://schemas.openxmlformats.org/officeDocument/2006/relationships/hyperlink" Target="http://www.pakistanadventures.com/wp-content/uploads/2011/05/242pakcompaniesparticipatedintextilecarpettradefairsingermany.jpg" TargetMode="External"/><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hyperlink" Target="http://www.pakistanadventures.com/wp-content/uploads/2011/05/JewelleryDesignsInPakistan.jpg" TargetMode="Externa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hyperlink" Target="http://www.pakistanadventures.com/wp-content/uploads/2011/05/JewelleryDesignsInPakistan.jpg" TargetMode="External"/><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gif"/><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www.wikihow.com/Make-a-Paper-Mosaic" TargetMode="External"/><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6019799"/>
          </a:xfrm>
        </p:spPr>
        <p:txBody>
          <a:bodyPr/>
          <a:lstStyle/>
          <a:p>
            <a:r>
              <a:rPr lang="en-US" dirty="0" smtClean="0">
                <a:solidFill>
                  <a:srgbClr val="C00000"/>
                </a:solidFill>
              </a:rPr>
              <a:t>LECTURE. 32. </a:t>
            </a:r>
            <a:br>
              <a:rPr lang="en-US" dirty="0" smtClean="0">
                <a:solidFill>
                  <a:srgbClr val="C00000"/>
                </a:solidFill>
              </a:rPr>
            </a:br>
            <a:r>
              <a:rPr lang="en-US" dirty="0" smtClean="0">
                <a:solidFill>
                  <a:srgbClr val="C00000"/>
                </a:solidFill>
              </a:rPr>
              <a:t>SUMMERY OF LECTURE. 11. TO LECTURE .30.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1"/>
            <a:ext cx="7772400" cy="4524315"/>
          </a:xfrm>
          <a:prstGeom prst="rect">
            <a:avLst/>
          </a:prstGeom>
        </p:spPr>
        <p:txBody>
          <a:bodyPr wrap="square">
            <a:spAutoFit/>
          </a:bodyPr>
          <a:lstStyle/>
          <a:p>
            <a:r>
              <a:rPr lang="en-US" sz="3600" dirty="0" smtClean="0">
                <a:solidFill>
                  <a:srgbClr val="C00000"/>
                </a:solidFill>
              </a:rPr>
              <a:t>LECTURE. 11. UNIT. 2. (PRACTICAL)</a:t>
            </a:r>
            <a:br>
              <a:rPr lang="en-US" sz="3600" dirty="0" smtClean="0">
                <a:solidFill>
                  <a:srgbClr val="C00000"/>
                </a:solidFill>
              </a:rPr>
            </a:br>
            <a:r>
              <a:rPr lang="en-US" sz="3600" dirty="0" smtClean="0"/>
              <a:t>Making Calligraphies using different tools and mediums. (Practical).</a:t>
            </a:r>
          </a:p>
          <a:p>
            <a:r>
              <a:rPr lang="en-US" sz="3600" dirty="0" smtClean="0"/>
              <a:t>We did calligraphy with different tools in the class with students for the portfolio.</a:t>
            </a:r>
          </a:p>
          <a:p>
            <a:pPr>
              <a:buFont typeface="Arial" pitchFamily="34" charset="0"/>
              <a:buChar char="•"/>
            </a:pPr>
            <a:r>
              <a:rPr lang="en-US" sz="3600" dirty="0" smtClean="0"/>
              <a:t> Calligraphy with </a:t>
            </a:r>
            <a:r>
              <a:rPr lang="en-US" sz="3600" dirty="0" err="1" smtClean="0"/>
              <a:t>Kalam</a:t>
            </a:r>
            <a:r>
              <a:rPr lang="en-US" sz="3600" dirty="0" smtClean="0"/>
              <a:t> on Paper.</a:t>
            </a:r>
          </a:p>
          <a:p>
            <a:pPr>
              <a:buFont typeface="Arial" pitchFamily="34" charset="0"/>
              <a:buChar char="•"/>
            </a:pPr>
            <a:r>
              <a:rPr lang="en-US" sz="3600" dirty="0"/>
              <a:t> </a:t>
            </a:r>
            <a:r>
              <a:rPr lang="en-US" sz="3600" dirty="0" smtClean="0"/>
              <a:t>Calligraphy with Brush on Paper.</a:t>
            </a:r>
          </a:p>
          <a:p>
            <a:pPr>
              <a:buFont typeface="Arial" pitchFamily="34" charset="0"/>
              <a:buChar char="•"/>
            </a:pPr>
            <a:r>
              <a:rPr lang="en-US" sz="3600" dirty="0"/>
              <a:t> </a:t>
            </a:r>
            <a:r>
              <a:rPr lang="en-US" sz="3600" dirty="0" smtClean="0"/>
              <a:t>Calligraphy with paint on Canvas.</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534400" cy="4524315"/>
          </a:xfrm>
          <a:prstGeom prst="rect">
            <a:avLst/>
          </a:prstGeom>
        </p:spPr>
        <p:txBody>
          <a:bodyPr wrap="square">
            <a:spAutoFit/>
          </a:bodyPr>
          <a:lstStyle/>
          <a:p>
            <a:r>
              <a:rPr lang="en-US" sz="3600" dirty="0" smtClean="0">
                <a:solidFill>
                  <a:srgbClr val="C00000"/>
                </a:solidFill>
              </a:rPr>
              <a:t>IN LECTURE. 12. Unit. 2</a:t>
            </a:r>
          </a:p>
          <a:p>
            <a:r>
              <a:rPr lang="en-US" sz="3600" dirty="0" smtClean="0">
                <a:solidFill>
                  <a:srgbClr val="C00000"/>
                </a:solidFill>
              </a:rPr>
              <a:t> we discussed Introduction to Cubism and 20</a:t>
            </a:r>
            <a:r>
              <a:rPr lang="en-US" sz="3600" baseline="30000" dirty="0" smtClean="0">
                <a:solidFill>
                  <a:srgbClr val="C00000"/>
                </a:solidFill>
              </a:rPr>
              <a:t>th</a:t>
            </a:r>
            <a:r>
              <a:rPr lang="en-US" sz="3600" dirty="0" smtClean="0">
                <a:solidFill>
                  <a:srgbClr val="C00000"/>
                </a:solidFill>
              </a:rPr>
              <a:t> Century art in Pakistan</a:t>
            </a:r>
            <a:br>
              <a:rPr lang="en-US" sz="3600" dirty="0" smtClean="0">
                <a:solidFill>
                  <a:srgbClr val="C00000"/>
                </a:solidFill>
              </a:rPr>
            </a:br>
            <a:r>
              <a:rPr lang="en-US" sz="3600" dirty="0" smtClean="0"/>
              <a:t>Introduction to Cubism.</a:t>
            </a:r>
            <a:br>
              <a:rPr lang="en-US" sz="3600" dirty="0" smtClean="0"/>
            </a:br>
            <a:r>
              <a:rPr lang="en-US" sz="3600" dirty="0" smtClean="0"/>
              <a:t>20</a:t>
            </a:r>
            <a:r>
              <a:rPr lang="en-US" sz="3600" baseline="30000" dirty="0" smtClean="0"/>
              <a:t>th</a:t>
            </a:r>
            <a:r>
              <a:rPr lang="en-US" sz="3600" dirty="0" smtClean="0"/>
              <a:t> Century art in Pakistan</a:t>
            </a:r>
            <a:br>
              <a:rPr lang="en-US" sz="3600" dirty="0" smtClean="0"/>
            </a:br>
            <a:r>
              <a:rPr lang="en-US" sz="3600" dirty="0" smtClean="0"/>
              <a:t/>
            </a:r>
            <a:br>
              <a:rPr lang="en-US" sz="3600" dirty="0" smtClean="0"/>
            </a:br>
            <a:r>
              <a:rPr lang="en-US" sz="3600" dirty="0" smtClean="0"/>
              <a:t>(Pakistani Artists Shakir Ali</a:t>
            </a:r>
          </a:p>
          <a:p>
            <a:r>
              <a:rPr lang="en-US" sz="3600" dirty="0" smtClean="0"/>
              <a:t> and Mansoor Rahi)</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458200" cy="6186309"/>
          </a:xfrm>
          <a:prstGeom prst="rect">
            <a:avLst/>
          </a:prstGeom>
        </p:spPr>
        <p:txBody>
          <a:bodyPr wrap="square">
            <a:spAutoFit/>
          </a:bodyPr>
          <a:lstStyle/>
          <a:p>
            <a:r>
              <a:rPr lang="en-US" sz="3600" dirty="0" smtClean="0"/>
              <a:t>WE DID A BRIEF INTRODUCTION TO CUBISM:</a:t>
            </a:r>
          </a:p>
          <a:p>
            <a:r>
              <a:rPr lang="en-US" sz="3600" dirty="0" smtClean="0"/>
              <a:t> Within the first two decades of the 20th century, a new art movement began that was unlike any other—</a:t>
            </a:r>
            <a:r>
              <a:rPr lang="en-US" sz="3600" b="1" dirty="0" smtClean="0"/>
              <a:t>Cubism</a:t>
            </a:r>
            <a:r>
              <a:rPr lang="en-US" sz="3600" dirty="0" smtClean="0"/>
              <a:t>.</a:t>
            </a:r>
          </a:p>
          <a:p>
            <a:r>
              <a:rPr lang="en-US" sz="3600" dirty="0" smtClean="0"/>
              <a:t>Started by Georges Braque and Pablo Picasso, most Cubist works are immediately recognizable due to their flattened, nearly two-dimensional appearance; an inclusion of geometric angles, lines, and shapes; and a fairly neutral color palette.</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http://www.celesteprize.com/_files/opere/2014_68287_266667.jpg"/>
          <p:cNvPicPr>
            <a:picLocks noChangeAspect="1" noChangeArrowheads="1"/>
          </p:cNvPicPr>
          <p:nvPr/>
        </p:nvPicPr>
        <p:blipFill>
          <a:blip r:embed="rId2" cstate="print"/>
          <a:srcRect/>
          <a:stretch>
            <a:fillRect/>
          </a:stretch>
        </p:blipFill>
        <p:spPr bwMode="auto">
          <a:xfrm>
            <a:off x="4876800" y="1600200"/>
            <a:ext cx="2667000" cy="3743325"/>
          </a:xfrm>
          <a:prstGeom prst="rect">
            <a:avLst/>
          </a:prstGeom>
          <a:noFill/>
        </p:spPr>
      </p:pic>
      <p:pic>
        <p:nvPicPr>
          <p:cNvPr id="3" name="Picture 10" descr="http://www.webzeest.com/articleimages/8f14e45fce_1387197164696Pablo_Picasso_por_Arnold_Newman.jpg"/>
          <p:cNvPicPr>
            <a:picLocks noChangeAspect="1" noChangeArrowheads="1"/>
          </p:cNvPicPr>
          <p:nvPr/>
        </p:nvPicPr>
        <p:blipFill>
          <a:blip r:embed="rId3" cstate="print"/>
          <a:srcRect/>
          <a:stretch>
            <a:fillRect/>
          </a:stretch>
        </p:blipFill>
        <p:spPr bwMode="auto">
          <a:xfrm>
            <a:off x="609600" y="1600200"/>
            <a:ext cx="2990850" cy="374332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theprisma.co.uk/wp-content/uploads/2012/09/No-mas-horrores-al-estilo-Guernica1.jpg"/>
          <p:cNvPicPr>
            <a:picLocks noChangeAspect="1" noChangeArrowheads="1"/>
          </p:cNvPicPr>
          <p:nvPr/>
        </p:nvPicPr>
        <p:blipFill>
          <a:blip r:embed="rId2"/>
          <a:srcRect/>
          <a:stretch>
            <a:fillRect/>
          </a:stretch>
        </p:blipFill>
        <p:spPr bwMode="auto">
          <a:xfrm>
            <a:off x="685800" y="1752600"/>
            <a:ext cx="7553325" cy="368617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4524315"/>
          </a:xfrm>
          <a:prstGeom prst="rect">
            <a:avLst/>
          </a:prstGeom>
        </p:spPr>
        <p:txBody>
          <a:bodyPr wrap="square">
            <a:spAutoFit/>
          </a:bodyPr>
          <a:lstStyle/>
          <a:p>
            <a:r>
              <a:rPr lang="en-US" sz="3600" b="1" dirty="0" smtClean="0"/>
              <a:t> We found the answer to What is Cubism?</a:t>
            </a:r>
          </a:p>
          <a:p>
            <a:r>
              <a:rPr lang="en-US" sz="3600" dirty="0" smtClean="0"/>
              <a:t>Unlike traditional still-</a:t>
            </a:r>
            <a:r>
              <a:rPr lang="en-US" sz="3600" dirty="0" err="1" smtClean="0"/>
              <a:t>lifes</a:t>
            </a:r>
            <a:r>
              <a:rPr lang="en-US" sz="3600" dirty="0" smtClean="0"/>
              <a:t>, landscapes, or portrait paintings, Cubist paintings aren’t meant to be realistic or life-like in any way. Instead, after looking at the subject from every possibly angle, the artist will piece together fragments from different vantage points into one painting</a:t>
            </a:r>
            <a:r>
              <a:rPr lang="en-US"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458200" cy="6001643"/>
          </a:xfrm>
          <a:prstGeom prst="rect">
            <a:avLst/>
          </a:prstGeom>
        </p:spPr>
        <p:txBody>
          <a:bodyPr wrap="square">
            <a:spAutoFit/>
          </a:bodyPr>
          <a:lstStyle/>
          <a:p>
            <a:r>
              <a:rPr lang="en-US" sz="3200" b="1" dirty="0" smtClean="0"/>
              <a:t>We talked about Famous Cubist Artists</a:t>
            </a:r>
          </a:p>
          <a:p>
            <a:r>
              <a:rPr lang="en-US" sz="3200" dirty="0" smtClean="0"/>
              <a:t>The most famous Cubist is probably Picasso, with Braque a distant second. . . even though he was just as instrumental as Picasso was in founding Cubism.</a:t>
            </a:r>
          </a:p>
          <a:p>
            <a:r>
              <a:rPr lang="en-US" sz="3200" dirty="0" smtClean="0"/>
              <a:t>Paul Cézanne:  (although not a part of the Cubist movement himself) is often credited with sparking Braque’s first attempts at painting a Cubist landscape. Cézanne’s paintings separated objects into basic shapes—cubes and spheres, mostly—which directly led to Cubism’s use of fractured, geometric planes.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canvaz.com/cezanne/cezanne-002.jpg"/>
          <p:cNvPicPr>
            <a:picLocks noChangeAspect="1" noChangeArrowheads="1"/>
          </p:cNvPicPr>
          <p:nvPr/>
        </p:nvPicPr>
        <p:blipFill>
          <a:blip r:embed="rId2"/>
          <a:srcRect/>
          <a:stretch>
            <a:fillRect/>
          </a:stretch>
        </p:blipFill>
        <p:spPr bwMode="auto">
          <a:xfrm>
            <a:off x="1371600" y="680826"/>
            <a:ext cx="6096000" cy="518657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The Guitar by Jaun Gris"/>
          <p:cNvPicPr>
            <a:picLocks noChangeAspect="1" noChangeArrowheads="1"/>
          </p:cNvPicPr>
          <p:nvPr/>
        </p:nvPicPr>
        <p:blipFill>
          <a:blip r:embed="rId2"/>
          <a:srcRect/>
          <a:stretch>
            <a:fillRect/>
          </a:stretch>
        </p:blipFill>
        <p:spPr bwMode="auto">
          <a:xfrm>
            <a:off x="2286000" y="211226"/>
            <a:ext cx="4610100" cy="6389599"/>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458200" cy="5632311"/>
          </a:xfrm>
          <a:prstGeom prst="rect">
            <a:avLst/>
          </a:prstGeom>
        </p:spPr>
        <p:txBody>
          <a:bodyPr wrap="square">
            <a:spAutoFit/>
          </a:bodyPr>
          <a:lstStyle/>
          <a:p>
            <a:r>
              <a:rPr lang="en-US" sz="3600" dirty="0" smtClean="0"/>
              <a:t>We also talked about 20</a:t>
            </a:r>
            <a:r>
              <a:rPr lang="en-US" sz="3600" baseline="30000" dirty="0" smtClean="0"/>
              <a:t>th</a:t>
            </a:r>
            <a:r>
              <a:rPr lang="en-US" sz="3600" dirty="0" smtClean="0"/>
              <a:t> Century art in Pakistan. Cubism in Pakistan.</a:t>
            </a:r>
          </a:p>
          <a:p>
            <a:r>
              <a:rPr lang="en-US" sz="3600" dirty="0" smtClean="0"/>
              <a:t>In the early post -1947 decades, the artists in Pakistan adopted Modernism not as perpetuation of the First World hegemony but as a metaphor for change and economic freedom. The society was no longer being viewed in stereotypes or </a:t>
            </a:r>
            <a:r>
              <a:rPr lang="en-US" sz="3600" dirty="0" err="1" smtClean="0"/>
              <a:t>idealised</a:t>
            </a:r>
            <a:r>
              <a:rPr lang="en-US" sz="3600" dirty="0" smtClean="0"/>
              <a:t> images, but as an evolving nation faced with the challenges of transition.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1"/>
            <a:ext cx="8382000" cy="3970318"/>
          </a:xfrm>
          <a:prstGeom prst="rect">
            <a:avLst/>
          </a:prstGeom>
        </p:spPr>
        <p:txBody>
          <a:bodyPr wrap="square">
            <a:spAutoFit/>
          </a:bodyPr>
          <a:lstStyle/>
          <a:p>
            <a:r>
              <a:rPr lang="en-US" sz="3600" dirty="0" smtClean="0"/>
              <a:t>In 1947 Lahore boasted of two art institutions and an expanding artists’ community. Karachi had very little post-Partition art activity, which expanded and became enriched by the arrival of pioneering talent in the exodus of displaced people from all over the sub-continent.</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229600" cy="6001643"/>
          </a:xfrm>
          <a:prstGeom prst="rect">
            <a:avLst/>
          </a:prstGeom>
        </p:spPr>
        <p:txBody>
          <a:bodyPr wrap="square">
            <a:spAutoFit/>
          </a:bodyPr>
          <a:lstStyle/>
          <a:p>
            <a:r>
              <a:rPr lang="en-US" sz="3200" dirty="0" smtClean="0"/>
              <a:t>In the early 1950s The Lahore Group initiated experimentation in the Modern idiom and had a seminal influence on contemporary Pakistani art. Ahmed Parvez, Shemza, Ali Imam, </a:t>
            </a:r>
            <a:r>
              <a:rPr lang="en-US" sz="3200" dirty="0" err="1" smtClean="0"/>
              <a:t>Moyene</a:t>
            </a:r>
            <a:r>
              <a:rPr lang="en-US" sz="3200" dirty="0" smtClean="0"/>
              <a:t> </a:t>
            </a:r>
            <a:r>
              <a:rPr lang="en-US" sz="3200" dirty="0" err="1" smtClean="0"/>
              <a:t>Najmi</a:t>
            </a:r>
            <a:r>
              <a:rPr lang="en-US" sz="3200" dirty="0" smtClean="0"/>
              <a:t>, Sheikh </a:t>
            </a:r>
            <a:r>
              <a:rPr lang="en-US" sz="3200" dirty="0" err="1" smtClean="0"/>
              <a:t>Safder</a:t>
            </a:r>
            <a:r>
              <a:rPr lang="en-US" sz="3200" dirty="0" smtClean="0"/>
              <a:t> and </a:t>
            </a:r>
            <a:r>
              <a:rPr lang="en-US" sz="3200" dirty="0" err="1" smtClean="0"/>
              <a:t>Qutub</a:t>
            </a:r>
            <a:r>
              <a:rPr lang="en-US" sz="3200" dirty="0" smtClean="0"/>
              <a:t> Sheikh were members of this informal group and like the Progressive group of Artists, were also inspired by the Paris School. These painters looked upon the new aesthetics of Modern Art as a manifestation of a technological and industrial progress leading to economic freedom, as it had brought to the west. </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229600" cy="5078313"/>
          </a:xfrm>
          <a:prstGeom prst="rect">
            <a:avLst/>
          </a:prstGeom>
        </p:spPr>
        <p:txBody>
          <a:bodyPr wrap="square">
            <a:spAutoFit/>
          </a:bodyPr>
          <a:lstStyle/>
          <a:p>
            <a:r>
              <a:rPr lang="en-US" sz="3600" dirty="0" smtClean="0"/>
              <a:t>By the 1960s. The art of the East Pakistani [now Bangladesh] painters had a tremendous impact on their counterparts in Lahore, Karachi, Rawalpindi and Peshawar, who had yet to reach that mature understanding of the discipline. Artists such as </a:t>
            </a:r>
            <a:r>
              <a:rPr lang="en-US" sz="3600" dirty="0" err="1" smtClean="0"/>
              <a:t>Zainul</a:t>
            </a:r>
            <a:r>
              <a:rPr lang="en-US" sz="3600" dirty="0" smtClean="0"/>
              <a:t> </a:t>
            </a:r>
            <a:r>
              <a:rPr lang="en-US" sz="3600" dirty="0" err="1" smtClean="0"/>
              <a:t>Abedin</a:t>
            </a:r>
            <a:r>
              <a:rPr lang="en-US" sz="3600" dirty="0" smtClean="0"/>
              <a:t> had already bridged the gulf between folk art and contemporary art.</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4524315"/>
          </a:xfrm>
          <a:prstGeom prst="rect">
            <a:avLst/>
          </a:prstGeom>
        </p:spPr>
        <p:txBody>
          <a:bodyPr wrap="square">
            <a:spAutoFit/>
          </a:bodyPr>
          <a:lstStyle/>
          <a:p>
            <a:r>
              <a:rPr lang="en-US" sz="3600" dirty="0" smtClean="0"/>
              <a:t>Mansur Rahi, a student of </a:t>
            </a:r>
            <a:r>
              <a:rPr lang="en-US" sz="3600" dirty="0" err="1" smtClean="0"/>
              <a:t>Zainul</a:t>
            </a:r>
            <a:r>
              <a:rPr lang="en-US" sz="3600" dirty="0" smtClean="0"/>
              <a:t> </a:t>
            </a:r>
            <a:r>
              <a:rPr lang="en-US" sz="3600" dirty="0" err="1" smtClean="0"/>
              <a:t>Abedin</a:t>
            </a:r>
            <a:r>
              <a:rPr lang="en-US" sz="3600" dirty="0" smtClean="0"/>
              <a:t>, became one of the pioneer teachers at Karachi School of Art where his pedagogic influence on the young watercolorists heralded an aquarelle revival in the 1980s. Rahi became a faithful exponent of analytical cubism and developed his oeuvre under the influence of this style.</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534400" cy="3539430"/>
          </a:xfrm>
          <a:prstGeom prst="rect">
            <a:avLst/>
          </a:prstGeom>
        </p:spPr>
        <p:txBody>
          <a:bodyPr wrap="square">
            <a:spAutoFit/>
          </a:bodyPr>
          <a:lstStyle/>
          <a:p>
            <a:r>
              <a:rPr lang="en-US" b="1" dirty="0" smtClean="0"/>
              <a:t> </a:t>
            </a:r>
            <a:r>
              <a:rPr lang="en-US" sz="3200" b="1" dirty="0" smtClean="0"/>
              <a:t>we talked about Cubism in Pakistan </a:t>
            </a:r>
            <a:r>
              <a:rPr lang="en-US" sz="3200" dirty="0" smtClean="0"/>
              <a:t>there are two big names worth mentioning.</a:t>
            </a:r>
          </a:p>
          <a:p>
            <a:r>
              <a:rPr lang="en-US" sz="3200" dirty="0" smtClean="0"/>
              <a:t>Shakir Ali and</a:t>
            </a:r>
          </a:p>
          <a:p>
            <a:r>
              <a:rPr lang="en-US" sz="3200" b="1" dirty="0" smtClean="0"/>
              <a:t> Mansoor Rahi</a:t>
            </a:r>
          </a:p>
          <a:p>
            <a:r>
              <a:rPr lang="en-US" sz="3200" b="1" dirty="0" smtClean="0"/>
              <a:t>Profession: </a:t>
            </a:r>
            <a:r>
              <a:rPr lang="en-US" sz="3200" dirty="0" smtClean="0"/>
              <a:t>Painter</a:t>
            </a:r>
            <a:br>
              <a:rPr lang="en-US" sz="3200" dirty="0" smtClean="0"/>
            </a:br>
            <a:r>
              <a:rPr lang="en-US" sz="3200" b="1" dirty="0" smtClean="0"/>
              <a:t>Location: </a:t>
            </a:r>
            <a:r>
              <a:rPr lang="en-US" sz="3200" dirty="0" smtClean="0"/>
              <a:t>Islamabad</a:t>
            </a:r>
            <a:br>
              <a:rPr lang="en-US" sz="3200" dirty="0" smtClean="0"/>
            </a:br>
            <a:r>
              <a:rPr lang="en-US" sz="3200" b="1" dirty="0" smtClean="0"/>
              <a:t>Born: </a:t>
            </a:r>
            <a:r>
              <a:rPr lang="en-US" sz="3200" dirty="0" smtClean="0"/>
              <a:t>1938</a:t>
            </a:r>
          </a:p>
        </p:txBody>
      </p:sp>
      <p:pic>
        <p:nvPicPr>
          <p:cNvPr id="3" name="Picture 2" descr="http://www.danka.pk/images/artist/11148_main.jpg"/>
          <p:cNvPicPr>
            <a:picLocks noChangeAspect="1" noChangeArrowheads="1"/>
          </p:cNvPicPr>
          <p:nvPr/>
        </p:nvPicPr>
        <p:blipFill>
          <a:blip r:embed="rId2"/>
          <a:srcRect/>
          <a:stretch>
            <a:fillRect/>
          </a:stretch>
        </p:blipFill>
        <p:spPr bwMode="auto">
          <a:xfrm>
            <a:off x="3886200" y="2514600"/>
            <a:ext cx="4876800" cy="364134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danka.pk/images/artist/11147_main.jpg"/>
          <p:cNvPicPr>
            <a:picLocks noChangeAspect="1" noChangeArrowheads="1"/>
          </p:cNvPicPr>
          <p:nvPr/>
        </p:nvPicPr>
        <p:blipFill>
          <a:blip r:embed="rId2"/>
          <a:srcRect/>
          <a:stretch>
            <a:fillRect/>
          </a:stretch>
        </p:blipFill>
        <p:spPr bwMode="auto">
          <a:xfrm>
            <a:off x="2415350" y="381000"/>
            <a:ext cx="4329112" cy="5715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305800" cy="1815882"/>
          </a:xfrm>
          <a:prstGeom prst="rect">
            <a:avLst/>
          </a:prstGeom>
        </p:spPr>
        <p:txBody>
          <a:bodyPr wrap="square">
            <a:spAutoFit/>
          </a:bodyPr>
          <a:lstStyle/>
          <a:p>
            <a:r>
              <a:rPr lang="en-US" sz="2800" dirty="0" smtClean="0"/>
              <a:t>Purely structured with formally bold forms of mainly Human figure. Cubical Expression with </a:t>
            </a:r>
            <a:r>
              <a:rPr lang="en-US" sz="2800" i="1" dirty="0" err="1" smtClean="0"/>
              <a:t>rayonistic</a:t>
            </a:r>
            <a:r>
              <a:rPr lang="en-US" sz="2800" b="1" i="1" dirty="0" smtClean="0"/>
              <a:t> </a:t>
            </a:r>
            <a:r>
              <a:rPr lang="en-US" sz="2800" dirty="0" smtClean="0"/>
              <a:t>activity and Psychedelic tension of forms and colors which evolves in new form of illusion.</a:t>
            </a:r>
            <a:endParaRPr lang="en-US" sz="2800" dirty="0"/>
          </a:p>
        </p:txBody>
      </p:sp>
      <p:pic>
        <p:nvPicPr>
          <p:cNvPr id="3" name="Picture 2" descr="http://www.maati.tv/wp-content/uploads/2013/06/Mansoor_Rahi_4da318feacc71-430x600.jpg"/>
          <p:cNvPicPr>
            <a:picLocks noChangeAspect="1" noChangeArrowheads="1"/>
          </p:cNvPicPr>
          <p:nvPr/>
        </p:nvPicPr>
        <p:blipFill>
          <a:blip r:embed="rId2"/>
          <a:srcRect/>
          <a:stretch>
            <a:fillRect/>
          </a:stretch>
        </p:blipFill>
        <p:spPr bwMode="auto">
          <a:xfrm>
            <a:off x="3200400" y="2133599"/>
            <a:ext cx="3289301" cy="458972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82000" cy="5632311"/>
          </a:xfrm>
          <a:prstGeom prst="rect">
            <a:avLst/>
          </a:prstGeom>
        </p:spPr>
        <p:txBody>
          <a:bodyPr wrap="square">
            <a:spAutoFit/>
          </a:bodyPr>
          <a:lstStyle/>
          <a:p>
            <a:r>
              <a:rPr lang="en-US" sz="3600" dirty="0" smtClean="0"/>
              <a:t>Mansoor Rahi has played an instrumental role in spreading art for the last four decades. His paintings are unique and take the viewers to a far off land. Mansoor </a:t>
            </a:r>
            <a:r>
              <a:rPr lang="en-US" sz="3600" dirty="0" err="1" smtClean="0"/>
              <a:t>Rahi’s</a:t>
            </a:r>
            <a:r>
              <a:rPr lang="en-US" sz="3600" dirty="0" smtClean="0"/>
              <a:t> paintings are intricate as they involve a lot of mathematics. It is an established fact that Mansoor Rahi does a lot of calculations before starting any of his paintings.  The mastery is evident in his paintings, as he is adopted the cubist genre.</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mansoorrahi.com/a01.jpg"/>
          <p:cNvPicPr>
            <a:picLocks noChangeAspect="1" noChangeArrowheads="1"/>
          </p:cNvPicPr>
          <p:nvPr/>
        </p:nvPicPr>
        <p:blipFill>
          <a:blip r:embed="rId2"/>
          <a:srcRect/>
          <a:stretch>
            <a:fillRect/>
          </a:stretch>
        </p:blipFill>
        <p:spPr bwMode="auto">
          <a:xfrm>
            <a:off x="1662222" y="307340"/>
            <a:ext cx="5576777" cy="2664460"/>
          </a:xfrm>
          <a:prstGeom prst="rect">
            <a:avLst/>
          </a:prstGeom>
          <a:noFill/>
        </p:spPr>
      </p:pic>
      <p:sp>
        <p:nvSpPr>
          <p:cNvPr id="3" name="Rectangle 2"/>
          <p:cNvSpPr/>
          <p:nvPr/>
        </p:nvSpPr>
        <p:spPr>
          <a:xfrm>
            <a:off x="381000" y="3124200"/>
            <a:ext cx="8305800" cy="3046988"/>
          </a:xfrm>
          <a:prstGeom prst="rect">
            <a:avLst/>
          </a:prstGeom>
        </p:spPr>
        <p:txBody>
          <a:bodyPr wrap="square">
            <a:spAutoFit/>
          </a:bodyPr>
          <a:lstStyle/>
          <a:p>
            <a:r>
              <a:rPr lang="en-US" sz="3200" dirty="0" smtClean="0"/>
              <a:t>He has taken inspiration from giants like Picasso, </a:t>
            </a:r>
            <a:r>
              <a:rPr lang="en-US" sz="3200" dirty="0" err="1" smtClean="0"/>
              <a:t>Meero</a:t>
            </a:r>
            <a:r>
              <a:rPr lang="en-US" sz="3200" dirty="0" smtClean="0"/>
              <a:t>, </a:t>
            </a:r>
            <a:r>
              <a:rPr lang="en-US" sz="3200" dirty="0" err="1" smtClean="0"/>
              <a:t>Barque</a:t>
            </a:r>
            <a:r>
              <a:rPr lang="en-US" sz="3200" dirty="0" smtClean="0"/>
              <a:t> and Paul Klee. Rahi is the only artist who took the charge of introducing regular development in cubism after Picasso, who took noticeable development in cubism. This is statement of a writer about Rahi</a:t>
            </a:r>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05800" cy="2523768"/>
          </a:xfrm>
          <a:prstGeom prst="rect">
            <a:avLst/>
          </a:prstGeom>
        </p:spPr>
        <p:txBody>
          <a:bodyPr wrap="square">
            <a:spAutoFit/>
          </a:bodyPr>
          <a:lstStyle/>
          <a:p>
            <a:r>
              <a:rPr lang="en-US" sz="2800" dirty="0" smtClean="0"/>
              <a:t>SHAKIR ALI:</a:t>
            </a:r>
          </a:p>
          <a:p>
            <a:r>
              <a:rPr lang="en-US" sz="2800" dirty="0" smtClean="0"/>
              <a:t>Born in 1922, Pakistan </a:t>
            </a:r>
            <a:br>
              <a:rPr lang="en-US" sz="2800" dirty="0" smtClean="0"/>
            </a:br>
            <a:r>
              <a:rPr lang="en-US" sz="2800" dirty="0" smtClean="0"/>
              <a:t>Shakir Ali has spent 12 years, 7 years in Bombay and 5 in London to learn classic and modern art. He came back to Pakistan in 1952.</a:t>
            </a:r>
          </a:p>
          <a:p>
            <a:endParaRPr lang="en-US" dirty="0"/>
          </a:p>
        </p:txBody>
      </p:sp>
      <p:pic>
        <p:nvPicPr>
          <p:cNvPr id="3" name="Picture 2" descr="http://www.vaslart.org/xhtml/artdir/pak_masters/shakir-ali/images/untitled-10.jpg"/>
          <p:cNvPicPr>
            <a:picLocks noChangeAspect="1" noChangeArrowheads="1"/>
          </p:cNvPicPr>
          <p:nvPr/>
        </p:nvPicPr>
        <p:blipFill>
          <a:blip r:embed="rId2"/>
          <a:srcRect/>
          <a:stretch>
            <a:fillRect/>
          </a:stretch>
        </p:blipFill>
        <p:spPr bwMode="auto">
          <a:xfrm>
            <a:off x="1752600" y="2457129"/>
            <a:ext cx="5715000" cy="418248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05800" cy="5078313"/>
          </a:xfrm>
          <a:prstGeom prst="rect">
            <a:avLst/>
          </a:prstGeom>
        </p:spPr>
        <p:txBody>
          <a:bodyPr wrap="square">
            <a:spAutoFit/>
          </a:bodyPr>
          <a:lstStyle/>
          <a:p>
            <a:r>
              <a:rPr lang="en-US" sz="3600" dirty="0" smtClean="0"/>
              <a:t>Art for Shakir is a meant of expressing his own lonely personality. It is devoid of sensuousness and sentimentality, and possesses the distilled quality of brooding in in solitude on subjects from life, which only provide point of departure into the realm of line, tone values and color. His approach to his craft is essentially of </a:t>
            </a:r>
            <a:r>
              <a:rPr lang="en-US" sz="3600" i="1" dirty="0" smtClean="0"/>
              <a:t>virtuoso</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1"/>
            <a:ext cx="8382000" cy="3970318"/>
          </a:xfrm>
          <a:prstGeom prst="rect">
            <a:avLst/>
          </a:prstGeom>
        </p:spPr>
        <p:txBody>
          <a:bodyPr wrap="square">
            <a:spAutoFit/>
          </a:bodyPr>
          <a:lstStyle/>
          <a:p>
            <a:r>
              <a:rPr lang="en-US" sz="3600" dirty="0" smtClean="0"/>
              <a:t>He treats line solely as a matter of Measure, short or long, of angles, obtuse or acute. He uses tone values or </a:t>
            </a:r>
            <a:r>
              <a:rPr lang="en-US" sz="3600" i="1" dirty="0" smtClean="0"/>
              <a:t>chiaroscuro</a:t>
            </a:r>
            <a:r>
              <a:rPr lang="en-US" sz="3600" dirty="0" smtClean="0"/>
              <a:t> as Weight and color as Quality. He uses these three formal elements in the construction of new order and creates image, which we call the subject.</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blogs.tribune.com.pk/wp-content/uploads/2011/03/shakir002-640x480.gif"/>
          <p:cNvPicPr>
            <a:picLocks noChangeAspect="1" noChangeArrowheads="1"/>
          </p:cNvPicPr>
          <p:nvPr/>
        </p:nvPicPr>
        <p:blipFill>
          <a:blip r:embed="rId2"/>
          <a:srcRect/>
          <a:stretch>
            <a:fillRect/>
          </a:stretch>
        </p:blipFill>
        <p:spPr bwMode="auto">
          <a:xfrm>
            <a:off x="838200" y="962026"/>
            <a:ext cx="7315200" cy="5486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534400" cy="954107"/>
          </a:xfrm>
          <a:prstGeom prst="rect">
            <a:avLst/>
          </a:prstGeom>
        </p:spPr>
        <p:txBody>
          <a:bodyPr wrap="square">
            <a:spAutoFit/>
          </a:bodyPr>
          <a:lstStyle/>
          <a:p>
            <a:r>
              <a:rPr lang="en-US" sz="2800" dirty="0" smtClean="0"/>
              <a:t>In the work of such artist, the appearance of recognizable object is cause for confusion among the viewers</a:t>
            </a:r>
            <a:r>
              <a:rPr lang="en-US" dirty="0" smtClean="0"/>
              <a:t>. </a:t>
            </a:r>
            <a:endParaRPr lang="en-US" dirty="0"/>
          </a:p>
        </p:txBody>
      </p:sp>
      <p:pic>
        <p:nvPicPr>
          <p:cNvPr id="3" name="Picture 2" descr="http://pakistanpaedia.com/other_paint/ShakirAli-Painting.jpg"/>
          <p:cNvPicPr>
            <a:picLocks noChangeAspect="1" noChangeArrowheads="1"/>
          </p:cNvPicPr>
          <p:nvPr/>
        </p:nvPicPr>
        <p:blipFill>
          <a:blip r:embed="rId2"/>
          <a:srcRect/>
          <a:stretch>
            <a:fillRect/>
          </a:stretch>
        </p:blipFill>
        <p:spPr bwMode="auto">
          <a:xfrm>
            <a:off x="2819400" y="1066800"/>
            <a:ext cx="3200400" cy="5384204"/>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05800" cy="3416320"/>
          </a:xfrm>
          <a:prstGeom prst="rect">
            <a:avLst/>
          </a:prstGeom>
        </p:spPr>
        <p:txBody>
          <a:bodyPr wrap="square">
            <a:spAutoFit/>
          </a:bodyPr>
          <a:lstStyle/>
          <a:p>
            <a:r>
              <a:rPr lang="en-US" sz="3600" dirty="0" smtClean="0"/>
              <a:t>The work of these two modern artists reflects the talent that is possessed by this land of South Asia. They not only produced the magnificent miniatures on this land but have the capacity to produce modern art also.</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458200" cy="4524315"/>
          </a:xfrm>
          <a:prstGeom prst="rect">
            <a:avLst/>
          </a:prstGeom>
        </p:spPr>
        <p:txBody>
          <a:bodyPr wrap="square">
            <a:spAutoFit/>
          </a:bodyPr>
          <a:lstStyle/>
          <a:p>
            <a:r>
              <a:rPr lang="en-US" sz="3600" dirty="0" smtClean="0">
                <a:solidFill>
                  <a:schemeClr val="bg2">
                    <a:lumMod val="10000"/>
                  </a:schemeClr>
                </a:solidFill>
              </a:rPr>
              <a:t>IN LECTURE. 13. UNIT.2.WE DISCUSSED </a:t>
            </a:r>
          </a:p>
          <a:p>
            <a:pPr>
              <a:buFont typeface="Arial" pitchFamily="34" charset="0"/>
              <a:buChar char="•"/>
            </a:pPr>
            <a:r>
              <a:rPr lang="en-US" sz="3600" dirty="0" smtClean="0">
                <a:solidFill>
                  <a:schemeClr val="bg2">
                    <a:lumMod val="10000"/>
                  </a:schemeClr>
                </a:solidFill>
              </a:rPr>
              <a:t>Introduction to Realism.</a:t>
            </a:r>
          </a:p>
          <a:p>
            <a:endParaRPr lang="en-US" sz="3600" dirty="0" smtClean="0">
              <a:solidFill>
                <a:schemeClr val="bg2">
                  <a:lumMod val="10000"/>
                </a:schemeClr>
              </a:solidFill>
            </a:endParaRPr>
          </a:p>
          <a:p>
            <a:pPr>
              <a:buFont typeface="Arial" pitchFamily="34" charset="0"/>
              <a:buChar char="•"/>
            </a:pPr>
            <a:r>
              <a:rPr lang="en-US" sz="3600" dirty="0" smtClean="0">
                <a:solidFill>
                  <a:schemeClr val="bg2">
                    <a:lumMod val="10000"/>
                  </a:schemeClr>
                </a:solidFill>
              </a:rPr>
              <a:t> (Pakistani artists)</a:t>
            </a:r>
          </a:p>
          <a:p>
            <a:pPr>
              <a:buFont typeface="Arial" pitchFamily="34" charset="0"/>
              <a:buChar char="•"/>
            </a:pPr>
            <a:r>
              <a:rPr lang="en-US" sz="3600" dirty="0" smtClean="0">
                <a:solidFill>
                  <a:schemeClr val="bg2">
                    <a:lumMod val="10000"/>
                  </a:schemeClr>
                </a:solidFill>
              </a:rPr>
              <a:t>Anna Molka Ahmad</a:t>
            </a:r>
          </a:p>
          <a:p>
            <a:pPr>
              <a:buFont typeface="Arial" pitchFamily="34" charset="0"/>
              <a:buChar char="•"/>
            </a:pPr>
            <a:r>
              <a:rPr lang="en-US" sz="3600" dirty="0" smtClean="0">
                <a:solidFill>
                  <a:schemeClr val="bg2">
                    <a:lumMod val="10000"/>
                  </a:schemeClr>
                </a:solidFill>
              </a:rPr>
              <a:t> Ali Imam, </a:t>
            </a:r>
          </a:p>
          <a:p>
            <a:pPr>
              <a:buFont typeface="Arial" pitchFamily="34" charset="0"/>
              <a:buChar char="•"/>
            </a:pPr>
            <a:r>
              <a:rPr lang="en-US" sz="3600" dirty="0" smtClean="0">
                <a:solidFill>
                  <a:schemeClr val="bg2">
                    <a:lumMod val="10000"/>
                  </a:schemeClr>
                </a:solidFill>
              </a:rPr>
              <a:t>Iqbal Hussain,</a:t>
            </a:r>
          </a:p>
          <a:p>
            <a:pPr>
              <a:buFont typeface="Arial" pitchFamily="34" charset="0"/>
              <a:buChar char="•"/>
            </a:pPr>
            <a:r>
              <a:rPr lang="en-US" sz="3600" dirty="0" smtClean="0">
                <a:solidFill>
                  <a:schemeClr val="bg2">
                    <a:lumMod val="10000"/>
                  </a:schemeClr>
                </a:solidFill>
              </a:rPr>
              <a:t> Khalid Iqbal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5078313"/>
          </a:xfrm>
          <a:prstGeom prst="rect">
            <a:avLst/>
          </a:prstGeom>
        </p:spPr>
        <p:txBody>
          <a:bodyPr wrap="square">
            <a:spAutoFit/>
          </a:bodyPr>
          <a:lstStyle/>
          <a:p>
            <a:pPr>
              <a:buFont typeface="Arial" pitchFamily="34" charset="0"/>
              <a:buChar char="•"/>
            </a:pPr>
            <a:r>
              <a:rPr lang="en-US" sz="3600" b="1" dirty="0" smtClean="0"/>
              <a:t>Realism,</a:t>
            </a:r>
            <a:r>
              <a:rPr lang="en-US" sz="3600" dirty="0" smtClean="0"/>
              <a:t> in the arts, the accurate, detailed, unembellished depiction of nature or of contemporary life. Realism rejects imaginative idealization in </a:t>
            </a:r>
            <a:r>
              <a:rPr lang="en-US" sz="3600" dirty="0" err="1" smtClean="0"/>
              <a:t>favour</a:t>
            </a:r>
            <a:r>
              <a:rPr lang="en-US" sz="3600" dirty="0" smtClean="0"/>
              <a:t> of a close observation of outward appearances. As such, realism in its broad sense has comprised many artistic currents in different civilizations. In the visual arts, for example,</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1815882"/>
          </a:xfrm>
          <a:prstGeom prst="rect">
            <a:avLst/>
          </a:prstGeom>
        </p:spPr>
        <p:txBody>
          <a:bodyPr wrap="square">
            <a:spAutoFit/>
          </a:bodyPr>
          <a:lstStyle/>
          <a:p>
            <a:r>
              <a:rPr lang="en-US" sz="2800" b="1" dirty="0" smtClean="0"/>
              <a:t>Realism</a:t>
            </a:r>
            <a:r>
              <a:rPr lang="en-US" sz="2800" dirty="0" smtClean="0"/>
              <a:t> (or </a:t>
            </a:r>
            <a:r>
              <a:rPr lang="en-US" sz="2800" b="1" dirty="0" smtClean="0"/>
              <a:t>naturalism</a:t>
            </a:r>
            <a:r>
              <a:rPr lang="en-US" sz="2800" dirty="0" smtClean="0"/>
              <a:t>) in the arts is the attempt to represent subject matter truthfully, without artificiality and avoiding artistic conventions, implausible, exotic and supernatural elements. Painting by </a:t>
            </a:r>
            <a:r>
              <a:rPr lang="en-US" sz="2800" dirty="0" err="1" smtClean="0"/>
              <a:t>Julis</a:t>
            </a:r>
            <a:r>
              <a:rPr lang="en-US" sz="2800" dirty="0" smtClean="0"/>
              <a:t> </a:t>
            </a:r>
            <a:r>
              <a:rPr lang="en-US" sz="2800" dirty="0" err="1" smtClean="0"/>
              <a:t>Brenor</a:t>
            </a:r>
            <a:endParaRPr lang="en-US" sz="2800" dirty="0" smtClean="0"/>
          </a:p>
        </p:txBody>
      </p:sp>
      <p:pic>
        <p:nvPicPr>
          <p:cNvPr id="3074" name="Picture 2" descr="http://2.bp.blogspot.com/-SW59P5MtElw/T576tuXZnOI/AAAAAAAAAz8/jFtQa0dtrBs/s1600/French-Realist-Painter-Jules-Breton-The-End-of-the-Working-Day-Oil-Painting.jpg"/>
          <p:cNvPicPr>
            <a:picLocks noChangeAspect="1" noChangeArrowheads="1"/>
          </p:cNvPicPr>
          <p:nvPr/>
        </p:nvPicPr>
        <p:blipFill>
          <a:blip r:embed="rId2"/>
          <a:srcRect/>
          <a:stretch>
            <a:fillRect/>
          </a:stretch>
        </p:blipFill>
        <p:spPr bwMode="auto">
          <a:xfrm>
            <a:off x="1855029" y="2743199"/>
            <a:ext cx="5307771" cy="374728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rtisoo.com/images/oil-painting-492/ARTS492815.jpg"/>
          <p:cNvPicPr>
            <a:picLocks noChangeAspect="1" noChangeArrowheads="1"/>
          </p:cNvPicPr>
          <p:nvPr/>
        </p:nvPicPr>
        <p:blipFill>
          <a:blip r:embed="rId3"/>
          <a:srcRect/>
          <a:stretch>
            <a:fillRect/>
          </a:stretch>
        </p:blipFill>
        <p:spPr bwMode="auto">
          <a:xfrm>
            <a:off x="1066800" y="1749202"/>
            <a:ext cx="6801553" cy="4584923"/>
          </a:xfrm>
          <a:prstGeom prst="rect">
            <a:avLst/>
          </a:prstGeom>
          <a:noFill/>
        </p:spPr>
      </p:pic>
      <p:sp>
        <p:nvSpPr>
          <p:cNvPr id="3" name="Rectangle 2"/>
          <p:cNvSpPr/>
          <p:nvPr/>
        </p:nvSpPr>
        <p:spPr>
          <a:xfrm>
            <a:off x="0" y="0"/>
            <a:ext cx="9144000" cy="1815882"/>
          </a:xfrm>
          <a:prstGeom prst="rect">
            <a:avLst/>
          </a:prstGeom>
        </p:spPr>
        <p:txBody>
          <a:bodyPr wrap="square">
            <a:spAutoFit/>
          </a:bodyPr>
          <a:lstStyle/>
          <a:p>
            <a:r>
              <a:rPr lang="en-US" sz="2800" dirty="0" smtClean="0"/>
              <a:t>The realist painters rejected Romanticism, which had dominated French literature and art since the late 18th century. </a:t>
            </a:r>
          </a:p>
          <a:p>
            <a:r>
              <a:rPr lang="en-US" sz="2800" dirty="0" smtClean="0"/>
              <a:t>The Gleaner by Millet</a:t>
            </a:r>
            <a:endParaRPr lang="en-US"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458200" cy="4524315"/>
          </a:xfrm>
          <a:prstGeom prst="rect">
            <a:avLst/>
          </a:prstGeom>
        </p:spPr>
        <p:txBody>
          <a:bodyPr wrap="square">
            <a:spAutoFit/>
          </a:bodyPr>
          <a:lstStyle/>
          <a:p>
            <a:r>
              <a:rPr lang="en-US" sz="3600" b="1" dirty="0" smtClean="0"/>
              <a:t>Then we talked about famous Pakistani artist Anna Molka Ahmed, </a:t>
            </a:r>
            <a:r>
              <a:rPr lang="en-US" sz="3600" dirty="0" smtClean="0"/>
              <a:t>was a famous Pakistani artist and pioneer of fine arts in the country after its independence in 1947. She was a professor of fine arts at the University of the Punjab in Lahore. Anna </a:t>
            </a:r>
            <a:r>
              <a:rPr lang="en-US" sz="3600" dirty="0" err="1" smtClean="0"/>
              <a:t>Molka's</a:t>
            </a:r>
            <a:r>
              <a:rPr lang="en-US" sz="3600" dirty="0" smtClean="0"/>
              <a:t> father, painted in 1950 by Anna Molka.</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https://encrypted-tbn1.gstatic.com/images?q=tbn:ANd9GcTzt-ieOxfH3WiATLKTET9r7QL81xz_rVxaPUcsPS67OC5DPbsp"/>
          <p:cNvPicPr>
            <a:picLocks noChangeAspect="1" noChangeArrowheads="1"/>
          </p:cNvPicPr>
          <p:nvPr/>
        </p:nvPicPr>
        <p:blipFill>
          <a:blip r:embed="rId2"/>
          <a:srcRect/>
          <a:stretch>
            <a:fillRect/>
          </a:stretch>
        </p:blipFill>
        <p:spPr bwMode="auto">
          <a:xfrm>
            <a:off x="1905000" y="304800"/>
            <a:ext cx="4935444" cy="604098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5078313"/>
          </a:xfrm>
          <a:prstGeom prst="rect">
            <a:avLst/>
          </a:prstGeom>
        </p:spPr>
        <p:txBody>
          <a:bodyPr wrap="square">
            <a:spAutoFit/>
          </a:bodyPr>
          <a:lstStyle/>
          <a:p>
            <a:r>
              <a:rPr lang="en-US" sz="3600" dirty="0" smtClean="0"/>
              <a:t>Prof Anna Molka Ahmed was a famous Pakistani artist and pioneer of fine arts in the country after the Partition.</a:t>
            </a:r>
            <a:br>
              <a:rPr lang="en-US" sz="3600" dirty="0" smtClean="0"/>
            </a:br>
            <a:r>
              <a:rPr lang="en-US" sz="3600" dirty="0" smtClean="0"/>
              <a:t>She was a professor of fine arts at the University of the Punjab in Lahore. She was born to Jewish parents in London.</a:t>
            </a:r>
            <a:br>
              <a:rPr lang="en-US" sz="3600" dirty="0" smtClean="0"/>
            </a:br>
            <a:r>
              <a:rPr lang="en-US" sz="3600" dirty="0" smtClean="0"/>
              <a:t>Her mother was Polish and father Russian. She studied painting, sculpture and design at St Martin School of Arts in London</a:t>
            </a:r>
            <a:r>
              <a:rPr lang="en-US" dirty="0" smtClean="0"/>
              <a:t>.</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images.arcadja.com/molka_ahmed_anna-portrait_of_sufi_waqar%7EOM6c7300%7E10001_20101011_18600_108.jpg"/>
          <p:cNvPicPr>
            <a:picLocks noChangeAspect="1" noChangeArrowheads="1"/>
          </p:cNvPicPr>
          <p:nvPr/>
        </p:nvPicPr>
        <p:blipFill>
          <a:blip r:embed="rId2"/>
          <a:srcRect/>
          <a:stretch>
            <a:fillRect/>
          </a:stretch>
        </p:blipFill>
        <p:spPr bwMode="auto">
          <a:xfrm>
            <a:off x="2361184" y="609600"/>
            <a:ext cx="3856736" cy="55626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382000" cy="4524315"/>
          </a:xfrm>
          <a:prstGeom prst="rect">
            <a:avLst/>
          </a:prstGeom>
        </p:spPr>
        <p:txBody>
          <a:bodyPr wrap="square">
            <a:spAutoFit/>
          </a:bodyPr>
          <a:lstStyle/>
          <a:p>
            <a:r>
              <a:rPr lang="en-US" sz="3600" dirty="0" smtClean="0"/>
              <a:t>In 1940, Prof </a:t>
            </a:r>
            <a:r>
              <a:rPr lang="en-US" sz="3600" dirty="0" err="1" smtClean="0"/>
              <a:t>Em</a:t>
            </a:r>
            <a:r>
              <a:rPr lang="en-US" sz="3600" dirty="0" smtClean="0"/>
              <a:t> Anna Molka Ahmed set up the Department of Fine Arts, now the College of Arts and Design, at the University of the Punjab, which has now become a centre of excellence for fine arts in Pakistan.</a:t>
            </a:r>
            <a:br>
              <a:rPr lang="en-US" sz="3600" dirty="0" smtClean="0"/>
            </a:br>
            <a:r>
              <a:rPr lang="en-US" sz="3600" dirty="0" smtClean="0"/>
              <a:t>Her students turned into famous artists at home, whereas many of them are recognized internationally.</a:t>
            </a:r>
            <a:endParaRPr lang="en-US"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3.gstatic.com/images?q=tbn:ANd9GcSvATUsxP0PMQOrdS7XWK8mGeK30Rf-jPK_nzh9Txq9JYzkZYILtQ"/>
          <p:cNvPicPr>
            <a:picLocks noChangeAspect="1" noChangeArrowheads="1"/>
          </p:cNvPicPr>
          <p:nvPr/>
        </p:nvPicPr>
        <p:blipFill>
          <a:blip r:embed="rId2"/>
          <a:srcRect/>
          <a:stretch>
            <a:fillRect/>
          </a:stretch>
        </p:blipFill>
        <p:spPr bwMode="auto">
          <a:xfrm>
            <a:off x="658192" y="696686"/>
            <a:ext cx="7668591" cy="539931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458200" cy="6001643"/>
          </a:xfrm>
          <a:prstGeom prst="rect">
            <a:avLst/>
          </a:prstGeom>
        </p:spPr>
        <p:txBody>
          <a:bodyPr wrap="square">
            <a:spAutoFit/>
          </a:bodyPr>
          <a:lstStyle/>
          <a:p>
            <a:r>
              <a:rPr lang="en-US" sz="3200" b="1" dirty="0" smtClean="0"/>
              <a:t>The Imam of Art</a:t>
            </a:r>
          </a:p>
          <a:p>
            <a:r>
              <a:rPr lang="en-US" sz="3200" i="1" dirty="0" smtClean="0"/>
              <a:t>By </a:t>
            </a:r>
            <a:r>
              <a:rPr lang="en-US" sz="3200" i="1" dirty="0" err="1" smtClean="0"/>
              <a:t>Shamim</a:t>
            </a:r>
            <a:r>
              <a:rPr lang="en-US" sz="3200" i="1" dirty="0" smtClean="0"/>
              <a:t> </a:t>
            </a:r>
            <a:r>
              <a:rPr lang="en-US" sz="3200" i="1" dirty="0" err="1" smtClean="0"/>
              <a:t>Akhter</a:t>
            </a:r>
            <a:r>
              <a:rPr lang="en-US" sz="3200" i="1" dirty="0" smtClean="0"/>
              <a:t> </a:t>
            </a:r>
            <a:endParaRPr lang="en-US" sz="3200" dirty="0" smtClean="0"/>
          </a:p>
          <a:p>
            <a:r>
              <a:rPr lang="en-US" sz="3200" dirty="0" smtClean="0"/>
              <a:t>Ali Imam, the Imam of art and artists of Pakistan passed away on May 23, 2002. To pay homage to Imam </a:t>
            </a:r>
            <a:r>
              <a:rPr lang="en-US" sz="3200" dirty="0" err="1" smtClean="0"/>
              <a:t>Saheb</a:t>
            </a:r>
            <a:r>
              <a:rPr lang="en-US" sz="3200" dirty="0" smtClean="0"/>
              <a:t>, Gallery 6 in Islamabad hosted two of his rare works of art. In Karachi, </a:t>
            </a:r>
            <a:r>
              <a:rPr lang="en-US" sz="3200" dirty="0" err="1" smtClean="0"/>
              <a:t>Shahnaz</a:t>
            </a:r>
            <a:r>
              <a:rPr lang="en-US" sz="3200" dirty="0" smtClean="0"/>
              <a:t> Imam, now the director/ curator of Indus Gallery paid tribute to her husband by holding a big exhibition of paintings by senior and prominent artists of Pakistan. She also produced a brochure on the occasion sketching the life and works of Imam </a:t>
            </a:r>
            <a:r>
              <a:rPr lang="en-US" sz="3200" dirty="0" err="1" smtClean="0"/>
              <a:t>Saheb</a:t>
            </a:r>
            <a:r>
              <a:rPr lang="en-US" sz="3200" dirty="0" smtClean="0"/>
              <a:t> by various writers.</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pakistanartreview.net/9th_issue/images/imam_1.jpg"/>
          <p:cNvPicPr>
            <a:picLocks noChangeAspect="1" noChangeArrowheads="1"/>
          </p:cNvPicPr>
          <p:nvPr/>
        </p:nvPicPr>
        <p:blipFill>
          <a:blip r:embed="rId2"/>
          <a:srcRect/>
          <a:stretch>
            <a:fillRect/>
          </a:stretch>
        </p:blipFill>
        <p:spPr bwMode="auto">
          <a:xfrm>
            <a:off x="2819400" y="381000"/>
            <a:ext cx="3957352" cy="5975602"/>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5632311"/>
          </a:xfrm>
          <a:prstGeom prst="rect">
            <a:avLst/>
          </a:prstGeom>
        </p:spPr>
        <p:txBody>
          <a:bodyPr wrap="square">
            <a:spAutoFit/>
          </a:bodyPr>
          <a:lstStyle/>
          <a:p>
            <a:r>
              <a:rPr lang="en-US" sz="3600" dirty="0" smtClean="0"/>
              <a:t>Pakistan Art Review also remembers the Great Guru and gives ample place to the man who dedicated his life to promote art and artists of Pakistan and opened the doors of Indus Gallery for modern art, thus paving the way for a proper art movement in Pakistan. There are many issues include writings on Ali Imam by prominent writers and a personal note by his daughter and wife. </a:t>
            </a:r>
            <a:endParaRPr lang="en-US" sz="3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vaslart.org/xhtml/artdir/pak_masters/ali-imam/images/scan0002.jpg"/>
          <p:cNvPicPr>
            <a:picLocks noChangeAspect="1" noChangeArrowheads="1"/>
          </p:cNvPicPr>
          <p:nvPr/>
        </p:nvPicPr>
        <p:blipFill>
          <a:blip r:embed="rId2"/>
          <a:srcRect/>
          <a:stretch>
            <a:fillRect/>
          </a:stretch>
        </p:blipFill>
        <p:spPr bwMode="auto">
          <a:xfrm>
            <a:off x="2895600" y="228600"/>
            <a:ext cx="3929099" cy="6276974"/>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6494085"/>
          </a:xfrm>
          <a:prstGeom prst="rect">
            <a:avLst/>
          </a:prstGeom>
        </p:spPr>
        <p:txBody>
          <a:bodyPr wrap="square">
            <a:spAutoFit/>
          </a:bodyPr>
          <a:lstStyle/>
          <a:p>
            <a:r>
              <a:rPr lang="en-US" sz="3200" b="1" dirty="0" smtClean="0">
                <a:solidFill>
                  <a:srgbClr val="C00000"/>
                </a:solidFill>
              </a:rPr>
              <a:t>Iqbal Hussain:</a:t>
            </a:r>
          </a:p>
          <a:p>
            <a:r>
              <a:rPr lang="en-US" sz="3200" dirty="0" smtClean="0"/>
              <a:t>After finishing his studies at NCA in 1974, Mr. Hussain dedicated his career to painting women of his abode - the red light district of Lahore. He has continued to live in the district to be close with his people to whome he portrays in his paintings_ the men and mainly women, the denizens of the vicinity. The mostly neutral palette and diffused light source hints at the sadness and less glamorous reality of </a:t>
            </a:r>
            <a:r>
              <a:rPr lang="en-US" sz="3200" dirty="0" err="1" smtClean="0"/>
              <a:t>Heera</a:t>
            </a:r>
            <a:r>
              <a:rPr lang="en-US" sz="3200" dirty="0" smtClean="0"/>
              <a:t> </a:t>
            </a:r>
            <a:r>
              <a:rPr lang="en-US" sz="3200" dirty="0" err="1" smtClean="0"/>
              <a:t>Mandi</a:t>
            </a:r>
            <a:r>
              <a:rPr lang="en-US" sz="3200" dirty="0" smtClean="0"/>
              <a:t> - the local name for the district. Mr. Hussain has a sensitive yet unapologetic approach, unwilling to simply gloss over the truth. </a:t>
            </a:r>
            <a:endParaRPr 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www.pakistanartreview.net/19th_Issue/Images/Iqbal_Hussain6.JPG"/>
          <p:cNvPicPr>
            <a:picLocks noChangeAspect="1" noChangeArrowheads="1"/>
          </p:cNvPicPr>
          <p:nvPr/>
        </p:nvPicPr>
        <p:blipFill>
          <a:blip r:embed="rId2"/>
          <a:srcRect/>
          <a:stretch>
            <a:fillRect/>
          </a:stretch>
        </p:blipFill>
        <p:spPr bwMode="auto">
          <a:xfrm>
            <a:off x="1219200" y="910884"/>
            <a:ext cx="6857999" cy="5183064"/>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82000" cy="5078313"/>
          </a:xfrm>
          <a:prstGeom prst="rect">
            <a:avLst/>
          </a:prstGeom>
        </p:spPr>
        <p:txBody>
          <a:bodyPr wrap="square">
            <a:spAutoFit/>
          </a:bodyPr>
          <a:lstStyle/>
          <a:p>
            <a:r>
              <a:rPr lang="en-US" sz="3600" dirty="0" smtClean="0"/>
              <a:t>A constant painter of the spirit of old city of Lahore and the Red Light area, Iqbal Hussain was hosted by </a:t>
            </a:r>
            <a:r>
              <a:rPr lang="en-US" sz="3600" dirty="0" err="1" smtClean="0"/>
              <a:t>Ejaz</a:t>
            </a:r>
            <a:r>
              <a:rPr lang="en-US" sz="3600" dirty="0" smtClean="0"/>
              <a:t> Galleries, Lahore on October 20, 2011. Hussain graduated from National College of Arts, Lahore in 1974 and held his first exhibition in 1981; since then, with a wounded soul, he has been narrating his saga on canvas in morose hues</a:t>
            </a:r>
            <a:r>
              <a:rPr lang="en-US" dirty="0" smtClean="0"/>
              <a: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458200" cy="5078313"/>
          </a:xfrm>
          <a:prstGeom prst="rect">
            <a:avLst/>
          </a:prstGeom>
        </p:spPr>
        <p:txBody>
          <a:bodyPr wrap="square">
            <a:spAutoFit/>
          </a:bodyPr>
          <a:lstStyle/>
          <a:p>
            <a:r>
              <a:rPr lang="en-US" sz="3600" dirty="0" smtClean="0"/>
              <a:t>His subjective experience has left a lasting impact on his conscious mind which he keeps expressing constantly. He has exposed all the facets of life in the red light area, a matriarchal society. That was a time when even talking about this segment of society was a taboo. Hussain raised his voice at that time; now it has become a household name courtesy the plays run on TV channels. </a:t>
            </a:r>
            <a:endParaRPr lang="en-US" sz="3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pakistanartreview.net/19th_Issue/Images/Iqbal_Hussain2.JPG"/>
          <p:cNvPicPr>
            <a:picLocks noChangeAspect="1" noChangeArrowheads="1"/>
          </p:cNvPicPr>
          <p:nvPr/>
        </p:nvPicPr>
        <p:blipFill>
          <a:blip r:embed="rId2"/>
          <a:srcRect/>
          <a:stretch>
            <a:fillRect/>
          </a:stretch>
        </p:blipFill>
        <p:spPr bwMode="auto">
          <a:xfrm>
            <a:off x="2590800" y="304800"/>
            <a:ext cx="3905250" cy="6096001"/>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153400" cy="1384995"/>
          </a:xfrm>
          <a:prstGeom prst="rect">
            <a:avLst/>
          </a:prstGeom>
        </p:spPr>
        <p:txBody>
          <a:bodyPr wrap="square">
            <a:spAutoFit/>
          </a:bodyPr>
          <a:lstStyle/>
          <a:p>
            <a:r>
              <a:rPr lang="en-US" sz="2800" dirty="0" smtClean="0"/>
              <a:t>The other segment of his work consists of cityscapes, landscapes related with river Ravi and street scenes from Shahi Mohallah</a:t>
            </a:r>
            <a:r>
              <a:rPr lang="en-US" dirty="0" smtClean="0"/>
              <a:t>, </a:t>
            </a:r>
            <a:endParaRPr lang="en-US" dirty="0"/>
          </a:p>
        </p:txBody>
      </p:sp>
      <p:pic>
        <p:nvPicPr>
          <p:cNvPr id="3" name="Picture 2" descr="http://www.pakistanartreview.net/19th_Issue/Images/Iqbal_Hussain4.JPG"/>
          <p:cNvPicPr>
            <a:picLocks noChangeAspect="1" noChangeArrowheads="1"/>
          </p:cNvPicPr>
          <p:nvPr/>
        </p:nvPicPr>
        <p:blipFill>
          <a:blip r:embed="rId2"/>
          <a:srcRect/>
          <a:stretch>
            <a:fillRect/>
          </a:stretch>
        </p:blipFill>
        <p:spPr bwMode="auto">
          <a:xfrm>
            <a:off x="609600" y="2057400"/>
            <a:ext cx="3324225" cy="4386607"/>
          </a:xfrm>
          <a:prstGeom prst="rect">
            <a:avLst/>
          </a:prstGeom>
          <a:noFill/>
        </p:spPr>
      </p:pic>
      <p:pic>
        <p:nvPicPr>
          <p:cNvPr id="4" name="Picture 2" descr="http://www.pakistanartreview.net/19th_Issue/Images/Iqbal_Hussain7.JPG"/>
          <p:cNvPicPr>
            <a:picLocks noChangeAspect="1" noChangeArrowheads="1"/>
          </p:cNvPicPr>
          <p:nvPr/>
        </p:nvPicPr>
        <p:blipFill>
          <a:blip r:embed="rId3"/>
          <a:srcRect/>
          <a:stretch>
            <a:fillRect/>
          </a:stretch>
        </p:blipFill>
        <p:spPr bwMode="auto">
          <a:xfrm>
            <a:off x="4419600" y="2057400"/>
            <a:ext cx="3868340" cy="4343401"/>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534400" cy="6494085"/>
          </a:xfrm>
          <a:prstGeom prst="rect">
            <a:avLst/>
          </a:prstGeom>
        </p:spPr>
        <p:txBody>
          <a:bodyPr wrap="square">
            <a:spAutoFit/>
          </a:bodyPr>
          <a:lstStyle/>
          <a:p>
            <a:r>
              <a:rPr lang="en-US" sz="3200" dirty="0" smtClean="0"/>
              <a:t>His mural size canvas speaks of his </a:t>
            </a:r>
            <a:r>
              <a:rPr lang="en-US" sz="3200" dirty="0" err="1" smtClean="0"/>
              <a:t>vigour</a:t>
            </a:r>
            <a:r>
              <a:rPr lang="en-US" sz="3200" dirty="0" smtClean="0"/>
              <a:t> and velocity of expression of a living reality. He is the first artist in Pakistan to say through line and colour that these are human too. They are souls related with the profession of singing; dancing and body selling earlier confined in a certain locality popularly known as </a:t>
            </a:r>
            <a:r>
              <a:rPr lang="en-US" sz="3200" dirty="0" err="1" smtClean="0"/>
              <a:t>Heera</a:t>
            </a:r>
            <a:r>
              <a:rPr lang="en-US" sz="3200" dirty="0" smtClean="0"/>
              <a:t> </a:t>
            </a:r>
            <a:r>
              <a:rPr lang="en-US" sz="3200" dirty="0" err="1" smtClean="0"/>
              <a:t>Mandi</a:t>
            </a:r>
            <a:r>
              <a:rPr lang="en-US" sz="3200" dirty="0" smtClean="0"/>
              <a:t>- the Red Light area. But now they are scattered allover. Although all his figurative work is a social comment even when he is expressing their agonies, aspirations and way of life, at times Hussain specifically makes a comment on the hypocrisies of the self-acclaimed pious society.</a:t>
            </a:r>
            <a:endParaRPr lang="en-US" sz="32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s://encrypted-tbn2.gstatic.com/images?q=tbn:ANd9GcTTdrzO_mLn5FHoFVC7n6mOw3GNK49EQdeEO5XhPL6O_thbyjsZ"/>
          <p:cNvPicPr>
            <a:picLocks noChangeAspect="1" noChangeArrowheads="1"/>
          </p:cNvPicPr>
          <p:nvPr/>
        </p:nvPicPr>
        <p:blipFill>
          <a:blip r:embed="rId2"/>
          <a:srcRect/>
          <a:stretch>
            <a:fillRect/>
          </a:stretch>
        </p:blipFill>
        <p:spPr bwMode="auto">
          <a:xfrm>
            <a:off x="667326" y="936185"/>
            <a:ext cx="7790874" cy="5184476"/>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229600" cy="5509200"/>
          </a:xfrm>
          <a:prstGeom prst="rect">
            <a:avLst/>
          </a:prstGeom>
        </p:spPr>
        <p:txBody>
          <a:bodyPr wrap="square">
            <a:spAutoFit/>
          </a:bodyPr>
          <a:lstStyle/>
          <a:p>
            <a:r>
              <a:rPr lang="en-US" sz="3200" b="1" dirty="0" smtClean="0"/>
              <a:t>Khalid Iqbal: The father of modern realism in landscape painting in Pakistan</a:t>
            </a:r>
            <a:endParaRPr lang="en-US" sz="3200" b="1" u="sng" dirty="0" smtClean="0"/>
          </a:p>
          <a:p>
            <a:r>
              <a:rPr lang="en-US" sz="3200" dirty="0" smtClean="0"/>
              <a:t>Landscape painting has always been a popular and undisputedly, the most acceptable genre of visual arts among all and sundry in Pakistan. Owing to its natural and gifted beauty, the plains of Punjab have invariably attracted the onlookers, as well as the painters, to pay homage to the enriched colours, captivating light and in-depth perspectives of orange and red horizons of dawn and dusk.</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3.jpg"/>
          <p:cNvPicPr>
            <a:picLocks noChangeAspect="1"/>
          </p:cNvPicPr>
          <p:nvPr/>
        </p:nvPicPr>
        <p:blipFill>
          <a:blip r:embed="rId2"/>
          <a:stretch>
            <a:fillRect/>
          </a:stretch>
        </p:blipFill>
        <p:spPr>
          <a:xfrm>
            <a:off x="422507" y="914400"/>
            <a:ext cx="8346872" cy="5257801"/>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4.jpg"/>
          <p:cNvPicPr>
            <a:picLocks noChangeAspect="1"/>
          </p:cNvPicPr>
          <p:nvPr/>
        </p:nvPicPr>
        <p:blipFill>
          <a:blip r:embed="rId2"/>
          <a:stretch>
            <a:fillRect/>
          </a:stretch>
        </p:blipFill>
        <p:spPr>
          <a:xfrm>
            <a:off x="2286000" y="176754"/>
            <a:ext cx="4884243" cy="6545892"/>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2.jpg"/>
          <p:cNvPicPr>
            <a:picLocks noChangeAspect="1"/>
          </p:cNvPicPr>
          <p:nvPr/>
        </p:nvPicPr>
        <p:blipFill>
          <a:blip r:embed="rId2"/>
          <a:stretch>
            <a:fillRect/>
          </a:stretch>
        </p:blipFill>
        <p:spPr>
          <a:xfrm>
            <a:off x="457200" y="1524000"/>
            <a:ext cx="8102537" cy="3159763"/>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1"/>
            <a:ext cx="8382000" cy="6001643"/>
          </a:xfrm>
          <a:prstGeom prst="rect">
            <a:avLst/>
          </a:prstGeom>
        </p:spPr>
        <p:txBody>
          <a:bodyPr wrap="square">
            <a:spAutoFit/>
          </a:bodyPr>
          <a:lstStyle/>
          <a:p>
            <a:r>
              <a:rPr lang="en-US" sz="3200" dirty="0" smtClean="0"/>
              <a:t>it was the company painters of the colonial era who brought the modern and realistic technique of landscape painting to the subcontinent preferably through the mediums of oil colour and water colour. The realistic style owing to its capacity of imitating the naturalistic rendering of the seen-objects, received popularity and acceptance among the local artists and the genius of Allah </a:t>
            </a:r>
            <a:r>
              <a:rPr lang="en-US" sz="3200" dirty="0" err="1" smtClean="0"/>
              <a:t>Bakhsh</a:t>
            </a:r>
            <a:r>
              <a:rPr lang="en-US" sz="3200" dirty="0" smtClean="0"/>
              <a:t> responded to the depth and illusions created by the geometrically enhanced perspective, a new approach in for the regional painters and viewers.</a:t>
            </a:r>
            <a:endParaRPr lang="en-US" sz="32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i6.jpg"/>
          <p:cNvPicPr>
            <a:picLocks noChangeAspect="1"/>
          </p:cNvPicPr>
          <p:nvPr/>
        </p:nvPicPr>
        <p:blipFill>
          <a:blip r:embed="rId2"/>
          <a:stretch>
            <a:fillRect/>
          </a:stretch>
        </p:blipFill>
        <p:spPr>
          <a:xfrm>
            <a:off x="514925" y="431994"/>
            <a:ext cx="8019475" cy="5854522"/>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01000" cy="2862322"/>
          </a:xfrm>
          <a:prstGeom prst="rect">
            <a:avLst/>
          </a:prstGeom>
        </p:spPr>
        <p:txBody>
          <a:bodyPr wrap="square">
            <a:spAutoFit/>
          </a:bodyPr>
          <a:lstStyle/>
          <a:p>
            <a:r>
              <a:rPr lang="en-US" sz="3600" dirty="0" smtClean="0">
                <a:solidFill>
                  <a:srgbClr val="C00000"/>
                </a:solidFill>
              </a:rPr>
              <a:t>IN LECTURE. 14. UNIT. 2</a:t>
            </a:r>
          </a:p>
          <a:p>
            <a:r>
              <a:rPr lang="en-US" sz="3600" dirty="0" smtClean="0">
                <a:solidFill>
                  <a:srgbClr val="C00000"/>
                </a:solidFill>
              </a:rPr>
              <a:t>We discussed about </a:t>
            </a:r>
          </a:p>
          <a:p>
            <a:pPr>
              <a:buFont typeface="Arial" pitchFamily="34" charset="0"/>
              <a:buChar char="•"/>
            </a:pPr>
            <a:r>
              <a:rPr lang="en-US" sz="3600" dirty="0" smtClean="0"/>
              <a:t>Introduction to Abstraction. </a:t>
            </a:r>
          </a:p>
          <a:p>
            <a:pPr>
              <a:buFont typeface="Arial" pitchFamily="34" charset="0"/>
              <a:buChar char="•"/>
            </a:pPr>
            <a:r>
              <a:rPr lang="en-US" sz="3600" dirty="0" smtClean="0"/>
              <a:t>(Pakistani artist)</a:t>
            </a:r>
          </a:p>
          <a:p>
            <a:pPr>
              <a:buFont typeface="Arial" pitchFamily="34" charset="0"/>
              <a:buChar char="•"/>
            </a:pPr>
            <a:r>
              <a:rPr lang="en-US" sz="3600" dirty="0" smtClean="0"/>
              <a:t> Ahmad Pervaiz</a:t>
            </a:r>
            <a:endParaRPr lang="en-US" sz="36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05800" cy="5632311"/>
          </a:xfrm>
          <a:prstGeom prst="rect">
            <a:avLst/>
          </a:prstGeom>
        </p:spPr>
        <p:txBody>
          <a:bodyPr wrap="square">
            <a:spAutoFit/>
          </a:bodyPr>
          <a:lstStyle/>
          <a:p>
            <a:r>
              <a:rPr lang="en-US" sz="3600" dirty="0" smtClean="0"/>
              <a:t>INTRODUCTION TO ABSTRACTION:</a:t>
            </a:r>
          </a:p>
          <a:p>
            <a:r>
              <a:rPr lang="en-US" sz="3600" dirty="0" smtClean="0"/>
              <a:t>"Of all the arts, abstract painting is the most difficult. It demands that you know how to draw well, that you have a heightened sensitivity for composition and for colours, and that you be a true poet. This last is essential." -- </a:t>
            </a:r>
            <a:r>
              <a:rPr lang="en-US" sz="3600" dirty="0" err="1" smtClean="0"/>
              <a:t>Wassily</a:t>
            </a:r>
            <a:r>
              <a:rPr lang="en-US" sz="3600" dirty="0" smtClean="0"/>
              <a:t> Kandinsky is a big name as far as abstract art is concerned. The great Cubists Picasso and Braque we have already discussed</a:t>
            </a:r>
            <a:endParaRPr lang="en-US" sz="36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077200" cy="1569660"/>
          </a:xfrm>
          <a:prstGeom prst="rect">
            <a:avLst/>
          </a:prstGeom>
        </p:spPr>
        <p:txBody>
          <a:bodyPr wrap="square">
            <a:spAutoFit/>
          </a:bodyPr>
          <a:lstStyle/>
          <a:p>
            <a:r>
              <a:rPr lang="en-US" sz="3200" dirty="0" err="1" smtClean="0"/>
              <a:t>Wassily</a:t>
            </a:r>
            <a:r>
              <a:rPr lang="en-US" sz="3200" dirty="0" smtClean="0"/>
              <a:t> Kandinsky (1866 – 1944) was a Russian-French painter. His style of painting originally belonged to expressionism.</a:t>
            </a:r>
            <a:endParaRPr lang="en-US" sz="3200" dirty="0"/>
          </a:p>
        </p:txBody>
      </p:sp>
      <p:pic>
        <p:nvPicPr>
          <p:cNvPr id="3" name="Picture 2" descr="http://upload.wikimedia.org/wikipedia/commons/8/8a/Vassily-Kandinsky.jpeg"/>
          <p:cNvPicPr>
            <a:picLocks noChangeAspect="1" noChangeArrowheads="1"/>
          </p:cNvPicPr>
          <p:nvPr/>
        </p:nvPicPr>
        <p:blipFill>
          <a:blip r:embed="rId2"/>
          <a:srcRect/>
          <a:stretch>
            <a:fillRect/>
          </a:stretch>
        </p:blipFill>
        <p:spPr bwMode="auto">
          <a:xfrm>
            <a:off x="608362" y="2713029"/>
            <a:ext cx="2258664" cy="3611571"/>
          </a:xfrm>
          <a:prstGeom prst="rect">
            <a:avLst/>
          </a:prstGeom>
          <a:noFill/>
        </p:spPr>
      </p:pic>
      <p:pic>
        <p:nvPicPr>
          <p:cNvPr id="4" name="Picture 6" descr="https://encrypted-tbn1.gstatic.com/images?q=tbn:ANd9GcQHgdNhU8dAamBW5mZwk9UkrVlWfM5vmOITn3cGGvP_8Ssy9HBIAkf2JbY"/>
          <p:cNvPicPr>
            <a:picLocks noChangeAspect="1" noChangeArrowheads="1"/>
          </p:cNvPicPr>
          <p:nvPr/>
        </p:nvPicPr>
        <p:blipFill>
          <a:blip r:embed="rId3"/>
          <a:srcRect/>
          <a:stretch>
            <a:fillRect/>
          </a:stretch>
        </p:blipFill>
        <p:spPr bwMode="auto">
          <a:xfrm>
            <a:off x="3581400" y="2667000"/>
            <a:ext cx="4991100" cy="3743325"/>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3970318"/>
          </a:xfrm>
          <a:prstGeom prst="rect">
            <a:avLst/>
          </a:prstGeom>
        </p:spPr>
        <p:txBody>
          <a:bodyPr wrap="square">
            <a:spAutoFit/>
          </a:bodyPr>
          <a:lstStyle/>
          <a:p>
            <a:r>
              <a:rPr lang="en-US" sz="3600" dirty="0" smtClean="0"/>
              <a:t>A further distinction tends to be made between abstract art which is geometric, such as the work of Mondrian, and abstract art that is more fluid (and where the apparent spontaneity often belies careful planning and execution), such as the abstract art of Kandinsky or Pollock.</a:t>
            </a:r>
            <a:endParaRPr lang="en-US" sz="36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10600" cy="5078313"/>
          </a:xfrm>
          <a:prstGeom prst="rect">
            <a:avLst/>
          </a:prstGeom>
        </p:spPr>
        <p:txBody>
          <a:bodyPr wrap="square">
            <a:spAutoFit/>
          </a:bodyPr>
          <a:lstStyle/>
          <a:p>
            <a:r>
              <a:rPr lang="en-US" sz="3600" dirty="0" smtClean="0"/>
              <a:t>Also generally classified with abstract art are figurative abstractions and paintings which represent things that aren't visual, such an emotion, sound, or spiritual experience. Figurative abstractions are abstractions or simplifications of reality, where detail is eliminated from recognizable objects leaving only the essence or some degree of recognizable form. </a:t>
            </a:r>
            <a:endParaRPr lang="en-US" sz="36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1"/>
            <a:ext cx="8305800" cy="6494085"/>
          </a:xfrm>
          <a:prstGeom prst="rect">
            <a:avLst/>
          </a:prstGeom>
        </p:spPr>
        <p:txBody>
          <a:bodyPr wrap="square">
            <a:spAutoFit/>
          </a:bodyPr>
          <a:lstStyle/>
          <a:p>
            <a:r>
              <a:rPr lang="en-US" sz="3200" dirty="0" smtClean="0"/>
              <a:t>In Western art history, the break from the notion that a painting had to represent something happened in the early 20th century. Impressionism, Fauvism, Cubism and other art movements of the time all contributed by breaking the "rules" of art followed since The Renaissance. Impressionism saw painters not "finishing" their paintings. The Fauvists used colour in a non-realistic way. Cubism introduced the idea of painting an object from more than one view point. From all of these the idea developed that colour, line, form, and texture could be the "subject" of the painting. </a:t>
            </a:r>
            <a:endParaRPr lang="en-US" sz="32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6186309"/>
          </a:xfrm>
          <a:prstGeom prst="rect">
            <a:avLst/>
          </a:prstGeom>
        </p:spPr>
        <p:txBody>
          <a:bodyPr wrap="square">
            <a:spAutoFit/>
          </a:bodyPr>
          <a:lstStyle/>
          <a:p>
            <a:r>
              <a:rPr lang="en-US" sz="3600" b="1" dirty="0" smtClean="0"/>
              <a:t>Painting the Invisible: Paul Klee (1879-1940)</a:t>
            </a:r>
          </a:p>
          <a:p>
            <a:r>
              <a:rPr lang="en-US" sz="3600" dirty="0" smtClean="0"/>
              <a:t>The art of Paul Klee defies easy </a:t>
            </a:r>
            <a:r>
              <a:rPr lang="en-US" sz="3600" dirty="0" err="1" smtClean="0"/>
              <a:t>categorisation</a:t>
            </a:r>
            <a:r>
              <a:rPr lang="en-US" sz="3600" dirty="0" smtClean="0"/>
              <a:t>. During his career he experimented relentlessly with creating images in a wide variety of styles, some abstract, some less so. Visionary, subtle, whimsical, sometimes innocent, but always innovative, his prolific output has ensured that he remains one of the </a:t>
            </a:r>
            <a:r>
              <a:rPr lang="en-US" sz="3600" dirty="0" err="1" smtClean="0"/>
              <a:t>favourites</a:t>
            </a:r>
            <a:r>
              <a:rPr lang="en-US" sz="3600" dirty="0" smtClean="0"/>
              <a:t> of twentieth century abstract artists.</a:t>
            </a:r>
            <a:endParaRPr lang="en-US" sz="36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volution of the Viaduct"/>
          <p:cNvPicPr>
            <a:picLocks noChangeAspect="1" noChangeArrowheads="1"/>
          </p:cNvPicPr>
          <p:nvPr/>
        </p:nvPicPr>
        <p:blipFill>
          <a:blip r:embed="rId2"/>
          <a:srcRect/>
          <a:stretch>
            <a:fillRect/>
          </a:stretch>
        </p:blipFill>
        <p:spPr bwMode="auto">
          <a:xfrm>
            <a:off x="2362200" y="395111"/>
            <a:ext cx="4800600" cy="6104468"/>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5078313"/>
          </a:xfrm>
          <a:prstGeom prst="rect">
            <a:avLst/>
          </a:prstGeom>
        </p:spPr>
        <p:txBody>
          <a:bodyPr wrap="square">
            <a:spAutoFit/>
          </a:bodyPr>
          <a:lstStyle/>
          <a:p>
            <a:r>
              <a:rPr lang="en-US" sz="3600" b="1" dirty="0" smtClean="0"/>
              <a:t>Hans Hofmann (1880-1966)</a:t>
            </a:r>
          </a:p>
          <a:p>
            <a:r>
              <a:rPr lang="en-US" sz="3600" dirty="0" smtClean="0"/>
              <a:t>Artist and teacher, Hans Hofmann, occupied a unique place in the world of 20thcentury art as someone whose career spanned art movements from Cubism and Fauvism, through Surrealism to Abstract Expressionism.  Hofmann knew artists such as Matisse, Picasso, Braque and Delaunay as well as Pollock, Krasner and Frankenthaler.</a:t>
            </a:r>
            <a:endParaRPr lang="en-US" sz="36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uy at Art.com"/>
          <p:cNvPicPr>
            <a:picLocks noChangeAspect="1" noChangeArrowheads="1"/>
          </p:cNvPicPr>
          <p:nvPr/>
        </p:nvPicPr>
        <p:blipFill>
          <a:blip r:embed="rId2"/>
          <a:srcRect/>
          <a:stretch>
            <a:fillRect/>
          </a:stretch>
        </p:blipFill>
        <p:spPr bwMode="auto">
          <a:xfrm>
            <a:off x="2209799" y="0"/>
            <a:ext cx="5011335" cy="6671896"/>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6740307"/>
          </a:xfrm>
          <a:prstGeom prst="rect">
            <a:avLst/>
          </a:prstGeom>
        </p:spPr>
        <p:txBody>
          <a:bodyPr wrap="square">
            <a:spAutoFit/>
          </a:bodyPr>
          <a:lstStyle/>
          <a:p>
            <a:r>
              <a:rPr lang="en-US" sz="3600" b="1" dirty="0" smtClean="0"/>
              <a:t>Jackson Pollock Paintings</a:t>
            </a:r>
          </a:p>
          <a:p>
            <a:r>
              <a:rPr lang="en-US" sz="3600" dirty="0" smtClean="0"/>
              <a:t>Jackson Pollock paintings are some of the most </a:t>
            </a:r>
            <a:r>
              <a:rPr lang="en-US" sz="3600" dirty="0" err="1" smtClean="0"/>
              <a:t>recognisable</a:t>
            </a:r>
            <a:r>
              <a:rPr lang="en-US" sz="3600" dirty="0" smtClean="0"/>
              <a:t> and thrilling images produced in the 20th century. Pollock was dubbed ‘Jack the Dripper’ by</a:t>
            </a:r>
            <a:r>
              <a:rPr lang="en-US" sz="3600" i="1" dirty="0" smtClean="0"/>
              <a:t> Time</a:t>
            </a:r>
            <a:r>
              <a:rPr lang="en-US" sz="3600" dirty="0" smtClean="0"/>
              <a:t> magazine due to the unusual way he liked to drip and splatter paint onto his canvas.   Some of the inspiration for his paintings came from the Native American sand art he saw as a child and his own method of working resembled a form of </a:t>
            </a:r>
            <a:r>
              <a:rPr lang="en-US" sz="3600" dirty="0" err="1" smtClean="0"/>
              <a:t>ritualised</a:t>
            </a:r>
            <a:r>
              <a:rPr lang="en-US" sz="3600" dirty="0" smtClean="0"/>
              <a:t> dance around the canvas which was laid out flat on the floor.</a:t>
            </a:r>
            <a:endParaRPr lang="en-US" sz="36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descr="data:image/jpeg;base64,/9j/4AAQSkZJRgABAQAAAQABAAD/2wCEAAkGBxMTEhUUExMWFhUWGB8aGRgYGBsfHxgeHBwgHyAhIh8eHigiICIlHhwgITEhJSktLi4uHB8zODMsNygtLisBCgoKDg0OGxAQGzclICQ0LC8xLy8sNCw0NDQvLywsMC80MC8vLC00LCwsNCw0LDQsLCwsLzQsLCwsLCwsLCwsLP/AABEIAL4BCgMBIgACEQEDEQH/xAAcAAACAwEBAQEAAAAAAAAAAAAFBgMEBwIIAQD/xABDEAACAQIEAwYDBQYEBQQDAAABAhEDIQAEEjEFQVEGEyJhcYEykaEUI0JSsQdicsHR8DOCouEVQ5LC8RYkU7Jjk9L/xAAaAQACAwEBAAAAAAAAAAAAAAADBAECBQAG/8QAMREAAgECBAMGBQUBAQAAAAAAAQIAAxEEEiExQVHwBRMiYXGBFJGhsdEyQsHh8VIj/9oADAMBAAIRAxEAPwAPwzjGbOYpoM3X8b6R960SVMT4vzRva+LnZriWcanW73MVj3ZjxVDIcNDLvbeI/phZFTxBhaGBB6HSY+v8sHa3FAS1WmQrOfvKTfiJ5zYMDzAMg4SrAizCGpAMCnE7S5n+NVu5YfaalN9a6X1OTA+IRMbEGSOUc8SjjFUqAmZrMp/EzMJi1uY6x5+WAeYqJmMsawGgo0EAm1oPnBgEH16HBDhmipRRUMkKZXmLybcxHMe+A5vFYzmp2o3trx+v9QmvGaxrJTU1CsDvPvDzUGVvq2IsfPBEZrMIcuUruVesysmuQAKVQmQDuCAY8sCstkYzNOrBCMND3EEwdpgyRbaLjpgVn+L1RmUGTh6ugoAi69BYkmDtNze9jiRvLCmCQRy+cd07SV6ebpZbUXJptVraixImAgn8MXcgj8QHPHHEu075ihnFRjFF0UOsw0r4wDsYYG9rfPA3hfAa9OlBqLQ7yTWYN3lZp/M58IPptJO5OL2V4hlaFB0oU4pUxqLjZzeYY3doEE7XA8hNxe4Esw01ibm+M1mjXXchVUCGbaOnP1xxQ4k5J0ZiqpB/+Wov/dfF6se+AasvjIEwIj90RFgLecYqVMjTOwIPWSfmDOGQ45RHOslHF64v9tzH/wC1jPvJ+uOqfGK232hz6sf6jEK5RwLaI66Y/wC7E1DJRdgp9F/nqOO7xeU7OLbzleOODevUmJtUsfMEH9McHjlUH/ErX28ZPna+OuzvDftlaoxGmlTIVYvfe/XcHyke5jM9svstR6dEmoY0opgqHItLMQANRgwdp2xR6tjot4xTo5lLE2i/V4483eqD+bWSflqj2x9o9oDIAdydrswPyDX9r/TG6vkqbqO8pITGzKrR1G2EftRmlZjCslFCFXQdBqubljpE6ABAHOSdoOBtiVAuRLU8MajBV3iQ3GquxquCb3ZhafO+J8uazLZ6oBvIYn5TOP1Xha95IIIdSUOo30AyoJvPMA7iRyvYp8TKgaYEC+1uUxFt+fTDNErUUMICujUnKHhPuTz+YoV6VM13IeoAVPK/uQZ/TDj/AMRbvWy5qNsx1E8xBAHnBk+2Eqrwde4+0OzCoSDRSmyyDeHZuQkBo3tFpt+zOUeplXzBctVFRW1zJhQQD6lqZHmNOEcUFZ9DtvHsKpCXPHafuKVnLOwqsQtQoYY+FoHI+Rm2IqeaqqGVah8W4BYTAiNojnbFnhuQdyaCL4iQmomArLrJYnSZ8JB6+HFvtDmVoIaahGeQiMGJ8QEuxsVMSB8O7eU4PSqAKqneL1aJztbYQOrPyLC3N/7E8sdcMzVZwFSqVSG1iTLBWeSeZsALnl54rZLL1HqJqrKS50gaWAk7XMAep3w6ZnK08rTpVQNVWpC0dXwqPi1so3j4o6lfYtaoqCBpUy7WEGOc2hSqajIwWQgao5J2lkYsF2mCPnFueKtmGQVcz3kkQrkQLkkAgqQN+UTa1pwU7O1kHe6gxOoC4uxMTrO83MLMDkLCSOZ4CHOmpXqIjg+EgQYEkXAm0te9jhTPpmG8e7pQbMNIi16WZoqHelVCzp8MlROxlTEReevXHXFFZEWomYRw4B097NRY6qpAAm0iL4IcGzQ+xvrq1KScgiAys7t4dRnbfrtEjrKcODZT7UlKm3xF6SkgrEyCSRrEQSDBvII2JBVbjBNSS+mnXrF3K52uxqTIYMRAeIIMEQGJ63J674ldGgByfTUbW689jzxNwThTLQyz6lCGkS3SWYsQdzKl9PlpwX4zwoqpW06JAkSsgwWAuL842xdqnisIAJrPnZ8QtVkVge7Yaj+Bl+nin6euKnGePZlkqd1VAVKi0QpXxOwALNc+GWMaTPO+K+azrhzVoU4ZVivQ9OZXePFv8tjCXnsz3lQ+MgF6lRmvDGAQAotqkx/m6DFUuTrDGko2mi9mO1QatSp1adTWzaCwACgzuwmRJ8MbT9Ntx564LmGoNkDXpwCTVUbMdXh1uesElQenLl6FweluT1xgioGgnlqkloJOwj1A/wB/0xeoZxcvUpuUD6SGKkTqg7QedrGN8QZEBqqzcMwA8w02xpB7JZNEDurQ1gASWeb6Vi89B/5xFSqq6GQqFjpE7hNTVWqtTEU6gJVdraxaPxAAkFek+mLGd4ctKotWk4pEEnu4YyQJhYvB2jleYGDWY7rSVprSin4TbVSoTuC3/NrmNlk8gRvinkuGgvJ7wrA8DsWZ4vL/AJRz0CwA8pxnkgR12se8JtwPG/p17ytl8tmM5T8c0crqm8M9Q9FJAJ+ijntgyuWbLZdhkQlOtI+PSSVm9yIZiY3EATABuZhxJ3aqD3aploRpViFJUMFCoRpFwJYgSCOWB/FM3VpJNVsrUpmPFTqTBPRSx1RzAvjhmvcj2gg5tZRYfWGOGVqdamqZruqtaNWhCSoO176SbxG0HzxNxXhQqN3bStNbnTA1MACFA6D4jyHhHXEHZ0U6VBs0RTVFXvSaROmBNvEfpvPvirxrtRTekHpnxPcLzBO4I6+mJqMVW4EPh6ffVMp4y2vC8uSQuuQDZWN43iLEzyHPyx2vZihN9d+Rb/bCvwfj3caSNThr1VJtM2KEdV67/o65PN06ymojlluZIUFPLa0ec4xK74inrmNpoVsCiH9Okqnsxl77j3Me3LFDinDsvl6T1XZgFEDfxMfhGx+k88HcxSV1ggkodYvBmTEG3nYmMVOM8O7w0y0FKXjVD+KoNi3kOXUk9MRhMRVq11TOdYrUoUwh8Mrdm+GjL5ZUjSzSzk3h2kgeaqYB9+uA2V4DRy2XdqrhqjA6qhjTBmYm9x5SThopPqNzIn9ek4h4zlqFApWzKJWsBTpk+FGnYUxJdja8EmOWPTVwqrY/SLISGuIX4dm3p8Ly3eE989CmgE+IuyAD3EyTygnCf2sGmqqatRAJa0AEnYAdIj2A5Ykqdo6hqGtVWaoEUUtopAi7QCfHFo5XknAAsSdRYlt5nn+vvjJxNRTpNrszCOh7xuv6kvFaNZTlqXcs1xmNSAn7vS4cW5wTPoBixUcIjMxg6iGUnxC5N5FokiYt6xjmpnmNE0WAN9SvqOpN5CwbatsUV4eQWGoyAs0ySzEMsqTP4REXNow/gMSgGQTL7VwVUMarbE8JY7JVKGnMGpqYTFMgXII0k+I2Ii3lOLYpp9pRMrLVGBcmBAUcmM3JsAI6zyxXp8PHd6zZpt0ULuY2ubfPFrsjlRTetnXPg7sIoEk+GWIjzA3xbE0qbHMeMWw9aqFIGoHCWs32pbK/aA1NjVr6To+Ei0Ek8h9f1CJWo1KrS7VNrgAEjytpAk73n+Vo1Klao9SpAdzqPPQLaV8tI+snEz0IpsBAG5JFz5364WNQUtAdec0Eod4MzC3kPSMf7PeHCrVQNBEsTpsCqqLEeZYDT01Ys/tAzLNXKMAO7BIHmQDqsL2QLHrhf/Z72g+z5unTJYo7QQBZJEajew2JPlhp7bZAnMlmurRpbpyKnpI2Pp7me7amKIop1LT7xMa6RzgWmGrqFpqWMKn/ADGP77beEDa+IaXHBXy/2XNDmR3usyDsN73Unmd2ERGKeSz4SmaTJrWn/hl0uk/EpvM2FhbnbFurwwVMtUrWJN1W3jZjpULHVyNRN/bfgQZzLlGs/cOyQLGgjo9JzT1VAfgVSCVi9yAVEdcfeGZGHzgpQaaitTMzp1amFO/MimYJ6AzuMT0OxPdZipTWtURWphvC4VzciNjI84tfH7tRWpZbIvlqQKsw0ALqbdgNTsbCRzNycWIvB5tYD7NU3fLV8ulbuL06velVYw6hWA1EQSU3/mZx87OZZmYPRbRUapmKNU1NVWRT0EAlmH7sbRBxU7Q0Vog5aGINNFqlYknUrH5IoHW464PUOL8Lp1nemCtUySRTeSXuTpjmRcgYqxfKSoJvtpBNYGxgftZlcxTq0qgqr3jKKQFICkdK+JbljcEAzbYDABcnUzhWmuaqgLJmo0Ks3IFNec78umLPGa1Fs21U0Wq0qitHcHxFlK3bWLWMQOfviDI5tg793lamkurUtSEaTAlS7LtqBMA/pi9MMFGbf0hVtaGeI1GqZnKLmGQVygpso+FZaEMH4S0g6bm42xvmPLfG8rUavC6nr95dQNRDSNuZO5+WPUuHqa2ip3nl/hoAq0iwhVZCTPIG95tbGg5+vlayFXqMusBdaGHCAyVWxCgzci9+lsZo+daxT4ASDUe1OZuAQDq25TiNe1RQlF0ONtcOPpExaeWA1KWbXlCU2Ijv/wAXmPBTppT/AMNFJ00x5QLsebm5Pyxx/wCo+5BqqO8ibJuOXiMHTMxfebTgb2crGsHLtlxAEGnqBJYjxMzNpAiQdjIGGbLZRa3DcxSpqNad25AHxtT0nlc61XUDz7zyOE2pKDrrGHC1CCR185R4LxXXQNYUjkXRSKL0ggVgSSdYIAenr6oYJJDb474VwQZmqz1sx4iNTHL0aSkjrqUbWIkgbY+0uzyZiotZKVOooUeF5gwfCDHOBptG2I8r2dOUrCuyqkO7DSwIUNci3IKCPc2xN+IP0vKB7KdPrrJ+1VdGp08nllKUgFLi8laZ8IPUu/P91p3wL4nw2pTUNDMjHUQCCyc9SX2giVEcovjrhlc1iarK4eoWYj8qLOgKOUUxJ/eJMWuYytTXXoFvvfDTpBnO5qwzkW5Iog9Iw4AFXK2sFds2ZNLHSKy5gMWLPdxZlAh45QI0yRcm8zImcEuGcRegy9xLF7Mtoa9oAJMxa+3yIZ+OdllKsVAYnflym8c7xNjYYC9j6v2WuVenqYyFc/FSi5UCPEGNtQ8VwIvhKvhAAWXUcprYfta6ZKoufofXr2jzm6ZDQIEAgyWi8cpg7bnblucU844awOxj5W/WcfM9xVIaD3ji9rwTsSdheLb8sLnEuLrSKUmVq1UyO7FoX8zXFp/MQL4yuy1K1DUy87CdUXwanlC/2hQYHiPrC9fiM35WxXbiVMXdwGEgBBeP42NvaMLOd4u7NoNFgLwgqUxPrDHnb5Yo8QzDtELSoxsB42PuYB9I9742rV6p109IBquHpjTUx0pHK1nA7sOfhltXh6XDdPTfFzNcDpLP3Q8It8an/S8z0mcZ3k85WSyZhhF4AQC19o8sXzxfOMCDVJJIMkWPW4Nv09MUbCONpVcchOscqPD8qRpqLCxaoJDAybNAKGLeID1iJIniXZ1ZSpQzCOiX1Iy6yGIGlgpuNUEETEm2OOC5+m7BM1TrLIjXSqq6DeJUDULzY6vlhtocJytH71KZXQCGdm8TIQQVIFoNj1kD0wFaXduDsZarig6lQSQeB1/yZ1nOIM+miiNpUkFryYIAib2B9Jn1wX4bky2WVdbSHZgymCuy2jbbAPOcW1VWFJRSRAQBMkzzJJk7Dr8Www09nKivQptTfUAdLHS0BoBiSIbziQMNYk3dRbS3X2mfrToM6GxuPPreKXEezuYLgLLKzALBhCfP8p+n0GK9fNlVam4grAYVJBECbg3vPTnjTRS2ItPpFsCO13A1zgNQDTXQCRqtVURN/wAwFh1EDpgL01YAmGwWPYtkfeJnZ0JUqZijUmm1ZR3dX8jKQbE38j1BOHzJZtayCjm/DU0CmxkwxAAm0lWtY7ECTtjO2pAQHBVkJBIjwlSd/TFc51zV1d6WeN73HSNjfFFuW0j9WkCLxxpUaDakfNVNKEidMnSptB/EDOx2jni2mcoU2H2XvXFpU0lAJBkHfcQItyFxhN+0Sp1UjqMXEgc55XPlOLiZpgx7mm7An8C9dxpHIG24wRszb/aLgKn+xw4UVoVu/NN3YgjSXdmX2dmAnzMWG15D9teKVqlOiKiaA1UQuqWeJiQAAFk3NyTGIxxOpSXXXo1VpyACygCd4IM7gHEK5jK1KzZlKddnEam0FxTjYwCSNoFoH1xAA/UdRBuVJ8/eVeIZctqAJIJMhoZjPn+abzG+A+X4YV1/G7oblWO20EqJm2w5m1jZmzVZKwCrVSX2VmCty/C4Bxc4ZwqmBoqVRqUajTptraDEljJ0gk+QuOd8NDEIianr0ihRi0E0KMZNHNMAvmYDEGQpUqd+rjqdsXeGZg1DTps/g1WBNgW/8CffnjntNx5K1Aik4KU6tMWmw9SLi24545ymWPeOVhTTBcDe4Gr3jAFcsCzC0bRRlsIvdrKjLmXK6kdW+IKVhgQZnob3iLnlt6Zx507f1tbistu8y9NgJvJ1f+Mei8P0v0iJneeU+M6e7RK0PmHpoVQCEylIwyqq/ndYJnYG5JM4DZfREAb8tJk+5tvi1nkZqxapeoWCsT0iJiNgoEeUY2fsJ2EoUEStVAq1mhgWuEG4AG0jrvgDVAi6ywBYzLuG9h8xmW8OWYebeFYjmTEnfboMaJRWlw7JxmQBmVRhTFJm1QZ0hmUxAJmWEDDc3GEzFOumSqpUqopUMpBCuQYvtM+1sZP2g4FmzR+9oVUoIWevUB8VV53a8kDrBG5nAO8NQ5TpDCmFXNPmR7a0yoNSkwafG1JQabNHiMSdz4pURfBenm1ziLTogzVOkSpQFRJYywtERzAwp5bs5m6oVqeTKU7EF2VZEyD4iDcdMFMlw7N0lZnyyVKOlv8AnBdEmSwYyBz5RfFajUf0hgD6iciMW7wjrhJOHdtWo15oJSrFlKnWGhZN7iw2j0tizme1rZfQTk6alW/DmaLESumETRqsvhkEwBgf2Q4rlw2nM16lCbTTUaTyuyyw9QPfGgZHJ5WkxGUorWazM6wVPTVUaSf4QZxatiCj2yXv11oZ1KjmG8WKHb/4py9UOb/e1FQcgDcAkkAWiOYjE68HzOd01M1Trd2bhKTUkkWjeoWOwuxnDpQ4GK515vTX/KHUd2oNiFQzA/eN8BuL9j6S1Eq5Wu2U0atSopZTPNQzQGgny2t1rWrsEvcL66/a0IlFFawFzOa9KnRy6U0pd2qtq7vcwAzGSCQTGi87lp2wq1nY6m8Opz8QAEACwi9uXO3ngjxvipRQiseaBz4m0iCxM840LO/xeyzn6dbuTmKasVosaeYpsDKWBDkH4QZtHnMRguCAC523PX3kY3NmFMcN/WGKbU7E+JrLGsgE9Pw2+X1x0q6G192t+XebHnEljJHWd+WA2XrK5mJDLKwbxJm30n1GDGVy1R2AQNUPIITeec+g/rh8EbzOIO0/Z/MUmZCyU0ETpWQYNrmJNztF8D6dPWSaKIl1KhpIg772G5MDDFkOz9MMWYAuSQUEwh829TBCnz8sc5jiGSyrMsd8wImD4RPpv84wo+KS9kFzGEoEWzm1+HH5fmD8jw3MVXTSQ8KAZ8Ok6gZJkiIkYOZoZpqZpFlcBgZENbp8wT123xVznbOmzgJ8CBSKYEaud4kACIJPtOF3h3a6oh1sJBJmCY3vbAc9U6kDSdlUnwjT11l1ez4zFdKY1Lr1aoUgahTYoDa0vpW8XI5xLLwLMoKCKmkAAW20nmIkET9YGLXB+M08wrBHguoBDiOjCCBIINwRzvyjCt2ylKhKoqsdWs6SCGnn4tBneVUT0xD1WqPYb8pYUabUzc7cQI1LxtKTHxixkBRM/rfAbO9rqOwVna9l+Iecg23wnjKO0a3YqSBADNO+wEC/mLYNZXsgainSraNze38/oMGFEqPEdIArRvcXJ57fb8wVxelUc94aRphl0kzOr1tblOG7sTkMvQQF0V6jXNRgIXewHSOk8toxGnAalJWVAi0ohjTliGIM+Fl0i033+WAfG47sIjAhWvSYyE1bMOcHfyPvK1WjnXKG05j+7/f1jyVgxsRryJ/H4mkpxfKE6l0kk3ZVmT6gRiWjxei7FUqLqG6kjUJvtGMuynaIU2GldBYeMCAuryN7GJgi04spxsknvqaVQbHWizHqAD9cZNTAheJ69v5E0EoNUHgH1j7xzKiqo1P4FDFl0sdepCvKSRBPhAuCRjK6vAwrB6WbQLtIWspIUyBZLek4ZKPaZUWKaup5Kz6lA95YegIxW4rxunUIYUitS01EfQfPkQ1+vXDOEepSGQ7e31H+wNXs6qxuAbxezPFM4qlftWuDC3DAyRAPeJM8rxywv5tqtV5r2MaTCKPb7uJv1w4mlUzC92ucAYgfduoUNe41AbwAR19cVV7P1y2junVxJEQUIFyQ3SL3xpUqlIbWB69IlVw9dDZgfeBstm2C1qfdGCkzJtDAiASfO04e824Ss7AmJ0n0ICt9MKWcSmMtKqe81aTUmxBEhQBblM74bOJZYd+VmB359wGAjEsVbWTTR08LaQD2nUnI5NputAgkRIFKoB1vYx/Zx6TjHmpuPd3lsmwHwiqrBls6Ox1Dfa0eXTbHpXDVK9ou08ntmHd6jVChbu3LEtckI2kTqMk2sN59cbaOMouby9HvPBWogClp8IsSGn94DTGPP/daamgG0uD5i/8ALGo9vMuVzAqU7NQpUWXyAZgD7NpwjiLaR2jS1KyVOGPwbNpURHfLOO7YqCYWSQG6MvxAnfxRvAtIcxnM6+Z751y1NglOlyYAAkxcTJ33mNouw9qswa3DxVpF/GFYKp+INEq3WxNuowE4P2LziZeiwrEVH1PWpPUdVQuS3hKg3EgHzkzhaoajochs3My6hBYtDWYr0qa6nYLHNmv9b+2B2Y4nTYd0tNqxYQwjSkebNfb8oOKvF+E1qKKn2XLtUr1FprUNV3eTc3qC1lIkYo5irUPeS9BWSwBqMZPQBUg9NxhLD9m0lbNWeNd6XWyKTIh2by5bUaVMQY0ICFHqWJLepj0jDXw7TT8AdUYCSqlfCk7RcEsSABa0zyBQwrOVaszVCNl+ClPLwi7Dn4mInl1M8NzjUHNRypM6tO5ZjsfY/wC2+H62JTRU24mFp4GplJcW5DTrrWOPDeMLmqVRCRSrUW0V0BkKRzUmJVhdT+hnCt2r4qhY6ahFJAJHNj035jYYqcSzOotVq91QLDQz2VnWZiBdtunT3Te0HENbqEnQg1eI3Y2EkcrWA5XxVv8A2sLaTqFL4fUm7chrb1mj9nczw8VaTBhmKsrTJCsq0mYs0wwGqWYibwFAsQZuZply3GEqKVbL8QTu3iCpqpb0uIHs2Mw4b3aM7M5XQKdT4iN+TDmfELHa+G7ttwfSO9yFTUmtcw1EmQlQkNqpsdieac5t0wUNrYn0iNWkqG/refuLdhFy9fMUwqNlHpVK1Mzpq5VwhJ0tE6ToA9I6XtNxSjl6QpaQgCgsgY3YAHx1CZbeQq/Pli/T4j3lKrVYk66FYHUCCB3TNty9DhW4/wAFrV1y1WkrutaitUiZhyqyAtrX8zvibmstmNtYoWy6r8/xBHHe0j1yFXwKu2kRsbwLgDp6yb7fezfZatn3K0CVpj/EqsRpQxZQNJJa/wAM9CSLTFwbs+XqRWLIGbSqlSGYCNTnaEU2tdmkWgsNP/4QqUFbK5l6SU7BQ7KZJiSurSZN7reDvgvhpiyCdYE+I2vz6/qY7xujUy7mizSyOabbXPuNrfI85xX70gglbMDpBEA33EEHDP2+4eXq5fMG7ZmgKrcgHRYqW6SFMdScKDUm70UyIJYAA23tvy6nBxYrBrobCFeHcWNO48Jmx6jeOhP9+eHPIcUp5ikKWYILGwckTe4ncRf+eFVezbSWeuAouTp2HPnA5c8H+E5GidGim+ZZhNiySQbBI8NwLRPqMKO1NhcH5fmMthqyve1j58fboSahkvs9QUyXcNeG0jS0k6RAvaDeNzFr4ZaGYpsdVWdew8VgY6BY2tv9cL/EuOfaKktTFO2gIRenoMANIn3Iseo2oZ3Lh3EyCCIvuRvfqTsMXB7zwsbdfeL1aWUlgPUfyPL7cY68TTMhGehlHAAA1KQj3MSqkFrTMkbcsJ+borna2sBhVUGmygaTdTdgFF5ttEmcMQ7Y0hSSnWpNUdLM5fSyXtDL4tudsXs1xHh70/tNN6tWrT06UDTU1HYA1QRyneLYJlZP2+4lVKmxB1mT8OyYqI+s6HmL2WQYO2ynreJHniyRUpDS48JGxFx6H1HK2JeLrUp1X10HpCpLqHKFoc2PgtNja0RsMfMnxNmBSsgqpFmKzz5xcG+/ngZUneaSvsR85AKgb4TI/TH4N5b4sZihQtoUoQDG/ptPy9sUnrAQCSSRcxsfONxznf8AmBqP/M1cP2if01fn+evad4I5fNZmqBRpq1S2qFkkgRuJvextJ5zijkhSJ8ZaPzJeBebSJ+c2ODvB2bIZrVVVjCtpZZgyIDbXWd+nSRgRSOVq9OxA1IFx5+YlLtTQdRQyp098ut6ioB4S5sDAsQomOhGGmlw/7ynXe0trvI1aTqIHnBDegxWytXLpk6hSauZqUvvXRWME7hmjSN73k4qChWzenMQKaUqJXL0x8VZiPE5nZGYECN/MAHDKXPhHCeZd7jNxJg7hnATWqVkqx3FOoaiLfUwqM9wwYaBIExc22sceiRjz92YzQaiKoU/eMAdpkTq9gSB5AAY9ALthrDZyzE7aW9r3itWwsBPIWZYCrAMyzAHeeUz59ed8aj28YrmgYkGgqkfxBwflPzjGa8LyJqZ2gsQpdVHuwm3ocaT+0tozS9DSH6vhTEHa01cIM1ex85d7G9qloZQK4kUqoBP5UaST7MD8xhkf9ofDphK5qmJilTqPHqQsD3OMxy9VWbTTUg1Eh13BIOqf4TAJWLGeWB+Wqsq6ASqc1BOnrtMHbC6sBvGj2b3rGxtND432loZjMUZFZaSK7FtIkOQApALcrnbC7UqUEYxV1XMSFv0nxSJ9MCw2nLq7hn1VfhJI+7VSAJ6avFHpivSroHeouUZ6fJdJsesgEfQ4lqOY3MHSrd1dadyNRw4Ey9X47oaVKE9Vmxi+wvv1/wBqVPtBUnUFXrLLf2kmPXHNNXqMaooEUwR93qAZrDVBKjcgnbnzjE3EwqilVSioiZptUBbcwWWBsNoY3jbFxTUaSprOTx16tB+ZzBqOWMSTuZJEepviuFUeZtcj+Xr0wc4hRq6VrfY3pIAATHhYaiQSTa5IHnAxWrcU1BGGWFN6Y+On4S09YP6XueuLzgTYWEYuA9nn7suT3buhiVBKmxBufLn1PrhiyqhAtJ2k6Y1FQNZvyHWPTrvhK4V2rzkqgCVR0qkIxtsHmJ/iGDdDtK9St3S0EpuNlzNREJN/gnwt6g4WelUJ5jr3mfV7yo9qm3raG82lNaDgDSAlRGFgv3lNl5bG/PCR2v4vmKeYoVMvUgDL0WETGrSZsRBkg26Yb+L5XOrl6pq5NVGkFnWshELzIiTAsMI1OrSrUcs9Q10ikqEgUyG0kgldTWINrjlhnDXpg54M0GcBUFz5a8v7jnnq4qZ2qSZYCkIO6jRIX/UTbriy2oJpi5M/r9Ik4X8nxCm+fLUlfQ9JAA8EzSTRuCQbQbmcEeKcS7uizkG256z/AL/zwQHQkdaRPFUj36I+nA/M3gvtgqtS4cC9+5qE+QaosG5G/iEmw35YUeC5fXnqKlIu5mGMGHZQ0xNwBbkLdcN/EKIqU6UE03TLik2tDZoExDRBO4I2xV4VwvTmBVq1FgTDoryBFhDE7WGLBxkI9YwqlagJ01E0LgPZ+nTAqVV1VCurxXWmegG089XOOVhgh2aoa8zmKzXKEU18rSfpA+eP3/FKfcd5MjQTzGqJH8sV+A8WppRzDhl1NVYqs3PhWDG8c8Z6mzeLhGwWdWO5NvqYqftByzNm6jUxCuqpqEAahKuSeVmUHqBhd4PnBUXunsyyA0n5HnY9Jj6Yb+1+aFKhSpwWcguQJJliCPouMupsQNRBsZkbyxsBBkSBOHqK51N4tiXylcm4v76/Y6x0R0Qnv1D0yfH4fEkSI1AkwbQQb3EGxwSyvC8nVBIqApvAja/STyEiPQ4WuF541E/wrqCGLfjUjSQR/O30ES8I4Ul/j7tRJgqPDtckgL5k2wZHI8LGxH1/uCemGGdBpxHI/jlKuZ4YrVXFOprpqRL6CIkgNAJMwbXuYwDzgZRFO7BvCbeKDG3oR8xjSuDcKyhcVB3wVY0hT4ef4mgte9gMLPb3JCm/fU10o7X/AHWvAkbauXmCOYGOcEtmtGKJsuUwbk8wtSlLK1OophlcH5gnl74HufHEXmQZjbbn6YnpZg1REjV5n+/WcEezVdaFdTXVTRqfdszJMTBDD8p2v0n2EYyLqOct8G4EECVw+hgCSCJERZt/i+h5yMMGR4Wc5VFaoxpZcgApqMVQog8wFBtfyEDpJxfK6KNSCpTRqsYOnexG8xHnqO2CfaGlrytdafOk2mPwwsrHlYYB2hXOHNNE/duevWKYe9cszbDYTntFl0XLVaaqFQJELtFgfngtkssvcJPJREWg8ojp/LADNZnveHrUJvUorPkwsfbUuGrhoGkDy+kn/wDrCGCBQ1Ad80brkGmh64TJFyRH2hUgVBWevQ6eIwyT08IH+YdMehaew9MY82VAq0KgIDLmnpG1irrsfqfKTjYl2xvYZr365xGuLNaeY+xDI/EaIUfDUETvFzPrpAGHX9qKff0o37q/pqaJ8sJP7KaIbiSnoxj2pvh9/aioFSk2m5Rhq6idj6T9cI4kWa3lNLAsTiAfWIlJjuLEYko0wYFhJj+mOFEHBPgeUD16QOwOo+1x+mFtzaejruEpM3IGWO0WTqlsvl6NMsopglnYKgIlSdVhspJk2B88d5zstnaGUSq2ZQ0ZEJSckAOSZmADfzO++CgzlP7caVfw0ytRNZ2h1IQ+lz7nBzs3lMw2XoJVomrl9YZZYDwEk6inxNBMgTEcjbBjUOwE8ylOyKzHkTwve+054f8AsuowrNXqGQCRpWLj3xPn/wBmtEqTSqOrgW1RpPrAwT7W8BzNSpTzOTq6a1MadDEhGEk/O5kEQRa2+KnE+K8Q+y9/ToPTrUmipQYK4qKN2SDJteAQdxcxJsua2sTFRhtEDNZbOUa32RqxVnnwPqKMvUWZY89hzjAXN8IqUbVVdGIkTBDAflYEg+xxrlDjoz+TSpTZVJIFUAyEaJ0z02M7GMD83l/CaVZFZOkC3mP69RviCttNpBx7Um1FxMnSiSYALMZgfO99uvlGGWox7gUnSm4Ekygkyb3kEgT0nHHafhhoEPTvTPME2339T+npinkM5IsSReYBv5iT6SOeGKCIb5pfEYlqiq6bQjkqGfag9PKVKjUyNL5djqVeka4ZQYtpJG4IBsR2Y4BmKNMNUpFFmBJWxJLQAGnrywRy+Yei2umQGuDBsROxE3BI57QOeCPariK1snSYGG72GTmp0H+wf98BxVNl22jvZGKPxCqALnQmLPDMuS4IN1dD/lYw38sM3FKOtqFE7PVBYfupLt/pU4X+DVStdCoknwgdZ2+sYbcw9NqveA2VJUA7F7EW6CR6euA0qg2MJ27hm+KFUbWJPyt16ThKAbU7i5uANt9/72vinmKJG0nkTG3y29vLBkU7TtN4BjoB8rYhr5UH5Ra0Tvt1wxtPPhrnWHezbiplSs/AbGSdU+Iz9QOseeKPB8lTD1FOju6TTLDZfhAJ3Pw/3OBPB+LdzW7lwZzBAU8g6CAPcQB5qeuCHE8nor1qRtrVWMTYkD9CCfnhI0yatjsY+lQojMOUrcQ4hl6dSl3aMFVyGdydjuQDfl8pttgrxXsbk2lrBiZv4dRHMFYHT4gcBaORPiaomoQSFBJ1EHcgXA3PK4jBDhGWzLscxmyelKgAPu1GxaPxHpsPM4Li69HDi6n69e/CTQR6qgvtw65QXw/sUyVGOshSLSFY+8QDfyGDefydWki9zdFHjpgR3h5tzOrncnoMHKWcoj8NQt0CkQfMnbA3jHHVpnQq66kfAh29SbDGS2IxVRwUYE8hr8+hGlCUxqth5yrw7iXeCUYEC0MB4esjr7GfPH3i2Vp10anV+8pmxBsDzGwtG+/LAWrRd6hrVppah8OXYAnpLEXPnjo/ZSNs7IsGFdST/fpj0SVHyjMNYi1Whm0aKfH+yLUJenqemOp8QHnG/rgUudLgBma0i5m29hsD6WONDoVbgZbMOX/+DNC7+jAwT5SDhczXBFzS1KiIKFamQDSF1eR8QBuhBkcxttgRIJ5Rym4K8xzhns9xM16bZap4qiJKOd2RtxO50kiOcDDB2ebXl0D/ABLNNp38Hh/SDjK8vnK2VrKxWKlIllDSA4IgjzBHPaZxpXAM6ru5Xaqq1IkWa4boRNiR1wl2omfDXO66ylNe7rabNAPDyRw+vRYn/wBvWen7CoD/ADw75HMRU0dWP1g/ywicVzTU14iqwT9qpMQbeGouon/SR/Yw15LManFQHwkztf8A2IggjB8PSBzt/wBa/MCdUPgVeV4Jzw0BIMRnjNpPwHp5/TGv09h6Yynj7eDUu5zAb1hTb+eNVpfCPQYewosDFMQbteecf2b5R6XExIJDMZYC0tSZvTmY6++Hb9qBUiks+NZaP3Wt+q4/dnK65SoUdT3VQjQ5uaZvCsfy3MPymNsQdv6RbNTyFGmv/XUqc/IYQrHMc3lHcI2WstoiIbgYP9lB97UckKESSSYAvAudrT88L1ETyvgjlsiahY70KTKjR8NWpJImbQBzPT2wNB4r8pu9ov8A+Jp8W0hTi2eXMLNGkzhTAqQTNrhVFyLTJ2jzwCy3bLMBRTTM1O7A2RtHyaL9L/yjDAuUK271yJkinKIPT8R9THoMc1uH03bVoV77P4rxFzYn2IwUYiirbTE+ArmmFvoOEB5vtRmgZp16wvPjqkwAOcAXt/qwS4F29zFEgmq5k+JKkFD6NMra9umBnafhVOkUampRXBV1JJCVAZMMTJVg2oA9fYLtdPGNXw3kfJY/vr5YeVUYTMOZTYzbnGVr5TN1aNBKWYYBaq/v6vCTFiGJkOBJ64X+yHFgUGUr+GqG+4aQRB3SehO02m1tsCewurucyTPiNECDYQWP00ix6jrimuamoxhpBDLJP9ggjb1xdad0KmUcgnWO2ZoKdSMLEQV+h+t8LHBOzzfaKuXLhQVBFrnfS6mbEHccwWBthpOa71adURqdfEBsHWx+ZE++I63hZKoiVsZH4WIkfy9zhEkotxwlMI+SqaLbNp78OvxFqrl3QOHBDeKwk+LqsXhunM8p3h4llWpZYmoulq1Xwg3ICj8RmJJnb38tAzNKTJALLaTzB2IPmBBHUemBnaLJU61NEep3ZTU6wJnSpMRP9k4occa6gKN5oYLLh8WpqbA/5Ejs/bNZc/8A5U/+ww1cUrInEK1FAQC0joYgsPKCTHpgAmUNF6FT8NTxqfNXgj2F/fF/NZ0PVrOFepUbPE0tKljpCVCQIF7FCR77AnFEQhiCNRNntSstYK6nwsLX9/4h01Flup5+cYj5wP7/ALODXZRqWZFWm+WRAgpt8epvHqsxAGkjTMAmxF+WBGUpnvSiOsEnS8SAATLSeUCfP5YOTYTzyYclrfORZqlTFJqdRWbeprQw1FwPC6nbUsSASBIuYOIxxM1q6VHP3homlVAEfeUTcgcg6VFceR8sAS3diq7VHI8UM1RoJ0kyF1QJJkCOfPBTJZINXy9RCT3h0MLAE0qVRSdrHSEW/QdMHqUQiC8jvM5YDkbQllkppGYZajEMQQl9PMWHLb54NZHi6kp3i6Q7QgIIY+0bbXx9Sj3NXQbajzPPrPSIHli2tQEKVIYMYUgyCfUeh+Rx5TFrUStZlzcjv7W1mwlSm9MaW99v8gztRxYUoSiNVaqdNNBuSbT88FeCdkadKmO++8qG7k7Fjv6++AnYfhrV85XztQHTTY0qIIi48LN7C3qx6Yf2W842MLhxRW9tTv8Aj0iNdwbIOEqf8MoxHdU4/hGBXFOyGXq3Ud2/IrMe6zEYYBgN2p4y2Vpo6oHDOFMkiAR5YZvYXggpc5d7xH4hww0y1OoNSggeY/KwPIHy2IgxY44zM6RmVM1aRUVDyrI1gx8z8J+fLDd2ioJmcquYQXChweek7g9Y3jywicSrGnRKGQzMB6rYkegKj39cEZgyG+4g6CNSxCqP0tp+RAX7QcqO8p1laQwgD90+IR6aip9Rgn2NrQaM2Mssn8WodfJhgP2wqNUSnSVSy0wssFJ0mNpFuZnpti72UqVqbVUqhykpUB0yqlTFjsAysefIYjEDPTYcxNAiyjyM77cLor5gC3e0EeejU2I/Q4YuFOVzFWiE0KfvFHICYI36FbddRwO7b5M1c1k1X/mFqftKk+wucM+TyVVFGp5FxtuYPP18sC7ON6Cny+2n8Stc2OXrhKecosUEX+/WYEmO7vbl640+h8K+g/TGW8YbTSpEgT9oFz17sifUE41LL/AvoP0xo4fdvWJVtxMuFNWUBiNI5kEkDrAnC9x9KgpmmSalMrpVohkHiKqb3FyRG2HSjOkFoIWBA9AST9L9IwN4llu9RpIHKBcH8vptjOvdYZCFqCZykU1ZjB00dQkbkwkR5OSPbGgcDyAp8NWi6wwdWdh+IVVJDT5TB6acJfHcqFUkG1VabAHY+Iah7PJjoRhvyvFGRHpP46T/ABWMoRsVjcAwSN+mKOwC+t5rHPVcH/kL/f2kr92ihQ1haQIuNz58t/ripWUEwsFv3Rb18sT1KquAFEXAJ3k7D6f3yxfHZys/iEaIMCYk77DfpJO49MLEEiwhlqKhu5t6wD22o99ldcGVTUf3hTYIxG+3fyf4egxnvEMqzL3reEAyRta3zv1xvTcFC05qRAVkAP5Hk1J8zYxyFMYQsv2cNMFajd3TpMQapMAySAb7kzMdemNGjVyKAZg4hQz5l21knZSqlHIVxUYKtZtSLB1Bgt7DrCkGOWFarmAqz6j3vPXrg1xOpw9A5oGqxAABliur8RJKH1gNeeWF9c9kwh71azOJCldIF+Zm5640KbgLFcjXj72Qq0vshzNTxU6SVKlRB8XhmdMRyKNc/iPLEpzaZjLtVpKypUR2RW3WJkbmYYG+EfguSzWfIymUDJQXUWLEwA5BPeMBeSiwoHIWMTjQK2QOVRcvVFNSMtUNM06hYMKSSwKsAyTvPiBM3B3UcC585D0tig1uDCOQqd7QpPOosgmIEgx/s3Lbzxxn6S6X1nSyIWRomGF/kdvQ4odjnIVqZEd2lNYPUIVb6rhl4RS76rmVe6aFQqf3tRY+4j5YwsJdK70hw1HoeE1sQi3DtEThTJWpNl1jvPE1ObmdLEpJ22BMfyv97K1KdDJ0ayVO9q0qv2yqij4aek0nXrqWm2ojyMYh4zk6mSrMAb05dGuJBEAggiNr2O7DATKcVzSVVqUbsSzAkMQw1QSbwUtBIneJnHokRanj4mIPUZR3fAbTSOz3Bav2KqSQuZzT95UUMB3QqR4bbFaRkeZwG4Pw14rGtUSk2YZaVGZjSrGUXnAAUT/COuF2j2hrpmDVUGWlaxJOmrFyo3vBgG2kE+WGTPOi56pXqBqj0/u8vRkJTpIFEOG8WokHktiTPlxplTcSoqZhrEzMcNl3fMVFbuhCD4aa7CdzJ8z5dMHeC9o2y4VnpFqKOWGkeOTAO5gAAjfc1AOWAr0kd2Z3GpG06LlpBvClgOnja2+CfC6/cUyGQVfGtSmj1IC1UkIxJ3F7gxMLhiqmdLQNN8jXmmcV4nl2ZaDuEquBCtIIJFl1QQH6CZtbCZnOzdQZgrlg6M86HFQooJu5qId5UxCgdb3gXUYV1LO862DGb6pLCJiRt7TbE/E6TZnXlspmWzNSgiuARBUTBXvARrKyvIRFySCMK1qWSxEPQqZrgzQeK9qsvl6i5dYqZhzakhUXP5ibLPuT0OK/C8/mDnSlVrNSLd0ANNOCukgxJJBMk79BjI+Gdnc3WWq5o0QioyvWqgKEi8iI8Qj4tJNzfGjfsx4uKlAPXk16mrVVcyWCEqAfygAR0mTucLuLWIMMq6EWlzt12rqZVqdGkqh6os7soAiZ+IgCI3Pl1wjvTzWao1szVzDPRpEKpBbTWcsAdMx4V/NpEnljUO0HAqGbpyyU3dVbunYBgpI3vIIkCxBGMszb1HzjpXDBkVQmXVWAqEAABUBiPxHlvipsRbjCUjsRtx65Snlu1eYpUmopUIpsCNJCtEiDEi0/1xXZa7qKhJIYDSx8UDblZel//L9R7LUMrknrV6dP7SUYy/iVXaSqqs6bWFhy6YzjLVBTqId1kKwI+JdjI8xgblRpxj+CQ1WLgaDy4y5ke0OdpsyqxYlhIcaog3gGw3M4uU+1OaqtUo1nSorUiQEKW3MQDqBAAkHY4q5KkzFiIOgKJAjdoX/67m/zwscMY6naIMssg7+KAfU7HkcO4VA1MkxLtNlFeyja007jFTXm8gBu3eOB56BF+lzg/lydcRMARPpJ/vzwm8Nzne8RyS8qeXJI5ggOv/bh5ChGEG8yfOYv/L2wlh27lMh4X+8rU1N4qdonlqCg2GYqEjrppAfq2Ney3wL/AAj9MYnlM33mZ+HWaSVWPIS7qB9EHz+e25f4F9B+mNLDm63i+IFntymf5TNaQAGDdZ5/PfkPljl6JInygzbl5kAR/I4pkqq63ZFRBdiYVb853J3tvywFGbzOaJbLAU6f4atdCdXmlMxYbgsI8sZzMEXMxsJdVLGwlXMZZKtJ0IP3NUkWkmmWmR1sNX0xbZ9LBlMpE6h0sZ9xPzGB2Z4TUyTpmGrvWk6KmoAABriALATI/wA3K4wVbLIyakI0G46JNyD0UnnyPkbKEq6jIbjh+JpUandVDnFlb7zrMqyhSQLiQQeeHCtx16S0TSylavTenvSCyrCIDSwi3PCUaJbdoIt4pjBDh2banCG35SOs87fXE03ym5EYxNEVFAvqIfzfHs3UpOF4dXQsCASabb9ROEni3HmqUfs9WmKYHKqjBiQTuxFjJ3EYan446sQoKj8RXdj6xHvGB/EOLtUBDAOCuz3j0MAi3K4wY1V32MWp4VxobETOq+UVr6jG3Ue22Kwy6oymzMpkq6HuyP3iGn1Ebc+WGDOcEpmqhH3aOyq2m+gmBMHcSfLF/iHZF8swNd27jVBq0lDQJi6sQV8zeItOGadXMNIOtRWkRn47WlLIftAzNJTSy9LKUFJu1Ok5nzEm56TgWWzVWo9V6rs7qVLknUVP4YHwqfygxi3muEJRzdWkp16CNLQAWBAva/MXxXq5ok6E1QDBKgSSLGOXzxN7jSUyqjaR1/Z+7NTcuSSIEkzPjqk3358/98NnZ7MBMzUQn/GRWX1SQw+RX5HCX2O4pQo0xSd3R2Ymaq6R0Anb/ecM2fyneIr0mC1EOumw67/I3/6jjDFTucYzOLA7GHqjvFsIwdo+BU83T0P4WE6XG6z+oPMYyTjHD62UYUq6kKBCurEIwBkbA2vPl0xrfZ7jS5mnMaai+GonNW5+x5HF7OZanVUpUVXU8mE43EqFDcTMIuMrTBs0O/kqqNAgKKhgRzjTfaQZ54v8RoDuEGWs+vQy1GHgB5huYBnzi8YeM52ApA6suwU/lbb5/S+BPFuzdcL4MuAw6GUM26Ei3r6YP8Uh0NxK/DN+0g/T7wXxCsKhQBfgQ6qg8K1YZUdtutufPpgcc4dBptRQE/FULSzDeEX8O25PpAxarcFqUxCIWeNJRlK6SRMg6iTeREAxHpiinAcxVLH7O9WpPiAKhV/1SPfBPiEy+E3lfhmz+PQc/wDJVXNMlMrRaPD43tpW7Hwk7m8TtO02xU4A+YStRqZVineuVCq0F6dOCxM2OoyBNtQ8sS5lKVMn7UQAn/IpNLsbWZhZR6Xidt8DKmcNerr0qqr8CbBByAE/3+g0ztq8LXeioy0duJOkZuJ8RepV7s+A1nB7jUSovY1dpiD4eovgv2ezeXy1FXq00zNWs7slMnU7Au2khLqJHi1QN98UAuWqrTrZh6tOsR3bd1E1FAjU0ixIlSQbxtiHO9qMllaT0splmR3TSa1UgOVIixmRO0CMDFHgsg4kNuLmOXD+0tLJUDbVUqVDUNCmZXLqwkL0sOQtJ6YucZ4LQ4olHM06gpEKYqR4p/Cp/dBk9b2xiH22oWDcgBIIkwLeXLDzlO3gSklHuSyhQGEDSxEDr008jz3xZqVhpvArUIbWddqBnVijmCWpopIqrqdGkwonYEncGLA+UrCA6iRfSCT/AH5YN50d+QqZdUqFrrTuVG517CbzBPhAuRMDp0y+VV0ZTXquCI02QHz2n96/QdcJsl2tPQYfEinR5k69dazjM8QVCndMrqgYMGU/eatJMmxiVBX0BwMo8b8arTyuWWWEAKw8Rbrq6+eLf2ddNQawqlVJtIJAm28Hlfz2wM4XlFfO5dBq0F0ZtQuAp1OTygaTfoL4ZU5dBEsqvdiIa/Z/Sf8A4pWFWNdOm4MfCCGCmPKWP1xotJgzuSba4Fxtef0+gwi9hqNQ8QrVTJSrRd5/jrSvzFx5YY+KOadB3BPhY6oPQAL73PzwGsL5vQQC66RY7MZpGbNsN2qRB5Lf6En6Y3bKH7tP4R+mPPXY/L/d1KpF3Y6f8vP5kj2OPQmS/wANP4R+mNCiuVYtXa9QzEsrxXKss1KysA21UCKZ6AAaT/EJJHOMM2QzlKqJp1FqfwsDjFarA21RH97YmWkIsInmP64wsT2cK2pc/f8AE1UYqLKBNs4llBVpOjCzLB/r7b+2M+4bxF8rUZCNSzDCeYsSP7uMAclxStTX7vMVU5QzSpEkfCRbaOeLuTDaO9zVQKrtZ9JOrrZVmTYiRBBJm2K4bs96AYXuIelXpk5ao8J35RxRkrCcs41QPu6lhubA/h59R5YkcCmo7x6a6gfCaiysG9tVp+uLfZnsxlM1SWquYerTjTpAKeIRqDT4t+VrQb74K/8ApSnTc939nSkAS+qirFTFiCxt1kmPLDQp3/VvF/iBTJFM3Xzi/Qy4qyEZWK3gET7j3xZpZQyVKk2JINjvuNr+WO34TUcwtVqeXW5dlpo7/wACIi92sc3v+7Fz9zGeVgFpgimo8BJJZt5JJvedj0G22KPTC6gxiliHqG1pWzlBgj0mAgQysIGpdNiPY38x5YNVc2auVc1VkNTYn0A/qJwC4lXApksTK0yqiQZYk6QI5S0n39MWuKMUybajfu9FupGkD+vpguEBzE8LRTtYju0Xjf8A3+JndHM1Fqd44JPw8hPkPlHsMO3Y41adBqv2NC1Qk95VqKqorCbA3vJvbCzXsFZbVEKlDzUgiPI3E40jjPZykmXq1FZ1dKTayjQHIU6pHmQZAtvgjeQkFwRrpP2TevRyy0qmUpVkAOomsvikkkwywN+uFnK9oe4kUwwog2Sp+HyDcr+o9MGqmVUUqzMalbu6KaNbjQjmnrJ06hNmW0HbzwHzPeoAb+MAEymk+EWOk6Ry3gxFsCaiKgyvtK96qm4FyeucOZZFzGnMZeo1CtEEiOuzjZhb9MEU4/nKdquWSsB+Ok4Un/I159MKvDxpqGpVZaK07uxOkDkqmbamOw9emKuU7VU2WKmZbWGb4U+IT4bCmQP72xVKNSnohuPPhAO+YXIjvW40z0wRT7o7mXWRgU3EK5N3qX2JeB9P6Yq0cwakBa9NZuBUpMvp8RQbe/zxYXhmYdvDUpMTb4Db3D/pjhSa92le9qWsth15ySnmIBNrz4VmSfNiZM+UcsAu1uXNWme7KSVggEggWtInfzwZqcIrKfGaBUbwzTH/AFyMC+J5ekvwilqBurViIPKxJP1wWmpBvANTqE3Y/WZ0cggJBIgDYHpbcb35xtj4KCgRaCDAEXMwDff64fV4YHVqiZehYyzCqG+jjzx8z9dqcrUVFMafDVy9htHxhr9MNGsRwl1w192H1/ESc1QdkbSrHSp+AE6RNzbbcYGVctUYkySZ28U735Y1Dh3DXVSEbLoAt1NTxdQCKatyvYn0xV4vwyk+k1s4ECAg06alyCbwG3I8o3xC1zyk/DADRrnyBmZ0eH1nhVDAzBuee/L1tPPGhcP4JSpSddTVSBGt9MB9joUCSwItJgbna8HCuC0BW7ym71BTYMsvTBEEHxISDvy1A457Q1QlNF1FgLMQBcgySY2JmYuNt8RVqE2Cy1GmC9iJVeswpMKPgQCWbmxmZJ53O21vfFrK0CKQZjDON7XBI6/P/wA4Epm6tUCmgc89Cgmw8gJMDnjvhr1y5WnTbvDHhi/yI39fPAxHWW43hHO0goAVgfEB8NjcX39cS9ntJzqCpT7xKtOojIDJNiSLGb6QInC++dq69Ohg5MaSpmdiAL77YuV+B5ym4eAr/EAtRAyTt+IkHFiOUqbAWYx+4fUpnP1GoFe7fK0wgAgAI0bcouI8sWu3NBfsVSIADKfU6x/XCp2Y4vSo5yt9oKUvupaXBAeVLRBJOo+KBJEkcji12m7aZXMUXo09TElSGgKphgTZiG2mwGFmpvm0lVZc6+044PwtqOSod5qViGOjaJckT0JBn3xtGR/w0/hH6YyHPZxapDK+pQAQYtcW+nLcX88a9kf8NP4F/QY1KZuIg4IaeUalBdUkCR54+ZemCwGgC8D++WLr5WGm0nz64v8ADeFd4HuAFWTN5uB5dcKZiBNPwwx2Q7NDM63KRTtqcJqb+Fbbm3oB7YuNXqUaZTuy2Vp5lY1pPwsbH25dcX8suZo5Ve6zDKWaVsCIi4I0iZa87ifK5LgGRr1U05h0qKG1gAlbjqAANzOKXJgW0uTLvBs2csSho06K1tVcAtcEtcN53EAbRGPveualSpL1A7BoYaKa6QAN7nadsV8zUphzVQEPp0CQCBJknqTynyxPTyVRk1EowNjqBBv8xggo8WMX73gBKPFa7FWZz3mkE6YK0wRzPNo3ljFthhe4h2iVBFmcCxUys8zMA+2GXiHCSQUYgalgaSbe0D/e84WafAZJjTbr09sRVRDbTSHw9Zkvc6ypkOIqG7ysFdgRpDVIC+wU3wVz3aGk2jvTNNTqFKiGu0WLu4FrmwHriY9nVYCdjyn+cYizfZumvMj5H+QxQEAWEu5R3z1DcwF33hBEi4IH6fTGu8GdK+VBYalcNrU8yWOoH3nCBT7PkCdQ8MRc+3L+eDuRNWgmlG0gwSASbkXPi6m5tjjaCequkICif/eZZKf4ZVSYDCqmmx28ISAPQWwtZLKPSbSywzDZxuCNiD7f2MGF4vVBMEBjuYF7+nniDMUalWpqZhqjf09sRrAM4I0hqrRy1LJMK3d6XBMVCviaLRPPaI2wjcN+znKogzPdP3jMSlTQRyAPXqI8sH8zkNaaaqpUF1GoTAO8WkbDYjYY54bwMqqpTCADrub8zpvvHpGJC3EutWwsIK4ZSytNu8Neo9RZgu5McufUGOeLeY7Qp3RpgKw06VUI40gCBBCrFvXbDFS4JWNy6SLdd/8ALi1mOz1RgF70KP3VgjrBxwU8pYPc3mXtwc1VJf7S37zIzjz3A+nniuvY5imtHpaJjUzKlxygtY+RxolXsAXEPnMwbzAa3yM4m/8ARJWCmaqyP/k0Pb/pBxYgwq1SOMVOEcKo0AHFWky3JBzC3tFgrAD9cQV+I0xGnSCObNP/AGYd6nYlGHjqFz1IAv8A5QPPAriP7NhUcsK0SQYIdrTcSantYWxwDQTrTqG7/wA/mCeFcYoq0w7Ne40KIIgxqAMxzHyxR4gaTbqzEybpSMz1KNODb/sweTpqUoMfErmInnM9MQv+y1jE16a9Ypsb+73+mJyNCIKKfp0+cXcvldKk0abCPjY1Kan2n4fmcfl4szRTWmoUbM7r9WEk/PDdW/Zv4AlPNOAORQEX32It5XxWyn7M2UzUzANzpCrHuZP0x2QncSQaYJIPXvFwZtdUvWLHmEWB/wBTgk+oGGfgWZypuph4k631W6iYG8chilV/ZhXJtmk90P8AXzxPw/8AZpXpuG+1qI6U9wbRcxHscSKZ5fSSzqf3GRdoFeqdNGin2qojaswqkd2oNpPMstpmxwl9j+xjZ5O9qVTTTYECS0R1OwkY01OxFZSNNVVH7pZfbwjbH7Odh6zEmm6UdRl1pVKihvaCBPOAMXUONAIFyp4zGanCFXOPlxUEK5QOQRMWFhPPpOGDN0Eag9IZQU61FfvWkjSFAOq558wZ3thl4h+ySsWRqNSijCzAs8HoR4JB6+2DWQ7CZlaFWm7US9aTUqd5ULOTO5KAiBtviagqEC3lIR1G4i32co0qmTpUwSKu6tF5c3W/4f6kxjbcmIpoDuFAPyxmdL9nuYVQqvSELpHif5/BjScopVEVrlVAMdQL4JTUgmCZs28//9k="/>
          <p:cNvSpPr>
            <a:spLocks noChangeAspect="1" noChangeArrowheads="1"/>
          </p:cNvSpPr>
          <p:nvPr/>
        </p:nvSpPr>
        <p:spPr bwMode="auto">
          <a:xfrm>
            <a:off x="155575" y="-1790700"/>
            <a:ext cx="52482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0180" name="Picture 4" descr="http://www.ibiblio.org/wm/paint/auth/pollock/pollock.key.jpg"/>
          <p:cNvPicPr>
            <a:picLocks noChangeAspect="1" noChangeArrowheads="1"/>
          </p:cNvPicPr>
          <p:nvPr/>
        </p:nvPicPr>
        <p:blipFill>
          <a:blip r:embed="rId2"/>
          <a:srcRect/>
          <a:stretch>
            <a:fillRect/>
          </a:stretch>
        </p:blipFill>
        <p:spPr bwMode="auto">
          <a:xfrm>
            <a:off x="1445449" y="1049910"/>
            <a:ext cx="6326951" cy="4512690"/>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s://encrypted-tbn3.gstatic.com/images?q=tbn:ANd9GcTO_9uvuGqyKuQHzEXJw8osY3IzqTrnS8Mt_Oo4OKufMssyneJA"/>
          <p:cNvPicPr>
            <a:picLocks noChangeAspect="1" noChangeArrowheads="1"/>
          </p:cNvPicPr>
          <p:nvPr/>
        </p:nvPicPr>
        <p:blipFill>
          <a:blip r:embed="rId2"/>
          <a:srcRect/>
          <a:stretch>
            <a:fillRect/>
          </a:stretch>
        </p:blipFill>
        <p:spPr bwMode="auto">
          <a:xfrm>
            <a:off x="1981200" y="1524000"/>
            <a:ext cx="4991100" cy="3743325"/>
          </a:xfrm>
          <a:prstGeom prst="rect">
            <a:avLst/>
          </a:prstGeom>
          <a:noFill/>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5078313"/>
          </a:xfrm>
          <a:prstGeom prst="rect">
            <a:avLst/>
          </a:prstGeom>
        </p:spPr>
        <p:txBody>
          <a:bodyPr wrap="square">
            <a:spAutoFit/>
          </a:bodyPr>
          <a:lstStyle/>
          <a:p>
            <a:r>
              <a:rPr lang="en-US" sz="3600" b="1" dirty="0" smtClean="0"/>
              <a:t>Clyfford Still (1904-1980)</a:t>
            </a:r>
          </a:p>
          <a:p>
            <a:r>
              <a:rPr lang="en-US" sz="3600" dirty="0" smtClean="0"/>
              <a:t>Clyfford Still’s art is electrifying.  It’s like a bolt of lightning both visually and in its impact on the viewer.   There is a constant sense of revelation running through the work, an ongoing depiction of those powerful intricacies of nature that we inherently understand but can’t find words for.</a:t>
            </a:r>
            <a:endParaRPr lang="en-US" sz="36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lyfford Still 1957-D No 1"/>
          <p:cNvPicPr>
            <a:picLocks noChangeAspect="1" noChangeArrowheads="1"/>
          </p:cNvPicPr>
          <p:nvPr/>
        </p:nvPicPr>
        <p:blipFill>
          <a:blip r:embed="rId2"/>
          <a:srcRect/>
          <a:stretch>
            <a:fillRect/>
          </a:stretch>
        </p:blipFill>
        <p:spPr bwMode="auto">
          <a:xfrm>
            <a:off x="1447522" y="1176909"/>
            <a:ext cx="6324878" cy="4316729"/>
          </a:xfrm>
          <a:prstGeom prst="rect">
            <a:avLst/>
          </a:prstGeom>
          <a:noFill/>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5632311"/>
          </a:xfrm>
          <a:prstGeom prst="rect">
            <a:avLst/>
          </a:prstGeom>
        </p:spPr>
        <p:txBody>
          <a:bodyPr wrap="square">
            <a:spAutoFit/>
          </a:bodyPr>
          <a:lstStyle/>
          <a:p>
            <a:r>
              <a:rPr lang="en-US" sz="3600" b="1" dirty="0" smtClean="0"/>
              <a:t>Ahmed </a:t>
            </a:r>
            <a:r>
              <a:rPr lang="en-US" sz="3600" b="1" dirty="0" err="1" smtClean="0"/>
              <a:t>Pervez</a:t>
            </a:r>
            <a:endParaRPr lang="en-US" sz="3600" b="1" dirty="0" smtClean="0"/>
          </a:p>
          <a:p>
            <a:r>
              <a:rPr lang="en-US" sz="3600" dirty="0" smtClean="0"/>
              <a:t>Ahmed Parvez (1926–1979) was born in Rawalpindi, Pakistan. He was one of the most remarkable artists produced by Pakistan and he received widespread acclaim in Pakistan and abroad. From his first solo exhibition in 1952 to his last in 1979, he passed through many phases as a painter, but his work remained marked with energy.</a:t>
            </a:r>
            <a:endParaRPr lang="en-US" sz="36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1"/>
            <a:ext cx="8001000" cy="3970318"/>
          </a:xfrm>
          <a:prstGeom prst="rect">
            <a:avLst/>
          </a:prstGeom>
        </p:spPr>
        <p:txBody>
          <a:bodyPr wrap="square">
            <a:spAutoFit/>
          </a:bodyPr>
          <a:lstStyle/>
          <a:p>
            <a:r>
              <a:rPr lang="en-US" sz="3600" dirty="0" smtClean="0"/>
              <a:t>Before 1972, he spent about 12 years in Britain and exhibited successfully all over Europe; and also two years in USA, where his exhibition in </a:t>
            </a:r>
            <a:r>
              <a:rPr lang="en-US" sz="3600" dirty="0" err="1" smtClean="0"/>
              <a:t>Galerie</a:t>
            </a:r>
            <a:r>
              <a:rPr lang="en-US" sz="3600" dirty="0" smtClean="0"/>
              <a:t> </a:t>
            </a:r>
            <a:r>
              <a:rPr lang="en-US" sz="3600" dirty="0" err="1" smtClean="0"/>
              <a:t>Internationale</a:t>
            </a:r>
            <a:r>
              <a:rPr lang="en-US" sz="3600" dirty="0" smtClean="0"/>
              <a:t>, New York, was very well received. He received the President’s Medal for Pride of Performance in 1978.</a:t>
            </a:r>
            <a:endParaRPr lang="en-US" sz="36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ntitled 1"/>
          <p:cNvPicPr>
            <a:picLocks noChangeAspect="1" noChangeArrowheads="1"/>
          </p:cNvPicPr>
          <p:nvPr/>
        </p:nvPicPr>
        <p:blipFill>
          <a:blip r:embed="rId2"/>
          <a:srcRect/>
          <a:stretch>
            <a:fillRect/>
          </a:stretch>
        </p:blipFill>
        <p:spPr bwMode="auto">
          <a:xfrm>
            <a:off x="2089712" y="240964"/>
            <a:ext cx="4615888" cy="6236036"/>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untitled 6"/>
          <p:cNvPicPr>
            <a:picLocks noChangeAspect="1" noChangeArrowheads="1"/>
          </p:cNvPicPr>
          <p:nvPr/>
        </p:nvPicPr>
        <p:blipFill>
          <a:blip r:embed="rId2"/>
          <a:srcRect/>
          <a:stretch>
            <a:fillRect/>
          </a:stretch>
        </p:blipFill>
        <p:spPr bwMode="auto">
          <a:xfrm>
            <a:off x="2895600" y="232063"/>
            <a:ext cx="3352800" cy="6400803"/>
          </a:xfrm>
          <a:prstGeom prst="rect">
            <a:avLst/>
          </a:prstGeo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agtheweekly.com/24Dec-30Dec2011/images/art4.jpg"/>
          <p:cNvPicPr>
            <a:picLocks noChangeAspect="1" noChangeArrowheads="1"/>
          </p:cNvPicPr>
          <p:nvPr/>
        </p:nvPicPr>
        <p:blipFill>
          <a:blip r:embed="rId2"/>
          <a:srcRect/>
          <a:stretch>
            <a:fillRect/>
          </a:stretch>
        </p:blipFill>
        <p:spPr bwMode="auto">
          <a:xfrm>
            <a:off x="2755136" y="1852151"/>
            <a:ext cx="3340864" cy="4472449"/>
          </a:xfrm>
          <a:prstGeom prst="rect">
            <a:avLst/>
          </a:prstGeom>
          <a:noFill/>
        </p:spPr>
      </p:pic>
      <p:sp>
        <p:nvSpPr>
          <p:cNvPr id="3" name="Rectangle 2"/>
          <p:cNvSpPr/>
          <p:nvPr/>
        </p:nvSpPr>
        <p:spPr>
          <a:xfrm>
            <a:off x="228600" y="152400"/>
            <a:ext cx="8915400" cy="1569660"/>
          </a:xfrm>
          <a:prstGeom prst="rect">
            <a:avLst/>
          </a:prstGeom>
        </p:spPr>
        <p:txBody>
          <a:bodyPr wrap="square">
            <a:spAutoFit/>
          </a:bodyPr>
          <a:lstStyle/>
          <a:p>
            <a:r>
              <a:rPr lang="en-US" sz="3200" dirty="0" smtClean="0"/>
              <a:t>Ahmed Parvez rightly called himself an Van Gogh With A Twist ''organic'' painter, because like the great masters of art such as Bashir Mirza,</a:t>
            </a:r>
            <a:endParaRPr lang="en-US" sz="32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458200" cy="5632311"/>
          </a:xfrm>
          <a:prstGeom prst="rect">
            <a:avLst/>
          </a:prstGeom>
        </p:spPr>
        <p:txBody>
          <a:bodyPr wrap="square">
            <a:spAutoFit/>
          </a:bodyPr>
          <a:lstStyle/>
          <a:p>
            <a:r>
              <a:rPr lang="en-US" sz="3600" dirty="0" smtClean="0">
                <a:solidFill>
                  <a:srgbClr val="C00000"/>
                </a:solidFill>
              </a:rPr>
              <a:t> </a:t>
            </a:r>
            <a:r>
              <a:rPr lang="en-US" sz="3600" b="1" dirty="0" smtClean="0">
                <a:solidFill>
                  <a:srgbClr val="C00000"/>
                </a:solidFill>
              </a:rPr>
              <a:t>LECTURE. 15. Unit. 3</a:t>
            </a:r>
            <a:r>
              <a:rPr lang="en-US" sz="3600" dirty="0" smtClean="0">
                <a:solidFill>
                  <a:srgbClr val="C00000"/>
                </a:solidFill>
              </a:rPr>
              <a:t/>
            </a:r>
            <a:br>
              <a:rPr lang="en-US" sz="3600" dirty="0" smtClean="0">
                <a:solidFill>
                  <a:srgbClr val="C00000"/>
                </a:solidFill>
              </a:rPr>
            </a:br>
            <a:r>
              <a:rPr lang="en-US" sz="3600" dirty="0" smtClean="0"/>
              <a:t>Elements and principals of Design</a:t>
            </a:r>
            <a:br>
              <a:rPr lang="en-US" sz="3600" dirty="0" smtClean="0"/>
            </a:br>
            <a:r>
              <a:rPr lang="en-US" sz="3600" dirty="0" smtClean="0"/>
              <a:t> Elements of Art and their importance. Line, shape, form, space, texture, Value and colour. </a:t>
            </a:r>
            <a:br>
              <a:rPr lang="en-US" sz="3600" dirty="0" smtClean="0"/>
            </a:br>
            <a:r>
              <a:rPr lang="en-US" sz="3600" dirty="0" smtClean="0"/>
              <a:t> </a:t>
            </a:r>
            <a:br>
              <a:rPr lang="en-US" sz="3600" dirty="0" smtClean="0"/>
            </a:br>
            <a:r>
              <a:rPr lang="en-US" sz="3600" b="1" dirty="0" smtClean="0"/>
              <a:t>Lines and what they do in Art.</a:t>
            </a:r>
            <a:r>
              <a:rPr lang="en-US" sz="3600" dirty="0" smtClean="0"/>
              <a:t/>
            </a:r>
            <a:br>
              <a:rPr lang="en-US" sz="3600" dirty="0" smtClean="0"/>
            </a:br>
            <a:r>
              <a:rPr lang="en-US" sz="3600" dirty="0" smtClean="0"/>
              <a:t> Types of lines. Vertical, horizontal, diagonal, zigzag and curved.</a:t>
            </a:r>
            <a:br>
              <a:rPr lang="en-US" sz="3600" dirty="0" smtClean="0"/>
            </a:br>
            <a:r>
              <a:rPr lang="en-US" sz="3600" dirty="0" smtClean="0"/>
              <a:t> line variation, length, width and texture. </a:t>
            </a:r>
            <a:endParaRPr lang="en-US"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382000" cy="7048083"/>
          </a:xfrm>
          <a:prstGeom prst="rect">
            <a:avLst/>
          </a:prstGeom>
        </p:spPr>
        <p:txBody>
          <a:bodyPr wrap="square">
            <a:spAutoFit/>
          </a:bodyPr>
          <a:lstStyle/>
          <a:p>
            <a:r>
              <a:rPr lang="en-US" sz="3200" dirty="0" smtClean="0"/>
              <a:t>Artists have these elements got:</a:t>
            </a:r>
          </a:p>
          <a:p>
            <a:r>
              <a:rPr lang="en-US" sz="3200" dirty="0" smtClean="0"/>
              <a:t>line</a:t>
            </a:r>
          </a:p>
          <a:p>
            <a:r>
              <a:rPr lang="en-US" sz="3200" dirty="0" smtClean="0"/>
              <a:t>shape</a:t>
            </a:r>
          </a:p>
          <a:p>
            <a:r>
              <a:rPr lang="en-US" sz="3200" dirty="0" smtClean="0"/>
              <a:t>form</a:t>
            </a:r>
          </a:p>
          <a:p>
            <a:r>
              <a:rPr lang="en-US" sz="3200" dirty="0" smtClean="0"/>
              <a:t>space</a:t>
            </a:r>
          </a:p>
          <a:p>
            <a:r>
              <a:rPr lang="en-US" sz="3200" dirty="0" smtClean="0"/>
              <a:t>texture</a:t>
            </a:r>
          </a:p>
          <a:p>
            <a:r>
              <a:rPr lang="en-US" sz="3200" dirty="0" smtClean="0"/>
              <a:t>value</a:t>
            </a:r>
          </a:p>
          <a:p>
            <a:r>
              <a:rPr lang="en-US" sz="3200" dirty="0" smtClean="0"/>
              <a:t>Color</a:t>
            </a:r>
          </a:p>
          <a:p>
            <a:r>
              <a:rPr lang="en-US" sz="3200" dirty="0" smtClean="0"/>
              <a:t>Artists manipulate these seven elements, mix them in with principles of design and compose a piece of art. Not every work has every last one of these elements contained within it, but there are always at least two present.</a:t>
            </a:r>
          </a:p>
          <a:p>
            <a:endParaRPr lang="en-US" dirty="0" smtClean="0"/>
          </a:p>
          <a:p>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5632311"/>
          </a:xfrm>
          <a:prstGeom prst="rect">
            <a:avLst/>
          </a:prstGeom>
        </p:spPr>
        <p:txBody>
          <a:bodyPr wrap="square">
            <a:spAutoFit/>
          </a:bodyPr>
          <a:lstStyle/>
          <a:p>
            <a:r>
              <a:rPr lang="en-US" sz="3600" dirty="0" smtClean="0"/>
              <a:t>Artists manipulate these seven elements, mix them in with principles of design and compose a piece of art. Not every work has every last one of these elements contained within it, but there are always at least two present.</a:t>
            </a:r>
          </a:p>
          <a:p>
            <a:r>
              <a:rPr lang="en-US" sz="3600" dirty="0" smtClean="0"/>
              <a:t>For example, a sculptor, by default, </a:t>
            </a:r>
            <a:r>
              <a:rPr lang="en-US" sz="3600" i="1" dirty="0" smtClean="0"/>
              <a:t>has</a:t>
            </a:r>
            <a:r>
              <a:rPr lang="en-US" sz="3600" dirty="0" smtClean="0"/>
              <a:t> to have both </a:t>
            </a:r>
            <a:r>
              <a:rPr lang="en-US" sz="3600" b="1" dirty="0" smtClean="0"/>
              <a:t>form</a:t>
            </a:r>
            <a:r>
              <a:rPr lang="en-US" sz="3600" dirty="0" smtClean="0"/>
              <a:t> and </a:t>
            </a:r>
            <a:r>
              <a:rPr lang="en-US" sz="3600" b="1" dirty="0" smtClean="0"/>
              <a:t>space</a:t>
            </a:r>
            <a:r>
              <a:rPr lang="en-US" sz="3600" dirty="0" smtClean="0"/>
              <a:t> in a sculpture, because these elements are three-dimensional.</a:t>
            </a:r>
            <a:endParaRPr lang="en-US" sz="36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6463308"/>
          </a:xfrm>
          <a:prstGeom prst="rect">
            <a:avLst/>
          </a:prstGeom>
        </p:spPr>
        <p:txBody>
          <a:bodyPr wrap="square">
            <a:spAutoFit/>
          </a:bodyPr>
          <a:lstStyle/>
          <a:p>
            <a:r>
              <a:rPr lang="en-US" sz="3600" dirty="0" smtClean="0"/>
              <a:t>Art would be sunk without </a:t>
            </a:r>
            <a:r>
              <a:rPr lang="en-US" sz="3600" b="1" dirty="0" smtClean="0"/>
              <a:t>line</a:t>
            </a:r>
            <a:r>
              <a:rPr lang="en-US" sz="3600" dirty="0" smtClean="0"/>
              <a:t>, sometimes known as "a moving point." While line isn't something found in nature, it is absolutely essential as a concept to depicting objects and symbols, and defining </a:t>
            </a:r>
            <a:r>
              <a:rPr lang="en-US" sz="3600" b="1" dirty="0" smtClean="0"/>
              <a:t>shapes</a:t>
            </a:r>
            <a:r>
              <a:rPr lang="en-US" sz="3600" dirty="0" smtClean="0"/>
              <a:t>.</a:t>
            </a:r>
          </a:p>
          <a:p>
            <a:r>
              <a:rPr lang="en-US" sz="3600" b="1" dirty="0" smtClean="0"/>
              <a:t>Texture</a:t>
            </a:r>
            <a:r>
              <a:rPr lang="en-US" sz="3600" dirty="0" smtClean="0"/>
              <a:t> is another element, like form or space, that can be real (run your fingers over an Oriental rug, or hold an unglazed pot), created (think of van Gogh's lumpy, impasto-</a:t>
            </a:r>
            <a:r>
              <a:rPr lang="en-US" sz="3600" dirty="0" err="1" smtClean="0"/>
              <a:t>ed</a:t>
            </a:r>
            <a:r>
              <a:rPr lang="en-US" sz="3600" dirty="0" smtClean="0"/>
              <a:t> canvases) or implied (through clever use of shading).</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610600" cy="6001643"/>
          </a:xfrm>
          <a:prstGeom prst="rect">
            <a:avLst/>
          </a:prstGeom>
        </p:spPr>
        <p:txBody>
          <a:bodyPr wrap="square">
            <a:spAutoFit/>
          </a:bodyPr>
          <a:lstStyle/>
          <a:p>
            <a:r>
              <a:rPr lang="en-US" sz="3200" dirty="0" smtClean="0"/>
              <a:t>I will try not to leap up and down and pinwheel my arms in large, excited arcs over </a:t>
            </a:r>
            <a:r>
              <a:rPr lang="en-US" sz="3200" b="1" dirty="0" smtClean="0"/>
              <a:t>color</a:t>
            </a:r>
            <a:r>
              <a:rPr lang="en-US" sz="3200" dirty="0" smtClean="0"/>
              <a:t>, but, really -- it's often the whole point for us visual types. Show me a red spectrum, regardless of </a:t>
            </a:r>
            <a:r>
              <a:rPr lang="en-US" sz="3200" b="1" dirty="0" smtClean="0"/>
              <a:t>value</a:t>
            </a:r>
            <a:r>
              <a:rPr lang="en-US" sz="3200" dirty="0" smtClean="0"/>
              <a:t> (lightness or darkness), and my brain yells "Hallelujah!" Then, of course, there are all of those lovely, soothing blues... oh! And green -- he color of nature and the renewal of life. There have got to be at least 84,000 tints and tones of green. And, yellow! My goodness, I do </a:t>
            </a:r>
            <a:r>
              <a:rPr lang="en-US" sz="3200" i="1" dirty="0" smtClean="0"/>
              <a:t>love</a:t>
            </a:r>
            <a:r>
              <a:rPr lang="en-US" sz="3200" dirty="0" smtClean="0"/>
              <a:t> a sunny yellow. So personal choices are there according to the personality.</a:t>
            </a:r>
            <a:endParaRPr lang="en-US" sz="3200"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6001643"/>
          </a:xfrm>
          <a:prstGeom prst="rect">
            <a:avLst/>
          </a:prstGeom>
        </p:spPr>
        <p:txBody>
          <a:bodyPr wrap="square">
            <a:spAutoFit/>
          </a:bodyPr>
          <a:lstStyle/>
          <a:p>
            <a:r>
              <a:rPr lang="en-US" sz="3200" dirty="0" smtClean="0"/>
              <a:t>Why Are the Elements of Art Important?</a:t>
            </a:r>
          </a:p>
          <a:p>
            <a:r>
              <a:rPr lang="en-US" sz="3200" dirty="0" smtClean="0"/>
              <a:t>Right. The elements of art are important for several reasons. First, and most importantly, a person can't create art without utilizing at least a few of them. No elements, no art. And we wouldn't even be talking about any of this, would we?</a:t>
            </a:r>
          </a:p>
          <a:p>
            <a:r>
              <a:rPr lang="en-US" sz="3200" dirty="0" smtClean="0"/>
              <a:t>Secondly, knowing what the elements of art </a:t>
            </a:r>
            <a:r>
              <a:rPr lang="en-US" sz="3200" i="1" dirty="0" smtClean="0"/>
              <a:t>are</a:t>
            </a:r>
            <a:r>
              <a:rPr lang="en-US" sz="3200" dirty="0" smtClean="0"/>
              <a:t> enables us to (1) describe what an artist has done, (2) analyze what is going on in a particular piece and (3) communicate our thoughts and findings using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305800" cy="5509200"/>
          </a:xfrm>
          <a:prstGeom prst="rect">
            <a:avLst/>
          </a:prstGeom>
        </p:spPr>
        <p:txBody>
          <a:bodyPr wrap="square">
            <a:spAutoFit/>
          </a:bodyPr>
          <a:lstStyle/>
          <a:p>
            <a:r>
              <a:rPr lang="en-US" sz="3200" b="1" dirty="0" smtClean="0"/>
              <a:t>Design</a:t>
            </a:r>
            <a:r>
              <a:rPr lang="en-US" sz="3200" dirty="0" smtClean="0"/>
              <a:t> is the creation of a plan or convention for the construction of an object or a system (as in architectural blueprints, engineering drawings, business processes, circuit diagrams and sewing patterns). Design has different connotations in different fields. In some cases the direct construction of an object (as in pottery, engineering, management, cowboy coding and graphic design) is also considered to be design.</a:t>
            </a:r>
          </a:p>
          <a:p>
            <a:r>
              <a:rPr lang="en-US" sz="3200" dirty="0" smtClean="0"/>
              <a:t>More formally design has been defined as follows.</a:t>
            </a:r>
            <a:endParaRPr lang="en-US" sz="32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4154984"/>
          </a:xfrm>
          <a:prstGeom prst="rect">
            <a:avLst/>
          </a:prstGeom>
        </p:spPr>
        <p:txBody>
          <a:bodyPr wrap="square">
            <a:spAutoFit/>
          </a:bodyPr>
          <a:lstStyle/>
          <a:p>
            <a:pPr lvl="0" fontAlgn="base">
              <a:spcBef>
                <a:spcPct val="0"/>
              </a:spcBef>
              <a:spcAft>
                <a:spcPct val="0"/>
              </a:spcAft>
            </a:pPr>
            <a:r>
              <a:rPr kumimoji="0" lang="en-US" sz="2400" b="1" i="0" u="none" strike="noStrike" cap="none" normalizeH="0" baseline="0" dirty="0" smtClean="0">
                <a:ln>
                  <a:noFill/>
                </a:ln>
                <a:solidFill>
                  <a:schemeClr val="tx1"/>
                </a:solidFill>
                <a:effectLst/>
                <a:latin typeface="Arial" charset="0"/>
                <a:cs typeface="Arial" charset="0"/>
              </a:rPr>
              <a:t>The Grammar of Lines</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A line is a dot out for a walk.</a:t>
            </a:r>
            <a:br>
              <a:rPr kumimoji="0" lang="en-US" sz="2400" b="0" i="0" u="none" strike="noStrike" cap="none" normalizeH="0" baseline="0" dirty="0" smtClean="0">
                <a:ln>
                  <a:noFill/>
                </a:ln>
                <a:solidFill>
                  <a:schemeClr val="tx1"/>
                </a:solidFill>
                <a:effectLst/>
                <a:latin typeface="Arial" charset="0"/>
                <a:cs typeface="Arial" charset="0"/>
              </a:rPr>
            </a:br>
            <a:r>
              <a:rPr kumimoji="0" lang="en-US" sz="2400" b="0" i="1" u="none" strike="noStrike" cap="none" normalizeH="0" baseline="0" dirty="0" smtClean="0">
                <a:ln>
                  <a:noFill/>
                </a:ln>
                <a:solidFill>
                  <a:schemeClr val="tx1"/>
                </a:solidFill>
                <a:effectLst/>
                <a:latin typeface="Arial" charset="0"/>
                <a:cs typeface="Arial" charset="0"/>
              </a:rPr>
              <a:t>—Paul Klee</a:t>
            </a:r>
            <a:r>
              <a:rPr kumimoji="0" lang="en-US" sz="2400" b="0" i="0" u="none" strike="noStrike" cap="none" normalizeH="0" baseline="0" dirty="0" smtClean="0">
                <a:ln>
                  <a:noFill/>
                </a:ln>
                <a:solidFill>
                  <a:schemeClr val="tx1"/>
                </a:solidFill>
                <a:effectLst/>
                <a:latin typeface="Arial" charset="0"/>
                <a:cs typeface="Arial" charset="0"/>
              </a:rPr>
              <a:t> </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A line connects two points. It’s also the path</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made by a moving point.</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Lines can be thick or thin. They can be long</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or short. The can be vertical, horizontal, or</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diagonal. They can be solid or dotted or dashed</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Lines can be</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curved or straight of combinations of both.</a:t>
            </a:r>
          </a:p>
          <a:p>
            <a:pPr lvl="0"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 There’s an endless variety in what we think of as a line.</a:t>
            </a:r>
            <a:endParaRPr lang="en-US" sz="2400" dirty="0"/>
          </a:p>
        </p:txBody>
      </p:sp>
      <p:pic>
        <p:nvPicPr>
          <p:cNvPr id="3" name="Picture 3" descr="Dots and a line"/>
          <p:cNvPicPr>
            <a:picLocks noChangeAspect="1" noChangeArrowheads="1"/>
          </p:cNvPicPr>
          <p:nvPr/>
        </p:nvPicPr>
        <p:blipFill>
          <a:blip r:embed="rId2"/>
          <a:srcRect/>
          <a:stretch>
            <a:fillRect/>
          </a:stretch>
        </p:blipFill>
        <p:spPr bwMode="auto">
          <a:xfrm>
            <a:off x="1600200" y="4419600"/>
            <a:ext cx="5943600" cy="1981200"/>
          </a:xfrm>
          <a:prstGeom prst="rect">
            <a:avLst/>
          </a:prstGeom>
          <a:noFill/>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1"/>
            <a:ext cx="8229600" cy="3046988"/>
          </a:xfrm>
          <a:prstGeom prst="rect">
            <a:avLst/>
          </a:prstGeom>
        </p:spPr>
        <p:txBody>
          <a:bodyPr wrap="square">
            <a:spAutoFit/>
          </a:bodyPr>
          <a:lstStyle/>
          <a:p>
            <a:r>
              <a:rPr lang="en-US" sz="3200" b="1" dirty="0" smtClean="0"/>
              <a:t>The Meaning of Different Kinds of Lines</a:t>
            </a:r>
          </a:p>
          <a:p>
            <a:r>
              <a:rPr lang="en-US" sz="3200" dirty="0" smtClean="0"/>
              <a:t>As I mentioned above there are a lot of different ways we can describe a given line and each gives a line unique characteristics. What do these characteristics mean and what do they communicate? </a:t>
            </a:r>
            <a:endParaRPr lang="en-US" sz="32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458200" cy="4524315"/>
          </a:xfrm>
          <a:prstGeom prst="rect">
            <a:avLst/>
          </a:prstGeom>
        </p:spPr>
        <p:txBody>
          <a:bodyPr wrap="square">
            <a:spAutoFit/>
          </a:bodyPr>
          <a:lstStyle/>
          <a:p>
            <a:r>
              <a:rPr lang="en-US" sz="3600" b="1" dirty="0" smtClean="0"/>
              <a:t>Thin lines</a:t>
            </a:r>
            <a:r>
              <a:rPr lang="en-US" sz="3600" dirty="0" smtClean="0"/>
              <a:t> are fragile. They appear easy to break or knock over. They suggest frailty and convey an elegant quality. They are delicate and give off an ephemeral air.</a:t>
            </a:r>
            <a:r>
              <a:rPr lang="en-US" sz="3600" b="1" dirty="0" smtClean="0"/>
              <a:t> Thick lines</a:t>
            </a:r>
            <a:r>
              <a:rPr lang="en-US" sz="3600" dirty="0" smtClean="0"/>
              <a:t> on the other hand appear difficult to break. They suggest strength and give emphasis to nearby elements. Thick lines are bold and make a statement.</a:t>
            </a:r>
            <a:endParaRPr lang="en-US" sz="36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153400" cy="5632311"/>
          </a:xfrm>
          <a:prstGeom prst="rect">
            <a:avLst/>
          </a:prstGeom>
        </p:spPr>
        <p:txBody>
          <a:bodyPr wrap="square">
            <a:spAutoFit/>
          </a:bodyPr>
          <a:lstStyle/>
          <a:p>
            <a:r>
              <a:rPr lang="en-US" sz="3600" b="1" dirty="0" smtClean="0"/>
              <a:t>Horizontal lines</a:t>
            </a:r>
            <a:r>
              <a:rPr lang="en-US" sz="3600" dirty="0" smtClean="0"/>
              <a:t> are parallel to the horizon (hence the name). They look like they’re lying down, at rest, asleep. They suggest calm and quiet, a relaxed comfort.</a:t>
            </a:r>
          </a:p>
          <a:p>
            <a:r>
              <a:rPr lang="en-US" sz="3600" dirty="0" smtClean="0"/>
              <a:t>Horizontal lines can’t fall over. They accentuate width. They’re stable and secure. The convey an absence of conflict, a restful peace. Horizontal lines by their connection to the horizon are associated with earth bound things and idea.</a:t>
            </a:r>
            <a:endParaRPr lang="en-US" sz="36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8305800" cy="6740307"/>
          </a:xfrm>
          <a:prstGeom prst="rect">
            <a:avLst/>
          </a:prstGeom>
        </p:spPr>
        <p:txBody>
          <a:bodyPr wrap="square">
            <a:spAutoFit/>
          </a:bodyPr>
          <a:lstStyle/>
          <a:p>
            <a:r>
              <a:rPr lang="en-US" sz="3600" b="1" dirty="0" smtClean="0"/>
              <a:t>Vertical lines</a:t>
            </a:r>
            <a:r>
              <a:rPr lang="en-US" sz="3600" dirty="0" smtClean="0"/>
              <a:t> are perpendicular to the horizon. They are filled with potential energy that could be released if they were to fall over. Vertical lines are strong and rigid. They can suggest stability, especially when thicker. Vertical lines accentuate height and convey a lack of movement, which is usually seen as horizontal.</a:t>
            </a:r>
          </a:p>
          <a:p>
            <a:r>
              <a:rPr lang="en-US" sz="3600" dirty="0" smtClean="0"/>
              <a:t>They stretch from the earth to the heavens and are often connected with religious feelings. Their tallness and formality may give the impression of dignity.</a:t>
            </a:r>
            <a:endParaRPr lang="en-US" sz="36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82000" cy="6186309"/>
          </a:xfrm>
          <a:prstGeom prst="rect">
            <a:avLst/>
          </a:prstGeom>
        </p:spPr>
        <p:txBody>
          <a:bodyPr wrap="square">
            <a:spAutoFit/>
          </a:bodyPr>
          <a:lstStyle/>
          <a:p>
            <a:r>
              <a:rPr lang="en-US" sz="3600" b="1" dirty="0" smtClean="0"/>
              <a:t>Diagonal lines</a:t>
            </a:r>
            <a:r>
              <a:rPr lang="en-US" sz="3600" dirty="0" smtClean="0"/>
              <a:t> are unbalanced. They are filled with restless and uncontrolled energy. They can appear to be either rising or falling and convey action and motion. Their kinetic energy and apparent movement create tension and excitement. Diagonal lines are more dramatic than either horizontal or vertical lines.</a:t>
            </a:r>
          </a:p>
          <a:p>
            <a:r>
              <a:rPr lang="en-US" sz="3600" dirty="0" smtClean="0"/>
              <a:t>Diagonal lines can also appear solid and unmoving if they are holding something up or at rest against a vertical line or plane.</a:t>
            </a:r>
            <a:endParaRPr lang="en-US" sz="36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229600" cy="5509200"/>
          </a:xfrm>
          <a:prstGeom prst="rect">
            <a:avLst/>
          </a:prstGeom>
        </p:spPr>
        <p:txBody>
          <a:bodyPr wrap="square">
            <a:spAutoFit/>
          </a:bodyPr>
          <a:lstStyle/>
          <a:p>
            <a:r>
              <a:rPr lang="en-US" sz="3200" b="1" dirty="0" smtClean="0"/>
              <a:t>Vertical lines</a:t>
            </a:r>
            <a:r>
              <a:rPr lang="en-US" sz="3200" dirty="0" smtClean="0"/>
              <a:t> are perpendicular to the horizon. They are filled with potential energy that could be released if they were to fall over. Vertical lines are strong and rigid. They can suggest stability, especially when thicker. Vertical lines accentuate height and convey a lack of movement, which is usually seen as horizontal.</a:t>
            </a:r>
          </a:p>
          <a:p>
            <a:r>
              <a:rPr lang="en-US" sz="3200" dirty="0" smtClean="0"/>
              <a:t>They stretch from the earth to the heavens and are often connected with religious feelings. Their tallness and formality may give the impression of dignity.</a:t>
            </a:r>
            <a:endParaRPr lang="en-US" sz="3200"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81000"/>
            <a:ext cx="8458200" cy="5078313"/>
          </a:xfrm>
          <a:prstGeom prst="rect">
            <a:avLst/>
          </a:prstGeom>
        </p:spPr>
        <p:txBody>
          <a:bodyPr wrap="square">
            <a:spAutoFit/>
          </a:bodyPr>
          <a:lstStyle/>
          <a:p>
            <a:r>
              <a:rPr lang="en-US" sz="3600" b="1" dirty="0" smtClean="0"/>
              <a:t>Curved lines</a:t>
            </a:r>
            <a:r>
              <a:rPr lang="en-US" sz="3600" dirty="0" smtClean="0"/>
              <a:t> are softer than straight lines. They sweep and turn gracefully between end points. They are less definite and predictable than straight lines. They bend, they change direction. Curved lines express fluid movement. They can be calm or dynamic depending on how much they curve. The less active the curve the calmer the feeling.</a:t>
            </a:r>
            <a:endParaRPr lang="en-US" sz="36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4524315"/>
          </a:xfrm>
          <a:prstGeom prst="rect">
            <a:avLst/>
          </a:prstGeom>
        </p:spPr>
        <p:txBody>
          <a:bodyPr wrap="square">
            <a:spAutoFit/>
          </a:bodyPr>
          <a:lstStyle/>
          <a:p>
            <a:r>
              <a:rPr lang="en-US" sz="3600" b="1" dirty="0" smtClean="0"/>
              <a:t>Zigzag lines</a:t>
            </a:r>
            <a:r>
              <a:rPr lang="en-US" sz="3600" dirty="0" smtClean="0"/>
              <a:t> are a combination of diagonal lines that connect at points. They take on the dynamic and high energy characteristics of diagonal lines. They create excitement and intense movement. They convey confusion and nervousness as they change direction quickly and frequently. They can imply danger and destruction as they break down</a:t>
            </a:r>
            <a:endParaRPr lang="en-US" sz="3600"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153400" cy="3785652"/>
          </a:xfrm>
          <a:prstGeom prst="rect">
            <a:avLst/>
          </a:prstGeom>
        </p:spPr>
        <p:txBody>
          <a:bodyPr wrap="square">
            <a:spAutoFit/>
          </a:bodyPr>
          <a:lstStyle/>
          <a:p>
            <a:r>
              <a:rPr lang="en-US" sz="4000" dirty="0" smtClean="0">
                <a:solidFill>
                  <a:srgbClr val="C00000"/>
                </a:solidFill>
              </a:rPr>
              <a:t>IN LECTURE. 16. UNIT. 3 WE STUDIED</a:t>
            </a:r>
            <a:br>
              <a:rPr lang="en-US" sz="4000" dirty="0" smtClean="0">
                <a:solidFill>
                  <a:srgbClr val="C00000"/>
                </a:solidFill>
              </a:rPr>
            </a:br>
            <a:r>
              <a:rPr lang="en-US" sz="4000" dirty="0" smtClean="0"/>
              <a:t>. Colour and the colour wheel (primary, secondary and tertiary colours).</a:t>
            </a:r>
            <a:br>
              <a:rPr lang="en-US" sz="4000" dirty="0" smtClean="0"/>
            </a:br>
            <a:r>
              <a:rPr lang="en-US" sz="4000" dirty="0" smtClean="0"/>
              <a:t> Characteristics of Colours. Hue, value, and intensity.</a:t>
            </a:r>
            <a:endParaRPr lang="en-US" sz="40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6494085"/>
          </a:xfrm>
          <a:prstGeom prst="rect">
            <a:avLst/>
          </a:prstGeom>
        </p:spPr>
        <p:txBody>
          <a:bodyPr wrap="square">
            <a:spAutoFit/>
          </a:bodyPr>
          <a:lstStyle/>
          <a:p>
            <a:r>
              <a:rPr lang="en-US" sz="3200" b="1" dirty="0" smtClean="0"/>
              <a:t>Basic Color Theory </a:t>
            </a:r>
          </a:p>
          <a:p>
            <a:r>
              <a:rPr lang="en-US" sz="3200" dirty="0" smtClean="0"/>
              <a:t>Color theory encompasses a multitude of definitions, concepts and design applications - enough to fill several encyclopedias. However, there are three basic categories of color theory that are logical and useful : The color wheel, color harmony, and the context of how colors are used.</a:t>
            </a:r>
          </a:p>
          <a:p>
            <a:r>
              <a:rPr lang="en-US" sz="3200" dirty="0" smtClean="0"/>
              <a:t>Color theories create a logical structure for color. For example, if we have an assortment of fruits and vegetables, we can organize them by color and place them on a circle that shows the colors in relation to each other.</a:t>
            </a:r>
            <a:endParaRPr lang="en-US" sz="32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1"/>
            <a:ext cx="8229600" cy="1754326"/>
          </a:xfrm>
          <a:prstGeom prst="rect">
            <a:avLst/>
          </a:prstGeom>
        </p:spPr>
        <p:txBody>
          <a:bodyPr wrap="square">
            <a:spAutoFit/>
          </a:bodyPr>
          <a:lstStyle/>
          <a:p>
            <a:r>
              <a:rPr lang="en-US" sz="3600" dirty="0" smtClean="0"/>
              <a:t>There are also definitions (or categories) of colors based on the color wheel. We begin with a 3-part color wheel.</a:t>
            </a:r>
            <a:endParaRPr lang="en-US" sz="3600" dirty="0"/>
          </a:p>
        </p:txBody>
      </p:sp>
      <p:pic>
        <p:nvPicPr>
          <p:cNvPr id="3" name="Picture 2" descr="Primary Secondary Tertiary Colors"/>
          <p:cNvPicPr>
            <a:picLocks noChangeAspect="1" noChangeArrowheads="1"/>
          </p:cNvPicPr>
          <p:nvPr/>
        </p:nvPicPr>
        <p:blipFill>
          <a:blip r:embed="rId2"/>
          <a:srcRect/>
          <a:stretch>
            <a:fillRect/>
          </a:stretch>
        </p:blipFill>
        <p:spPr bwMode="auto">
          <a:xfrm>
            <a:off x="457200" y="3276600"/>
            <a:ext cx="8229600" cy="2222161"/>
          </a:xfrm>
          <a:prstGeom prst="rect">
            <a:avLst/>
          </a:prstGeom>
          <a:noFill/>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458200" cy="5693866"/>
          </a:xfrm>
          <a:prstGeom prst="rect">
            <a:avLst/>
          </a:prstGeom>
        </p:spPr>
        <p:txBody>
          <a:bodyPr wrap="square">
            <a:spAutoFit/>
          </a:bodyPr>
          <a:lstStyle/>
          <a:p>
            <a:r>
              <a:rPr lang="en-US" sz="2800" b="1" dirty="0" smtClean="0"/>
              <a:t>Primary Colors</a:t>
            </a:r>
            <a:r>
              <a:rPr lang="en-US" sz="2800" dirty="0" smtClean="0"/>
              <a:t>: Red, yellow and blue</a:t>
            </a:r>
            <a:br>
              <a:rPr lang="en-US" sz="2800" dirty="0" smtClean="0"/>
            </a:br>
            <a:r>
              <a:rPr lang="en-US" sz="2800" dirty="0" smtClean="0"/>
              <a:t>In traditional color theory (used in paint and pigments), primary colors are the 3 pigment colors that can not be mixed or formed by any combination of other colors. All other colors are derived from these 3 hues.  </a:t>
            </a:r>
          </a:p>
          <a:p>
            <a:r>
              <a:rPr lang="en-US" sz="2800" b="1" dirty="0" smtClean="0"/>
              <a:t>Secondary Colors</a:t>
            </a:r>
            <a:r>
              <a:rPr lang="en-US" sz="2800" dirty="0" smtClean="0"/>
              <a:t>: Green, orange and purple</a:t>
            </a:r>
            <a:br>
              <a:rPr lang="en-US" sz="2800" dirty="0" smtClean="0"/>
            </a:br>
            <a:r>
              <a:rPr lang="en-US" sz="2800" dirty="0" smtClean="0"/>
              <a:t>These are the colors formed by mixing the primary colors.</a:t>
            </a:r>
            <a:br>
              <a:rPr lang="en-US" sz="2800" dirty="0" smtClean="0"/>
            </a:br>
            <a:r>
              <a:rPr lang="en-US" sz="2800" b="1" dirty="0" smtClean="0"/>
              <a:t>Tertiary Colors:</a:t>
            </a:r>
            <a:r>
              <a:rPr lang="en-US" sz="2800" dirty="0" smtClean="0"/>
              <a:t> Yellow-orange, red-orange, red-purple, blue-purple, blue-green &amp; yellow-green</a:t>
            </a:r>
            <a:br>
              <a:rPr lang="en-US" sz="2800" dirty="0" smtClean="0"/>
            </a:br>
            <a:r>
              <a:rPr lang="en-US" sz="2800" dirty="0" smtClean="0"/>
              <a:t>These are the colors formed by mixing a primary and a secondary color. That's why the hue is a two word name, such as blue-green, red-violet, and yellow-orange</a:t>
            </a:r>
            <a:r>
              <a:rPr lang="en-US" dirty="0" smtClean="0"/>
              <a:t>.</a:t>
            </a:r>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82000" cy="6186309"/>
          </a:xfrm>
          <a:prstGeom prst="rect">
            <a:avLst/>
          </a:prstGeom>
        </p:spPr>
        <p:txBody>
          <a:bodyPr wrap="square">
            <a:spAutoFit/>
          </a:bodyPr>
          <a:lstStyle/>
          <a:p>
            <a:r>
              <a:rPr lang="en-US" b="1" dirty="0" smtClean="0"/>
              <a:t> </a:t>
            </a:r>
            <a:r>
              <a:rPr lang="en-US" sz="3600" b="1" dirty="0" smtClean="0"/>
              <a:t>Color Harmony</a:t>
            </a:r>
          </a:p>
          <a:p>
            <a:r>
              <a:rPr lang="en-US" sz="3600" dirty="0" smtClean="0"/>
              <a:t>Harmony can be defined as a pleasing arrangement of parts, whether it be music, poetry, color, or even an ice cream sundae.</a:t>
            </a:r>
            <a:br>
              <a:rPr lang="en-US" sz="3600" dirty="0" smtClean="0"/>
            </a:br>
            <a:r>
              <a:rPr lang="en-US" sz="3600" dirty="0" smtClean="0"/>
              <a:t/>
            </a:r>
            <a:br>
              <a:rPr lang="en-US" sz="3600" dirty="0" smtClean="0"/>
            </a:br>
            <a:r>
              <a:rPr lang="en-US" sz="3600" dirty="0" smtClean="0"/>
              <a:t>In visual experiences, harmony is something that is pleasing to the eye. It engages the viewer and it creates an inner sense of order, a balance in the visual experience. When something is not harmonious, it's either boring or chaotic. </a:t>
            </a:r>
            <a:endParaRPr lang="en-US" sz="3600"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458200" cy="6494085"/>
          </a:xfrm>
          <a:prstGeom prst="rect">
            <a:avLst/>
          </a:prstGeom>
        </p:spPr>
        <p:txBody>
          <a:bodyPr wrap="square">
            <a:spAutoFit/>
          </a:bodyPr>
          <a:lstStyle/>
          <a:p>
            <a:pPr fontAlgn="base">
              <a:spcBef>
                <a:spcPct val="0"/>
              </a:spcBef>
              <a:spcAft>
                <a:spcPct val="0"/>
              </a:spcAft>
            </a:pPr>
            <a:r>
              <a:rPr lang="en-US" sz="3200" b="1" dirty="0" smtClean="0">
                <a:solidFill>
                  <a:srgbClr val="C00000"/>
                </a:solidFill>
              </a:rPr>
              <a:t>Characteristics of Colours. Hue, value, and intensity.</a:t>
            </a:r>
          </a:p>
          <a:p>
            <a:pPr lvl="0" fontAlgn="base">
              <a:spcBef>
                <a:spcPct val="0"/>
              </a:spcBef>
              <a:spcAft>
                <a:spcPct val="0"/>
              </a:spcAft>
            </a:pPr>
            <a:endParaRPr kumimoji="0" lang="en-US" sz="3200" b="0" i="0" u="none" strike="noStrike" cap="none" normalizeH="0" baseline="0" dirty="0" smtClean="0">
              <a:ln>
                <a:noFill/>
              </a:ln>
              <a:solidFill>
                <a:schemeClr val="tx1"/>
              </a:solidFill>
              <a:effectLst/>
              <a:cs typeface="Arial" charset="0"/>
            </a:endParaRPr>
          </a:p>
          <a:p>
            <a:pPr lvl="0" fontAlgn="base">
              <a:spcBef>
                <a:spcPct val="0"/>
              </a:spcBef>
              <a:spcAft>
                <a:spcPct val="0"/>
              </a:spcAft>
            </a:pPr>
            <a:r>
              <a:rPr kumimoji="0" lang="en-US" sz="3200" b="0" i="0" u="none" strike="noStrike" cap="none" normalizeH="0" baseline="0" dirty="0" smtClean="0">
                <a:ln>
                  <a:noFill/>
                </a:ln>
                <a:solidFill>
                  <a:schemeClr val="tx1"/>
                </a:solidFill>
                <a:effectLst/>
                <a:cs typeface="Arial" charset="0"/>
              </a:rPr>
              <a:t> Hue    Tint    Shade Tone Saturation</a:t>
            </a:r>
            <a:r>
              <a:rPr kumimoji="0" lang="en-US" sz="3200" b="0" i="0" u="none" strike="noStrike" cap="none" normalizeH="0" dirty="0" smtClean="0">
                <a:ln>
                  <a:noFill/>
                </a:ln>
                <a:solidFill>
                  <a:schemeClr val="tx1"/>
                </a:solidFill>
                <a:effectLst/>
                <a:cs typeface="Arial" charset="0"/>
              </a:rPr>
              <a:t> </a:t>
            </a:r>
            <a:r>
              <a:rPr kumimoji="0" lang="en-US" sz="3200" b="0" i="0" u="none" strike="noStrike" cap="none" normalizeH="0" baseline="0" dirty="0" smtClean="0">
                <a:ln>
                  <a:noFill/>
                </a:ln>
                <a:solidFill>
                  <a:schemeClr val="tx1"/>
                </a:solidFill>
                <a:effectLst/>
                <a:cs typeface="Arial" charset="0"/>
              </a:rPr>
              <a:t>Lightness </a:t>
            </a:r>
            <a:r>
              <a:rPr kumimoji="0" lang="en-US" sz="3200" b="0" i="0" u="none" strike="noStrike" cap="none" normalizeH="0" baseline="0" dirty="0" err="1" smtClean="0">
                <a:ln>
                  <a:noFill/>
                </a:ln>
                <a:solidFill>
                  <a:schemeClr val="tx1"/>
                </a:solidFill>
                <a:effectLst/>
                <a:cs typeface="Arial" charset="0"/>
              </a:rPr>
              <a:t>Chroma</a:t>
            </a:r>
            <a:r>
              <a:rPr kumimoji="0" lang="en-US" sz="3200" b="0" i="0" u="none" strike="noStrike" cap="none" normalizeH="0" baseline="0" dirty="0" smtClean="0">
                <a:ln>
                  <a:noFill/>
                </a:ln>
                <a:solidFill>
                  <a:schemeClr val="tx1"/>
                </a:solidFill>
                <a:effectLst/>
                <a:cs typeface="Arial" charset="0"/>
              </a:rPr>
              <a:t> Intensity / </a:t>
            </a:r>
            <a:r>
              <a:rPr kumimoji="0" lang="en-US" sz="3200" b="0" i="0" u="none" strike="noStrike" cap="none" normalizeH="0" baseline="0" dirty="0" err="1" smtClean="0">
                <a:ln>
                  <a:noFill/>
                </a:ln>
                <a:solidFill>
                  <a:schemeClr val="tx1"/>
                </a:solidFill>
                <a:effectLst/>
                <a:cs typeface="Arial" charset="0"/>
              </a:rPr>
              <a:t>Luma</a:t>
            </a:r>
            <a:r>
              <a:rPr kumimoji="0" lang="en-US" sz="3200" b="0" i="0" u="none" strike="noStrike" cap="none" normalizeH="0" baseline="0" dirty="0" smtClean="0">
                <a:ln>
                  <a:noFill/>
                </a:ln>
                <a:solidFill>
                  <a:schemeClr val="tx1"/>
                </a:solidFill>
                <a:effectLst/>
                <a:cs typeface="Arial" charset="0"/>
              </a:rPr>
              <a:t> Brightness / Luminance Grayscale    </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charset="0"/>
              </a:rPr>
              <a:t>In this section we have a look at the terminology of color properties and</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charset="0"/>
              </a:rPr>
              <a:t> their meaning in different contexts. </a:t>
            </a:r>
            <a:r>
              <a:rPr kumimoji="0" lang="en-US" sz="3200" b="1" i="0" u="none" strike="noStrike" cap="none" normalizeH="0" baseline="0" dirty="0" smtClean="0">
                <a:ln>
                  <a:noFill/>
                </a:ln>
                <a:solidFill>
                  <a:schemeClr val="tx1"/>
                </a:solidFill>
                <a:effectLst/>
                <a:cs typeface="Arial" charset="0"/>
              </a:rPr>
              <a:t>Color properties</a:t>
            </a:r>
            <a:r>
              <a:rPr kumimoji="0" lang="en-US" sz="3200" b="0" i="0" u="none" strike="noStrike" cap="none" normalizeH="0" baseline="0" dirty="0" smtClean="0">
                <a:ln>
                  <a:noFill/>
                </a:ln>
                <a:solidFill>
                  <a:schemeClr val="tx1"/>
                </a:solidFill>
                <a:effectLst/>
                <a:cs typeface="Arial" charset="0"/>
              </a:rPr>
              <a:t> allow us to distinguish </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charset="0"/>
              </a:rPr>
              <a:t>and define colors. The more we know about color properties, the better w</a:t>
            </a:r>
          </a:p>
          <a:p>
            <a:pPr lvl="0" eaLnBrk="0" fontAlgn="base" hangingPunct="0">
              <a:spcBef>
                <a:spcPct val="0"/>
              </a:spcBef>
              <a:spcAft>
                <a:spcPct val="0"/>
              </a:spcAft>
            </a:pPr>
            <a:r>
              <a:rPr kumimoji="0" lang="en-US" sz="3200" b="0" i="0" u="none" strike="noStrike" cap="none" normalizeH="0" baseline="0" dirty="0" smtClean="0">
                <a:ln>
                  <a:noFill/>
                </a:ln>
                <a:solidFill>
                  <a:schemeClr val="tx1"/>
                </a:solidFill>
                <a:effectLst/>
                <a:cs typeface="Arial" charset="0"/>
              </a:rPr>
              <a:t>e can adjust colors to our needs. </a:t>
            </a:r>
            <a:endParaRPr lang="en-US" sz="32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382000" cy="2554545"/>
          </a:xfrm>
          <a:prstGeom prst="rect">
            <a:avLst/>
          </a:prstGeom>
        </p:spPr>
        <p:txBody>
          <a:bodyPr wrap="square">
            <a:spAutoFit/>
          </a:bodyPr>
          <a:lstStyle/>
          <a:p>
            <a:r>
              <a:rPr lang="en-US" sz="4000" dirty="0" smtClean="0"/>
              <a:t>LECTURE. 17. UNIT. 3.</a:t>
            </a:r>
            <a:endParaRPr lang="en-US" sz="4000" dirty="0" smtClean="0">
              <a:solidFill>
                <a:srgbClr val="C00000"/>
              </a:solidFill>
            </a:endParaRPr>
          </a:p>
          <a:p>
            <a:r>
              <a:rPr lang="en-US" sz="4000" dirty="0" smtClean="0">
                <a:solidFill>
                  <a:srgbClr val="C00000"/>
                </a:solidFill>
              </a:rPr>
              <a:t>Geometric shapes and forms.</a:t>
            </a:r>
          </a:p>
          <a:p>
            <a:pPr>
              <a:buFont typeface="Arial" pitchFamily="34" charset="0"/>
              <a:buChar char="•"/>
            </a:pPr>
            <a:r>
              <a:rPr lang="en-US" sz="4000" dirty="0" smtClean="0">
                <a:solidFill>
                  <a:srgbClr val="C00000"/>
                </a:solidFill>
              </a:rPr>
              <a:t> Organic shapes and forms.</a:t>
            </a:r>
          </a:p>
          <a:p>
            <a:pPr>
              <a:buFont typeface="Arial" pitchFamily="34" charset="0"/>
              <a:buChar char="•"/>
            </a:pPr>
            <a:r>
              <a:rPr lang="en-US" sz="4000" dirty="0" smtClean="0">
                <a:solidFill>
                  <a:srgbClr val="C00000"/>
                </a:solidFill>
              </a:rPr>
              <a:t> Texture.</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05800" cy="5632311"/>
          </a:xfrm>
          <a:prstGeom prst="rect">
            <a:avLst/>
          </a:prstGeom>
        </p:spPr>
        <p:txBody>
          <a:bodyPr wrap="square">
            <a:spAutoFit/>
          </a:bodyPr>
          <a:lstStyle/>
          <a:p>
            <a:r>
              <a:rPr lang="en-US" sz="3600" b="1" dirty="0" smtClean="0"/>
              <a:t>An "organic</a:t>
            </a:r>
            <a:r>
              <a:rPr lang="en-US" sz="3600" dirty="0" smtClean="0"/>
              <a:t>" or "natural" form is loose and undefined. Often things found in nature are organic forms, like clouds. Clouds have no set form, and no geometric lines or angles. </a:t>
            </a:r>
            <a:br>
              <a:rPr lang="en-US" sz="3600" dirty="0" smtClean="0"/>
            </a:br>
            <a:r>
              <a:rPr lang="en-US" sz="3600" dirty="0" smtClean="0"/>
              <a:t/>
            </a:r>
            <a:br>
              <a:rPr lang="en-US" sz="3600" dirty="0" smtClean="0"/>
            </a:br>
            <a:r>
              <a:rPr lang="en-US" sz="3600" dirty="0" smtClean="0"/>
              <a:t>"Geometric" or "inorganic" forms have hard, defined lines and angles, and don't vary too much. Often man-made things have these kinds of forms, which must be measured to come out "correctly." </a:t>
            </a:r>
            <a:endParaRPr lang="en-US" sz="3600"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1"/>
            <a:ext cx="8153400" cy="5355312"/>
          </a:xfrm>
          <a:prstGeom prst="rect">
            <a:avLst/>
          </a:prstGeom>
        </p:spPr>
        <p:txBody>
          <a:bodyPr wrap="square">
            <a:spAutoFit/>
          </a:bodyPr>
          <a:lstStyle/>
          <a:p>
            <a:r>
              <a:rPr lang="en-US" sz="3600" b="1" dirty="0" smtClean="0"/>
              <a:t>Geometry</a:t>
            </a:r>
          </a:p>
          <a:p>
            <a:r>
              <a:rPr lang="en-US" sz="3600" dirty="0" smtClean="0"/>
              <a:t>Geometry is all about </a:t>
            </a:r>
            <a:r>
              <a:rPr lang="en-US" sz="3600" b="1" dirty="0" smtClean="0"/>
              <a:t>shapes</a:t>
            </a:r>
            <a:r>
              <a:rPr lang="en-US" sz="3600" dirty="0" smtClean="0"/>
              <a:t> and their properties. </a:t>
            </a:r>
          </a:p>
          <a:p>
            <a:r>
              <a:rPr lang="en-US" sz="3600" dirty="0" smtClean="0"/>
              <a:t>If you like playing with objects, or like drawing, then geometry is for you! Geometry can be divided into:</a:t>
            </a:r>
          </a:p>
          <a:p>
            <a:r>
              <a:rPr lang="en-US" sz="3600" b="1" dirty="0" smtClean="0"/>
              <a:t>Plane Geometry</a:t>
            </a:r>
            <a:r>
              <a:rPr lang="en-US" sz="3600" dirty="0" smtClean="0"/>
              <a:t> is about flat shapes like lines, circles and triangles ... shapes that can be drawn on a piece of paper</a:t>
            </a:r>
          </a:p>
          <a:p>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2246769"/>
          </a:xfrm>
          <a:prstGeom prst="rect">
            <a:avLst/>
          </a:prstGeom>
        </p:spPr>
        <p:txBody>
          <a:bodyPr wrap="square">
            <a:spAutoFit/>
          </a:bodyPr>
          <a:lstStyle/>
          <a:p>
            <a:r>
              <a:rPr lang="en-US" sz="2800" b="1" dirty="0" smtClean="0"/>
              <a:t>Point, Line, Plane and Solid</a:t>
            </a:r>
          </a:p>
          <a:p>
            <a:r>
              <a:rPr lang="en-US" sz="2800" dirty="0" smtClean="0"/>
              <a:t>A Point has no dimensions, only position</a:t>
            </a:r>
            <a:br>
              <a:rPr lang="en-US" sz="2800" dirty="0" smtClean="0"/>
            </a:br>
            <a:r>
              <a:rPr lang="en-US" sz="2800" dirty="0" smtClean="0"/>
              <a:t>A Line is one-dimensional</a:t>
            </a:r>
            <a:br>
              <a:rPr lang="en-US" sz="2800" dirty="0" smtClean="0"/>
            </a:br>
            <a:r>
              <a:rPr lang="en-US" sz="2800" dirty="0" smtClean="0"/>
              <a:t>A Plane is two dimensional (2D)</a:t>
            </a:r>
            <a:br>
              <a:rPr lang="en-US" sz="2800" dirty="0" smtClean="0"/>
            </a:br>
            <a:r>
              <a:rPr lang="en-US" sz="2800" dirty="0" smtClean="0"/>
              <a:t>A Solid is three-dimensional (3D)</a:t>
            </a:r>
          </a:p>
        </p:txBody>
      </p:sp>
      <p:pic>
        <p:nvPicPr>
          <p:cNvPr id="3" name="Picture 2" descr="dimensions"/>
          <p:cNvPicPr>
            <a:picLocks noChangeAspect="1" noChangeArrowheads="1"/>
          </p:cNvPicPr>
          <p:nvPr/>
        </p:nvPicPr>
        <p:blipFill>
          <a:blip r:embed="rId2"/>
          <a:srcRect/>
          <a:stretch>
            <a:fillRect/>
          </a:stretch>
        </p:blipFill>
        <p:spPr bwMode="auto">
          <a:xfrm>
            <a:off x="1219200" y="3276600"/>
            <a:ext cx="6553200" cy="3211502"/>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77200" cy="584775"/>
          </a:xfrm>
          <a:prstGeom prst="rect">
            <a:avLst/>
          </a:prstGeom>
        </p:spPr>
        <p:txBody>
          <a:bodyPr wrap="square">
            <a:spAutoFit/>
          </a:bodyPr>
          <a:lstStyle/>
          <a:p>
            <a:r>
              <a:rPr lang="en-US" sz="3200" dirty="0" smtClean="0"/>
              <a:t>A line has </a:t>
            </a:r>
            <a:r>
              <a:rPr lang="en-US" sz="3200" b="1" dirty="0" smtClean="0"/>
              <a:t>no ends</a:t>
            </a:r>
            <a:r>
              <a:rPr lang="en-US" sz="3200" dirty="0" smtClean="0"/>
              <a:t>!</a:t>
            </a:r>
            <a:r>
              <a:rPr lang="en-US" sz="3200" b="1" dirty="0" smtClean="0"/>
              <a:t> Line Segment</a:t>
            </a:r>
          </a:p>
        </p:txBody>
      </p:sp>
      <p:pic>
        <p:nvPicPr>
          <p:cNvPr id="3" name="Picture 2" descr="http://www.mathsisfun.com/geometry/images/interval.gif"/>
          <p:cNvPicPr>
            <a:picLocks noChangeAspect="1" noChangeArrowheads="1"/>
          </p:cNvPicPr>
          <p:nvPr/>
        </p:nvPicPr>
        <p:blipFill>
          <a:blip r:embed="rId2"/>
          <a:srcRect/>
          <a:stretch>
            <a:fillRect/>
          </a:stretch>
        </p:blipFill>
        <p:spPr bwMode="auto">
          <a:xfrm>
            <a:off x="398588" y="1215390"/>
            <a:ext cx="8212012" cy="5337814"/>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
            <a:ext cx="8610600" cy="2246769"/>
          </a:xfrm>
          <a:prstGeom prst="rect">
            <a:avLst/>
          </a:prstGeom>
        </p:spPr>
        <p:txBody>
          <a:bodyPr wrap="square">
            <a:spAutoFit/>
          </a:bodyPr>
          <a:lstStyle/>
          <a:p>
            <a:r>
              <a:rPr lang="en-US" sz="2800" b="1" dirty="0" smtClean="0"/>
              <a:t>Plane</a:t>
            </a:r>
          </a:p>
          <a:p>
            <a:r>
              <a:rPr lang="en-US" sz="2800" b="1" dirty="0" smtClean="0"/>
              <a:t>A plane is a flat surface with no thickness. </a:t>
            </a:r>
            <a:r>
              <a:rPr lang="en-US" sz="2800" dirty="0" smtClean="0"/>
              <a:t>Our world has three dimensions, but there are </a:t>
            </a:r>
            <a:r>
              <a:rPr lang="en-US" sz="2800" b="1" dirty="0" smtClean="0"/>
              <a:t>only two dimensions on a plane</a:t>
            </a:r>
            <a:r>
              <a:rPr lang="en-US" sz="2800" dirty="0" smtClean="0"/>
              <a:t>: </a:t>
            </a:r>
            <a:r>
              <a:rPr lang="en-US" sz="2800" b="1" dirty="0" smtClean="0"/>
              <a:t>length</a:t>
            </a:r>
            <a:r>
              <a:rPr lang="en-US" sz="2800" dirty="0" smtClean="0"/>
              <a:t> and </a:t>
            </a:r>
            <a:r>
              <a:rPr lang="en-US" sz="2800" b="1" dirty="0" smtClean="0"/>
              <a:t>width</a:t>
            </a:r>
            <a:r>
              <a:rPr lang="en-US" sz="2800" dirty="0" smtClean="0"/>
              <a:t> make a </a:t>
            </a:r>
            <a:r>
              <a:rPr lang="en-US" sz="2800" dirty="0" err="1" smtClean="0"/>
              <a:t>plane</a:t>
            </a:r>
            <a:r>
              <a:rPr lang="en-US" sz="2800" b="1" dirty="0" err="1" smtClean="0"/>
              <a:t>x</a:t>
            </a:r>
            <a:r>
              <a:rPr lang="en-US" sz="2800" dirty="0" smtClean="0"/>
              <a:t> and </a:t>
            </a:r>
            <a:r>
              <a:rPr lang="en-US" sz="2800" b="1" dirty="0" smtClean="0"/>
              <a:t>y</a:t>
            </a:r>
            <a:r>
              <a:rPr lang="en-US" sz="2800" dirty="0" smtClean="0"/>
              <a:t> also make a plane And a plane goes on forever.</a:t>
            </a:r>
          </a:p>
        </p:txBody>
      </p:sp>
      <p:pic>
        <p:nvPicPr>
          <p:cNvPr id="3" name="Picture 2" descr="http://www.mathsisfun.com/geometry/images/plane.jpg"/>
          <p:cNvPicPr>
            <a:picLocks noChangeAspect="1" noChangeArrowheads="1"/>
          </p:cNvPicPr>
          <p:nvPr/>
        </p:nvPicPr>
        <p:blipFill>
          <a:blip r:embed="rId2"/>
          <a:srcRect/>
          <a:stretch>
            <a:fillRect/>
          </a:stretch>
        </p:blipFill>
        <p:spPr bwMode="auto">
          <a:xfrm>
            <a:off x="2424575" y="2286000"/>
            <a:ext cx="4357225" cy="4267201"/>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 descr="http://www.mathsisfun.com/geometry/images/3d-shapes.jpg"/>
          <p:cNvPicPr>
            <a:picLocks noChangeAspect="1" noChangeArrowheads="1"/>
          </p:cNvPicPr>
          <p:nvPr/>
        </p:nvPicPr>
        <p:blipFill>
          <a:blip r:embed="rId2"/>
          <a:srcRect/>
          <a:stretch>
            <a:fillRect/>
          </a:stretch>
        </p:blipFill>
        <p:spPr bwMode="auto">
          <a:xfrm>
            <a:off x="1371600" y="1752600"/>
            <a:ext cx="6324600" cy="4300731"/>
          </a:xfrm>
          <a:prstGeom prst="rect">
            <a:avLst/>
          </a:prstGeom>
          <a:noFill/>
        </p:spPr>
      </p:pic>
      <p:sp>
        <p:nvSpPr>
          <p:cNvPr id="3" name="Rectangle 2"/>
          <p:cNvSpPr/>
          <p:nvPr/>
        </p:nvSpPr>
        <p:spPr>
          <a:xfrm>
            <a:off x="228600" y="228600"/>
            <a:ext cx="8534400" cy="1077218"/>
          </a:xfrm>
          <a:prstGeom prst="rect">
            <a:avLst/>
          </a:prstGeom>
        </p:spPr>
        <p:txBody>
          <a:bodyPr wrap="square">
            <a:spAutoFit/>
          </a:bodyPr>
          <a:lstStyle/>
          <a:p>
            <a:r>
              <a:rPr lang="en-US" sz="3200" b="1" dirty="0" smtClean="0"/>
              <a:t>Solid Geometry</a:t>
            </a:r>
            <a:r>
              <a:rPr lang="en-US" sz="3200" dirty="0" smtClean="0"/>
              <a:t> is the geometry of three-dimensional space, the kind of space we live in .</a:t>
            </a:r>
            <a:endParaRPr lang="en-US" sz="3200" b="1"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www.mathsisfun.com/geometry/images/3d.jpg"/>
          <p:cNvPicPr>
            <a:picLocks noChangeAspect="1" noChangeArrowheads="1"/>
          </p:cNvPicPr>
          <p:nvPr/>
        </p:nvPicPr>
        <p:blipFill>
          <a:blip r:embed="rId2"/>
          <a:srcRect/>
          <a:stretch>
            <a:fillRect/>
          </a:stretch>
        </p:blipFill>
        <p:spPr bwMode="auto">
          <a:xfrm>
            <a:off x="1905000" y="1752600"/>
            <a:ext cx="5356441" cy="4807627"/>
          </a:xfrm>
          <a:prstGeom prst="rect">
            <a:avLst/>
          </a:prstGeom>
          <a:noFill/>
        </p:spPr>
      </p:pic>
      <p:sp>
        <p:nvSpPr>
          <p:cNvPr id="3" name="Rectangle 2"/>
          <p:cNvSpPr/>
          <p:nvPr/>
        </p:nvSpPr>
        <p:spPr>
          <a:xfrm>
            <a:off x="228600" y="304800"/>
            <a:ext cx="8686800" cy="1569660"/>
          </a:xfrm>
          <a:prstGeom prst="rect">
            <a:avLst/>
          </a:prstGeom>
        </p:spPr>
        <p:txBody>
          <a:bodyPr wrap="square">
            <a:spAutoFit/>
          </a:bodyPr>
          <a:lstStyle/>
          <a:p>
            <a:r>
              <a:rPr lang="en-US" sz="3200" b="1" dirty="0" smtClean="0"/>
              <a:t>Three Dimensions</a:t>
            </a:r>
          </a:p>
          <a:p>
            <a:r>
              <a:rPr lang="en-US" sz="3200" dirty="0" smtClean="0"/>
              <a:t>It is called </a:t>
            </a:r>
            <a:r>
              <a:rPr lang="en-US" sz="3200" b="1" dirty="0" smtClean="0"/>
              <a:t>three-dimensional</a:t>
            </a:r>
            <a:r>
              <a:rPr lang="en-US" sz="3200" dirty="0" smtClean="0"/>
              <a:t>, or </a:t>
            </a:r>
            <a:r>
              <a:rPr lang="en-US" sz="3200" b="1" dirty="0" smtClean="0"/>
              <a:t>3D</a:t>
            </a:r>
            <a:r>
              <a:rPr lang="en-US" sz="3200" dirty="0" smtClean="0"/>
              <a:t> because there are three dimensions: </a:t>
            </a:r>
            <a:r>
              <a:rPr lang="en-US" sz="3200" i="1" dirty="0" smtClean="0">
                <a:solidFill>
                  <a:srgbClr val="7030A0"/>
                </a:solidFill>
              </a:rPr>
              <a:t>width, depth </a:t>
            </a:r>
            <a:r>
              <a:rPr lang="en-US" sz="3200" dirty="0" smtClean="0">
                <a:solidFill>
                  <a:srgbClr val="7030A0"/>
                </a:solidFill>
              </a:rPr>
              <a:t>and</a:t>
            </a:r>
            <a:r>
              <a:rPr lang="en-US" sz="3200" i="1" dirty="0" smtClean="0">
                <a:solidFill>
                  <a:srgbClr val="7030A0"/>
                </a:solidFill>
              </a:rPr>
              <a:t> height.</a:t>
            </a:r>
            <a:endParaRPr lang="en-US" sz="3200" b="1"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4524315"/>
          </a:xfrm>
          <a:prstGeom prst="rect">
            <a:avLst/>
          </a:prstGeom>
        </p:spPr>
        <p:txBody>
          <a:bodyPr wrap="square">
            <a:spAutoFit/>
          </a:bodyPr>
          <a:lstStyle/>
          <a:p>
            <a:r>
              <a:rPr lang="en-US" sz="3600" b="1" dirty="0" smtClean="0"/>
              <a:t> 1. </a:t>
            </a:r>
            <a:r>
              <a:rPr lang="en-US" sz="3600" b="1" u="sng" dirty="0" smtClean="0"/>
              <a:t>Geometric shapes</a:t>
            </a:r>
            <a:r>
              <a:rPr lang="en-US" sz="3600" dirty="0" smtClean="0"/>
              <a:t>: </a:t>
            </a:r>
            <a:br>
              <a:rPr lang="en-US" sz="3600" dirty="0" smtClean="0"/>
            </a:br>
            <a:r>
              <a:rPr lang="en-US" sz="3600" dirty="0" smtClean="0"/>
              <a:t>Are circles, rectangles, squares, triangles and so on - have the clear edges one achieves when using tools to create them. </a:t>
            </a:r>
          </a:p>
          <a:p>
            <a:r>
              <a:rPr lang="en-US" sz="3600" dirty="0" smtClean="0"/>
              <a:t>Most geometric shapes are made by humans, though crystals are also considered to be geometric despite the fact that they are made in nature.</a:t>
            </a:r>
            <a:r>
              <a:rPr lang="en-US" sz="3600" b="1" dirty="0" smtClean="0"/>
              <a:t> </a:t>
            </a:r>
            <a:endParaRPr lang="en-US" sz="36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610600" cy="4524315"/>
          </a:xfrm>
          <a:prstGeom prst="rect">
            <a:avLst/>
          </a:prstGeom>
        </p:spPr>
        <p:txBody>
          <a:bodyPr wrap="square">
            <a:spAutoFit/>
          </a:bodyPr>
          <a:lstStyle/>
          <a:p>
            <a:r>
              <a:rPr lang="en-US" sz="3600" b="1" dirty="0" smtClean="0"/>
              <a:t>2. </a:t>
            </a:r>
            <a:r>
              <a:rPr lang="en-US" sz="3600" b="1" u="sng" dirty="0" smtClean="0"/>
              <a:t>Organic shapes</a:t>
            </a:r>
            <a:r>
              <a:rPr lang="en-US" sz="3600" dirty="0" smtClean="0"/>
              <a:t>:</a:t>
            </a:r>
            <a:r>
              <a:rPr lang="en-US" dirty="0" smtClean="0"/>
              <a:t/>
            </a:r>
            <a:br>
              <a:rPr lang="en-US" dirty="0" smtClean="0"/>
            </a:br>
            <a:r>
              <a:rPr lang="en-US" sz="3600" dirty="0" smtClean="0"/>
              <a:t>Are shapes with a natural look and a flowing and curving appearance. </a:t>
            </a:r>
          </a:p>
          <a:p>
            <a:r>
              <a:rPr lang="en-US" sz="3600" dirty="0" smtClean="0"/>
              <a:t>Organic shapes and forms are typically irregular or asymmetrical.  </a:t>
            </a:r>
          </a:p>
          <a:p>
            <a:r>
              <a:rPr lang="en-US" sz="3600" dirty="0" smtClean="0"/>
              <a:t>Organic shapes are associated with things from the natural world, like plants and animal</a:t>
            </a:r>
            <a:r>
              <a:rPr lang="en-US" dirty="0" smtClean="0"/>
              <a:t>s.</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1.bp.blogspot.com/--IZJ3JjlmJs/TymcMzIBL2I/AAAAAAAAA0s/FsshvOHJ5FM/s1600/encyc_diagramgeometric.jpg"/>
          <p:cNvPicPr>
            <a:picLocks noChangeAspect="1" noChangeArrowheads="1"/>
          </p:cNvPicPr>
          <p:nvPr/>
        </p:nvPicPr>
        <p:blipFill>
          <a:blip r:embed="rId2"/>
          <a:srcRect/>
          <a:stretch>
            <a:fillRect/>
          </a:stretch>
        </p:blipFill>
        <p:spPr bwMode="auto">
          <a:xfrm>
            <a:off x="1538572" y="942660"/>
            <a:ext cx="6157628" cy="5141520"/>
          </a:xfrm>
          <a:prstGeom prst="rect">
            <a:avLst/>
          </a:prstGeom>
          <a:noFill/>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5016758"/>
          </a:xfrm>
          <a:prstGeom prst="rect">
            <a:avLst/>
          </a:prstGeom>
        </p:spPr>
        <p:txBody>
          <a:bodyPr wrap="square">
            <a:spAutoFit/>
          </a:bodyPr>
          <a:lstStyle/>
          <a:p>
            <a:r>
              <a:rPr lang="en-US" sz="3200" b="1" dirty="0" smtClean="0"/>
              <a:t>Texture</a:t>
            </a:r>
            <a:r>
              <a:rPr lang="en-US" sz="3200" dirty="0" smtClean="0"/>
              <a:t>, another element of art, is used to describe either the way a three-dimensional work </a:t>
            </a:r>
            <a:r>
              <a:rPr lang="en-US" sz="3200" i="1" dirty="0" smtClean="0"/>
              <a:t>actually</a:t>
            </a:r>
            <a:r>
              <a:rPr lang="en-US" sz="3200" dirty="0" smtClean="0"/>
              <a:t> feels when touched, or the </a:t>
            </a:r>
            <a:r>
              <a:rPr lang="en-US" sz="3200" i="1" dirty="0" smtClean="0"/>
              <a:t>visual</a:t>
            </a:r>
            <a:r>
              <a:rPr lang="en-US" sz="3200" dirty="0" smtClean="0"/>
              <a:t> "feel" of a two-dimensional work.</a:t>
            </a:r>
          </a:p>
          <a:p>
            <a:r>
              <a:rPr lang="en-US" sz="3200" dirty="0" smtClean="0"/>
              <a:t>Take rocks, for example. A real, 3-D rock might feel rough or smooth, and definitely feels hard when touched or picked up. A painter, depicting a rock, would create the illusions of these qualities through use of color, line, shape, etc.</a:t>
            </a:r>
            <a:endParaRPr lang="en-US" sz="3200"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4524315"/>
          </a:xfrm>
          <a:prstGeom prst="rect">
            <a:avLst/>
          </a:prstGeom>
        </p:spPr>
        <p:txBody>
          <a:bodyPr wrap="square">
            <a:spAutoFit/>
          </a:bodyPr>
          <a:lstStyle/>
          <a:p>
            <a:r>
              <a:rPr lang="en-US" sz="3600" dirty="0" smtClean="0"/>
              <a:t>In the visual arts, </a:t>
            </a:r>
            <a:r>
              <a:rPr lang="en-US" sz="3600" b="1" dirty="0" smtClean="0"/>
              <a:t>texture</a:t>
            </a:r>
            <a:r>
              <a:rPr lang="en-US" sz="3600" dirty="0" smtClean="0"/>
              <a:t> is the perceived surface quality of a work of art. It is an element of two-dimensional and three-dimensional design and is distinguished by its perceived visual and physical properties. Use of </a:t>
            </a:r>
            <a:r>
              <a:rPr lang="en-US" sz="3600" i="1" dirty="0" smtClean="0"/>
              <a:t>texture</a:t>
            </a:r>
            <a:r>
              <a:rPr lang="en-US" sz="3600" dirty="0" smtClean="0"/>
              <a:t>, along with other elements of design, can convey a variety of messages and emotions.</a:t>
            </a:r>
            <a:endParaRPr lang="en-US" sz="3600"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5632311"/>
          </a:xfrm>
          <a:prstGeom prst="rect">
            <a:avLst/>
          </a:prstGeom>
        </p:spPr>
        <p:txBody>
          <a:bodyPr wrap="square">
            <a:spAutoFit/>
          </a:bodyPr>
          <a:lstStyle/>
          <a:p>
            <a:pPr lvl="0" fontAlgn="base">
              <a:spcBef>
                <a:spcPct val="0"/>
              </a:spcBef>
              <a:spcAft>
                <a:spcPct val="0"/>
              </a:spcAft>
            </a:pPr>
            <a:r>
              <a:rPr kumimoji="0" lang="en-US" sz="3600" b="1" u="none" strike="noStrike" cap="none" normalizeH="0" baseline="0" dirty="0" smtClean="0">
                <a:ln>
                  <a:noFill/>
                </a:ln>
                <a:solidFill>
                  <a:schemeClr val="tx1"/>
                </a:solidFill>
                <a:effectLst/>
                <a:cs typeface="Arial" charset="0"/>
              </a:rPr>
              <a:t>Physical Texture</a:t>
            </a:r>
          </a:p>
          <a:p>
            <a:pPr lvl="0" eaLnBrk="0" fontAlgn="base" hangingPunct="0">
              <a:spcBef>
                <a:spcPct val="0"/>
              </a:spcBef>
              <a:spcAft>
                <a:spcPct val="0"/>
              </a:spcAft>
            </a:pPr>
            <a:r>
              <a:rPr kumimoji="0" lang="en-US" sz="3600" b="0" u="none" strike="noStrike" cap="none" normalizeH="0" baseline="0" dirty="0" smtClean="0">
                <a:ln>
                  <a:noFill/>
                </a:ln>
                <a:solidFill>
                  <a:schemeClr val="tx1"/>
                </a:solidFill>
                <a:effectLst/>
                <a:cs typeface="Arial" charset="0"/>
                <a:hlinkClick r:id="rId2"/>
              </a:rPr>
              <a:t>  </a:t>
            </a:r>
            <a:r>
              <a:rPr kumimoji="0" lang="en-US" sz="3600" b="0" u="none" strike="noStrike" cap="none" normalizeH="0" baseline="0" dirty="0" smtClean="0">
                <a:ln>
                  <a:noFill/>
                </a:ln>
                <a:solidFill>
                  <a:schemeClr val="tx1"/>
                </a:solidFill>
                <a:effectLst/>
                <a:cs typeface="Arial" charset="0"/>
              </a:rPr>
              <a:t>A bumpy texture of a sidewalk</a:t>
            </a:r>
          </a:p>
          <a:p>
            <a:pPr lvl="0" eaLnBrk="0" fontAlgn="base" hangingPunct="0">
              <a:spcBef>
                <a:spcPct val="0"/>
              </a:spcBef>
              <a:spcAft>
                <a:spcPct val="0"/>
              </a:spcAft>
            </a:pPr>
            <a:r>
              <a:rPr kumimoji="0" lang="en-US" sz="3600" b="0" u="none" strike="noStrike" cap="none" normalizeH="0" baseline="0" dirty="0" smtClean="0">
                <a:ln>
                  <a:noFill/>
                </a:ln>
                <a:solidFill>
                  <a:schemeClr val="tx1"/>
                </a:solidFill>
                <a:effectLst/>
                <a:cs typeface="Arial" charset="0"/>
              </a:rPr>
              <a:t>Physical texture, also known as actual texture or tactile texture, are the actual variations upon a surface. This can include, but is not limited to, fur, wood grain, sand, smooth surface of canvas or metal, glass, and leather. It differentiates itself from visual texture by having a physical quality that can be felt by touch. </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thumb/6/60/Surfaces_bumpy_walkway_between_sidewalk_and_street_closeup_view.JPG/220px-Surfaces_bumpy_walkway_between_sidewalk_and_street_closeup_view.JPG"/>
          <p:cNvPicPr>
            <a:picLocks noChangeAspect="1" noChangeArrowheads="1"/>
          </p:cNvPicPr>
          <p:nvPr/>
        </p:nvPicPr>
        <p:blipFill>
          <a:blip r:embed="rId2"/>
          <a:srcRect/>
          <a:stretch>
            <a:fillRect/>
          </a:stretch>
        </p:blipFill>
        <p:spPr bwMode="auto">
          <a:xfrm>
            <a:off x="1400803" y="1128106"/>
            <a:ext cx="6371597" cy="4836622"/>
          </a:xfrm>
          <a:prstGeom prst="rect">
            <a:avLst/>
          </a:prstGeom>
          <a:noFill/>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5693866"/>
          </a:xfrm>
          <a:prstGeom prst="rect">
            <a:avLst/>
          </a:prstGeom>
        </p:spPr>
        <p:txBody>
          <a:bodyPr wrap="square">
            <a:spAutoFit/>
          </a:bodyPr>
          <a:lstStyle/>
          <a:p>
            <a:r>
              <a:rPr lang="en-US" sz="2800" b="1" dirty="0" smtClean="0"/>
              <a:t>Visual Texture</a:t>
            </a:r>
          </a:p>
          <a:p>
            <a:r>
              <a:rPr lang="en-US" sz="2800" i="1" dirty="0" smtClean="0"/>
              <a:t>Visual texture</a:t>
            </a:r>
            <a:r>
              <a:rPr lang="en-US" sz="2800" dirty="0" smtClean="0"/>
              <a:t> is the illusion of having physical texture. Every material and every support surface has its own visual texture and needs to be taken into consideration before creating a composition. As such, materials such as canvas and water colour paper are considerably rougher than, for example, photo-quality computer paper and may not be best suited to creating a flat, smooth texture. Photography, drawings and paintings use visual texture both to portray their subject matter realistically and with interpretation. Texture in these media are generally created by the repetition of shape and line.</a:t>
            </a:r>
            <a:endParaRPr lang="en-US" sz="2800"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cdn0.lostateminor.com/wp-content/uploads/2009/12/gerry-mak-art-2.jpg"/>
          <p:cNvPicPr>
            <a:picLocks noChangeAspect="1" noChangeArrowheads="1"/>
          </p:cNvPicPr>
          <p:nvPr/>
        </p:nvPicPr>
        <p:blipFill>
          <a:blip r:embed="rId2"/>
          <a:srcRect/>
          <a:stretch>
            <a:fillRect/>
          </a:stretch>
        </p:blipFill>
        <p:spPr bwMode="auto">
          <a:xfrm>
            <a:off x="1905000" y="838200"/>
            <a:ext cx="5263617" cy="5429400"/>
          </a:xfrm>
          <a:prstGeom prst="rect">
            <a:avLst/>
          </a:prstGeom>
          <a:noFill/>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458200" cy="3416320"/>
          </a:xfrm>
          <a:prstGeom prst="rect">
            <a:avLst/>
          </a:prstGeom>
        </p:spPr>
        <p:txBody>
          <a:bodyPr wrap="square">
            <a:spAutoFit/>
          </a:bodyPr>
          <a:lstStyle/>
          <a:p>
            <a:r>
              <a:rPr lang="en-US" sz="3600" dirty="0" smtClean="0"/>
              <a:t>LECTURE. 18. UNIT. 3.</a:t>
            </a:r>
          </a:p>
          <a:p>
            <a:r>
              <a:rPr lang="en-US" sz="3600" dirty="0" smtClean="0">
                <a:solidFill>
                  <a:schemeClr val="tx1"/>
                </a:solidFill>
              </a:rPr>
              <a:t>Printing and patterns.</a:t>
            </a:r>
          </a:p>
          <a:p>
            <a:pPr>
              <a:buFont typeface="Arial" pitchFamily="34" charset="0"/>
              <a:buChar char="•"/>
            </a:pPr>
            <a:r>
              <a:rPr lang="en-US" sz="3600" dirty="0" smtClean="0">
                <a:solidFill>
                  <a:schemeClr val="tx1"/>
                </a:solidFill>
              </a:rPr>
              <a:t> Printing. Vegetable printing, Leaf printing and Block printing</a:t>
            </a:r>
          </a:p>
          <a:p>
            <a:pPr>
              <a:buFont typeface="Arial" pitchFamily="34" charset="0"/>
              <a:buChar char="•"/>
            </a:pPr>
            <a:r>
              <a:rPr lang="en-US" sz="3600" dirty="0" smtClean="0">
                <a:solidFill>
                  <a:schemeClr val="tx1"/>
                </a:solidFill>
              </a:rPr>
              <a:t>  Pattern making. Geometric and organic patterns.</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1"/>
            <a:ext cx="8305800" cy="4401205"/>
          </a:xfrm>
          <a:prstGeom prst="rect">
            <a:avLst/>
          </a:prstGeom>
        </p:spPr>
        <p:txBody>
          <a:bodyPr wrap="square">
            <a:spAutoFit/>
          </a:bodyPr>
          <a:lstStyle/>
          <a:p>
            <a:r>
              <a:rPr lang="en-US" sz="4000" dirty="0" smtClean="0"/>
              <a:t>Printing and Pattern</a:t>
            </a:r>
            <a:br>
              <a:rPr lang="en-US" sz="4000" dirty="0" smtClean="0"/>
            </a:br>
            <a:r>
              <a:rPr lang="en-US" sz="4000" dirty="0" smtClean="0"/>
              <a:t>We have already done printing technique specially block printing technique with reference to Indus Valley Civilization.</a:t>
            </a:r>
            <a:br>
              <a:rPr lang="en-US" sz="4000" dirty="0" smtClean="0"/>
            </a:br>
            <a:r>
              <a:rPr lang="en-US" sz="4000" dirty="0" smtClean="0"/>
              <a:t>Vegetable printing, Leaf Printing and Block Printing.</a:t>
            </a:r>
            <a:endParaRPr lang="en-US" sz="4000"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305800" cy="5509200"/>
          </a:xfrm>
          <a:prstGeom prst="rect">
            <a:avLst/>
          </a:prstGeom>
        </p:spPr>
        <p:txBody>
          <a:bodyPr wrap="square">
            <a:spAutoFit/>
          </a:bodyPr>
          <a:lstStyle/>
          <a:p>
            <a:r>
              <a:rPr lang="en-US" sz="3200" b="1" dirty="0" smtClean="0">
                <a:hlinkClick r:id="rId2"/>
              </a:rPr>
              <a:t>How to Paint With Fruit and Vegetables</a:t>
            </a:r>
            <a:endParaRPr lang="en-US" sz="3200" b="1" dirty="0" smtClean="0"/>
          </a:p>
          <a:p>
            <a:r>
              <a:rPr lang="en-US" sz="3200" dirty="0" smtClean="0"/>
              <a:t>Are you fed up of eating the same old vegetables and fruit? Try something new! Instead of eating your vegetables and fruit, try painting with them.</a:t>
            </a:r>
          </a:p>
          <a:p>
            <a:r>
              <a:rPr lang="en-US" sz="3200" b="1" dirty="0" smtClean="0"/>
              <a:t>Ingredients</a:t>
            </a:r>
          </a:p>
          <a:p>
            <a:r>
              <a:rPr lang="en-US" sz="3200" dirty="0" smtClean="0"/>
              <a:t>vegetables or fruits that have interesting shapes when cut or sliced (but are not too wet), e.g. ladyfingers/okra; French beans, apples, pears</a:t>
            </a:r>
          </a:p>
          <a:p>
            <a:r>
              <a:rPr lang="en-US" sz="3200" dirty="0" smtClean="0"/>
              <a:t>vegetables or fruits that can easily be cut into interesting shapes, e.g. potatoes, carrots</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82000" cy="2246769"/>
          </a:xfrm>
          <a:prstGeom prst="rect">
            <a:avLst/>
          </a:prstGeom>
        </p:spPr>
        <p:txBody>
          <a:bodyPr wrap="square">
            <a:spAutoFit/>
          </a:bodyPr>
          <a:lstStyle/>
          <a:p>
            <a:r>
              <a:rPr lang="en-US" sz="2800" b="1" dirty="0" smtClean="0"/>
              <a:t>Paint the "flower" section first:</a:t>
            </a:r>
            <a:r>
              <a:rPr lang="en-US" sz="2800" dirty="0" smtClean="0"/>
              <a:t> Chop off a Ladyfinger's top portion, along the width. Discard the small cut-off end.</a:t>
            </a:r>
            <a:br>
              <a:rPr lang="en-US" sz="2800" dirty="0" smtClean="0"/>
            </a:br>
            <a:r>
              <a:rPr lang="en-US" sz="2800" dirty="0" smtClean="0"/>
              <a:t>Dip the end of the long piece left into your color palette, choosing the color that you like most.</a:t>
            </a:r>
            <a:endParaRPr lang="en-US" sz="2800" dirty="0"/>
          </a:p>
        </p:txBody>
      </p:sp>
      <p:pic>
        <p:nvPicPr>
          <p:cNvPr id="3" name="Picture 2" descr="Paint With Fruit and Vegetables Step 5   Version 2.jpg"/>
          <p:cNvPicPr>
            <a:picLocks noChangeAspect="1" noChangeArrowheads="1"/>
          </p:cNvPicPr>
          <p:nvPr/>
        </p:nvPicPr>
        <p:blipFill>
          <a:blip r:embed="rId2"/>
          <a:srcRect/>
          <a:stretch>
            <a:fillRect/>
          </a:stretch>
        </p:blipFill>
        <p:spPr bwMode="auto">
          <a:xfrm>
            <a:off x="1656584" y="2819400"/>
            <a:ext cx="5696459" cy="3800474"/>
          </a:xfrm>
          <a:prstGeom prst="rect">
            <a:avLst/>
          </a:prstGeom>
          <a:noFill/>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d and Yellow Leaf quilt by Delia Salter"/>
          <p:cNvPicPr>
            <a:picLocks noChangeAspect="1" noChangeArrowheads="1"/>
          </p:cNvPicPr>
          <p:nvPr/>
        </p:nvPicPr>
        <p:blipFill>
          <a:blip r:embed="rId2"/>
          <a:srcRect/>
          <a:stretch>
            <a:fillRect/>
          </a:stretch>
        </p:blipFill>
        <p:spPr bwMode="auto">
          <a:xfrm>
            <a:off x="2286000" y="914400"/>
            <a:ext cx="3990975" cy="5505451"/>
          </a:xfrm>
          <a:prstGeom prst="rect">
            <a:avLst/>
          </a:prstGeom>
          <a:noFill/>
        </p:spPr>
      </p:pic>
      <p:sp>
        <p:nvSpPr>
          <p:cNvPr id="3" name="Rectangle 2"/>
          <p:cNvSpPr/>
          <p:nvPr/>
        </p:nvSpPr>
        <p:spPr>
          <a:xfrm>
            <a:off x="381000" y="152400"/>
            <a:ext cx="8305799" cy="646331"/>
          </a:xfrm>
          <a:prstGeom prst="rect">
            <a:avLst/>
          </a:prstGeom>
        </p:spPr>
        <p:txBody>
          <a:bodyPr wrap="square">
            <a:spAutoFit/>
          </a:bodyPr>
          <a:lstStyle/>
          <a:p>
            <a:r>
              <a:rPr lang="en-US" sz="3600" dirty="0" smtClean="0"/>
              <a:t>LEAF PRINTING ON FABRIC</a:t>
            </a:r>
            <a:endParaRPr lang="en-US" sz="3600"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5078313"/>
          </a:xfrm>
          <a:prstGeom prst="rect">
            <a:avLst/>
          </a:prstGeom>
        </p:spPr>
        <p:txBody>
          <a:bodyPr wrap="square">
            <a:spAutoFit/>
          </a:bodyPr>
          <a:lstStyle/>
          <a:p>
            <a:r>
              <a:rPr lang="en-US" sz="3600" b="1" dirty="0" smtClean="0"/>
              <a:t>What is Block Printing?</a:t>
            </a:r>
            <a:r>
              <a:rPr lang="en-US" sz="3600" dirty="0" smtClean="0"/>
              <a:t/>
            </a:r>
            <a:br>
              <a:rPr lang="en-US" sz="3600" dirty="0" smtClean="0"/>
            </a:br>
            <a:r>
              <a:rPr lang="en-US" sz="3600" dirty="0" smtClean="0"/>
              <a:t>Block Printing is one of the oldest types of printmaking, and has been around for thousands of years.  There is evidence that it existed as early as the fifth century BC, with actual fragments found from as early as the fifteenth century.  It has been done around the world, with roots in India, China and Japan.</a:t>
            </a:r>
            <a:endParaRPr lang="en-US" sz="3600"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05800" cy="4524315"/>
          </a:xfrm>
          <a:prstGeom prst="rect">
            <a:avLst/>
          </a:prstGeom>
        </p:spPr>
        <p:txBody>
          <a:bodyPr wrap="square">
            <a:spAutoFit/>
          </a:bodyPr>
          <a:lstStyle/>
          <a:p>
            <a:r>
              <a:rPr lang="en-US" sz="3600" dirty="0" smtClean="0"/>
              <a:t>Since there is such a long history of block printing, there are many different techniques, but it is essentially using a carved material covered in ink to transfer an image on to paper or fabric.  Block printing can be done with wood, linoleum, rubber, or many other materials, but I use linoleum for my work.</a:t>
            </a:r>
            <a:endParaRPr lang="en-US" sz="3600"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rinting Methods Block Printing Katharine Watson3 550x412 The Printing Process: Block Printing"/>
          <p:cNvPicPr>
            <a:picLocks noChangeAspect="1" noChangeArrowheads="1"/>
          </p:cNvPicPr>
          <p:nvPr/>
        </p:nvPicPr>
        <p:blipFill>
          <a:blip r:embed="rId2"/>
          <a:srcRect/>
          <a:stretch>
            <a:fillRect/>
          </a:stretch>
        </p:blipFill>
        <p:spPr bwMode="auto">
          <a:xfrm>
            <a:off x="1524000" y="914400"/>
            <a:ext cx="6205120" cy="4648200"/>
          </a:xfrm>
          <a:prstGeom prst="rect">
            <a:avLst/>
          </a:prstGeom>
          <a:noFill/>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rinting Methods Block Printing Katharine Watson4 550x376 The Printing Process: Block Printing"/>
          <p:cNvPicPr>
            <a:picLocks noChangeAspect="1" noChangeArrowheads="1"/>
          </p:cNvPicPr>
          <p:nvPr/>
        </p:nvPicPr>
        <p:blipFill>
          <a:blip r:embed="rId2"/>
          <a:srcRect/>
          <a:stretch>
            <a:fillRect/>
          </a:stretch>
        </p:blipFill>
        <p:spPr bwMode="auto">
          <a:xfrm>
            <a:off x="872247" y="1186780"/>
            <a:ext cx="7738353" cy="5290220"/>
          </a:xfrm>
          <a:prstGeom prst="rect">
            <a:avLst/>
          </a:prstGeom>
          <a:noFill/>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2.wp.com/ohsobeautifulpaper.com/wp-content/uploads/2012/01/Printing-Methods-Block-Printing-Katharine-Watson5.jpg"/>
          <p:cNvPicPr>
            <a:picLocks noChangeAspect="1" noChangeArrowheads="1"/>
          </p:cNvPicPr>
          <p:nvPr/>
        </p:nvPicPr>
        <p:blipFill>
          <a:blip r:embed="rId2"/>
          <a:srcRect/>
          <a:stretch>
            <a:fillRect/>
          </a:stretch>
        </p:blipFill>
        <p:spPr bwMode="auto">
          <a:xfrm>
            <a:off x="914400" y="381000"/>
            <a:ext cx="7620000" cy="5715000"/>
          </a:xfrm>
          <a:prstGeom prst="rect">
            <a:avLst/>
          </a:prstGeom>
          <a:noFill/>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077200" cy="3416320"/>
          </a:xfrm>
          <a:prstGeom prst="rect">
            <a:avLst/>
          </a:prstGeom>
        </p:spPr>
        <p:txBody>
          <a:bodyPr wrap="square">
            <a:spAutoFit/>
          </a:bodyPr>
          <a:lstStyle/>
          <a:p>
            <a:r>
              <a:rPr lang="en-US" sz="3600" dirty="0" smtClean="0"/>
              <a:t>To print, we squeeze a small amount of ink onto a piece of glass or </a:t>
            </a:r>
            <a:r>
              <a:rPr lang="en-US" sz="3600" dirty="0" err="1" smtClean="0"/>
              <a:t>plexiglass</a:t>
            </a:r>
            <a:r>
              <a:rPr lang="en-US" sz="3600" dirty="0" smtClean="0"/>
              <a:t>, and roll it out with a roller (also called a brayer).  we do this to get a thin, even layer, because it’s important to apply the ink evenly to the block</a:t>
            </a:r>
            <a:endParaRPr lang="en-US" sz="3600"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rinting Methods Block Printing Katharine Watson8 550x368 The Printing Process: Block Printing"/>
          <p:cNvPicPr>
            <a:picLocks noChangeAspect="1" noChangeArrowheads="1"/>
          </p:cNvPicPr>
          <p:nvPr/>
        </p:nvPicPr>
        <p:blipFill>
          <a:blip r:embed="rId2"/>
          <a:srcRect/>
          <a:stretch>
            <a:fillRect/>
          </a:stretch>
        </p:blipFill>
        <p:spPr bwMode="auto">
          <a:xfrm>
            <a:off x="533400" y="1066800"/>
            <a:ext cx="7919830" cy="5299087"/>
          </a:xfrm>
          <a:prstGeom prst="rect">
            <a:avLst/>
          </a:prstGeom>
          <a:noFill/>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rinting Methods Block Printing Katharine Watson9 The Printing Process: Block Printing"/>
          <p:cNvPicPr>
            <a:picLocks noChangeAspect="1" noChangeArrowheads="1"/>
          </p:cNvPicPr>
          <p:nvPr/>
        </p:nvPicPr>
        <p:blipFill>
          <a:blip r:embed="rId2"/>
          <a:srcRect/>
          <a:stretch>
            <a:fillRect/>
          </a:stretch>
        </p:blipFill>
        <p:spPr bwMode="auto">
          <a:xfrm>
            <a:off x="2590800" y="203454"/>
            <a:ext cx="4114800" cy="6149756"/>
          </a:xfrm>
          <a:prstGeom prst="rect">
            <a:avLst/>
          </a:prstGeom>
          <a:noFill/>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rinting Methods Block Printing Katharine Watson10 550x368 The Printing Process: Block Printing"/>
          <p:cNvPicPr>
            <a:picLocks noChangeAspect="1" noChangeArrowheads="1"/>
          </p:cNvPicPr>
          <p:nvPr/>
        </p:nvPicPr>
        <p:blipFill>
          <a:blip r:embed="rId2"/>
          <a:srcRect/>
          <a:stretch>
            <a:fillRect/>
          </a:stretch>
        </p:blipFill>
        <p:spPr bwMode="auto">
          <a:xfrm>
            <a:off x="537541" y="838200"/>
            <a:ext cx="7972011" cy="5334000"/>
          </a:xfrm>
          <a:prstGeom prst="rect">
            <a:avLst/>
          </a:prstGeom>
          <a:noFill/>
        </p:spPr>
      </p:pic>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1"/>
            <a:ext cx="8305800" cy="3970318"/>
          </a:xfrm>
          <a:prstGeom prst="rect">
            <a:avLst/>
          </a:prstGeom>
        </p:spPr>
        <p:txBody>
          <a:bodyPr wrap="square">
            <a:spAutoFit/>
          </a:bodyPr>
          <a:lstStyle/>
          <a:p>
            <a:r>
              <a:rPr lang="en-US" sz="3600" dirty="0" smtClean="0"/>
              <a:t>LECTURE.19. UNIT. 3. PRACTICAL</a:t>
            </a:r>
            <a:endParaRPr lang="en-US" sz="3600" dirty="0" smtClean="0">
              <a:solidFill>
                <a:schemeClr val="tx1"/>
              </a:solidFill>
            </a:endParaRPr>
          </a:p>
          <a:p>
            <a:r>
              <a:rPr lang="en-US" sz="3600" dirty="0" smtClean="0">
                <a:solidFill>
                  <a:schemeClr val="tx1"/>
                </a:solidFill>
              </a:rPr>
              <a:t>Printing and patterns.</a:t>
            </a:r>
          </a:p>
          <a:p>
            <a:pPr>
              <a:buFont typeface="Arial" pitchFamily="34" charset="0"/>
              <a:buChar char="•"/>
            </a:pPr>
            <a:r>
              <a:rPr lang="en-US" sz="3600" dirty="0" smtClean="0">
                <a:solidFill>
                  <a:schemeClr val="tx1"/>
                </a:solidFill>
              </a:rPr>
              <a:t> Printing. Vegetable printing, Leaf printing and Block printing</a:t>
            </a:r>
          </a:p>
          <a:p>
            <a:pPr>
              <a:buFont typeface="Arial" pitchFamily="34" charset="0"/>
              <a:buChar char="•"/>
            </a:pPr>
            <a:r>
              <a:rPr lang="en-US" sz="3600" dirty="0" smtClean="0">
                <a:solidFill>
                  <a:schemeClr val="tx1"/>
                </a:solidFill>
              </a:rPr>
              <a:t>  Pattern making. Geometric and organic patterns</a:t>
            </a:r>
            <a:r>
              <a:rPr lang="en-US" sz="3600" dirty="0" smtClean="0">
                <a:solidFill>
                  <a:schemeClr val="tx1"/>
                </a:solidFill>
              </a:rPr>
              <a:t>.</a:t>
            </a:r>
          </a:p>
          <a:p>
            <a:pPr>
              <a:buFont typeface="Arial" pitchFamily="34" charset="0"/>
              <a:buChar char="•"/>
            </a:pPr>
            <a:r>
              <a:rPr lang="en-US" sz="3600" dirty="0" smtClean="0"/>
              <a:t>How to draw? Drawing practical</a:t>
            </a:r>
            <a:endParaRPr lang="en-US" sz="3600" dirty="0" smtClean="0">
              <a:solidFill>
                <a:schemeClr val="tx1"/>
              </a:solidFill>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924800" cy="3170099"/>
          </a:xfrm>
          <a:prstGeom prst="rect">
            <a:avLst/>
          </a:prstGeom>
        </p:spPr>
        <p:txBody>
          <a:bodyPr wrap="square">
            <a:spAutoFit/>
          </a:bodyPr>
          <a:lstStyle/>
          <a:p>
            <a:r>
              <a:rPr lang="en-US" sz="4000" dirty="0" smtClean="0">
                <a:solidFill>
                  <a:srgbClr val="C00000"/>
                </a:solidFill>
              </a:rPr>
              <a:t>IN LECTURE. 20,  Unit. 3</a:t>
            </a:r>
            <a:r>
              <a:rPr lang="en-US" sz="4000" dirty="0" smtClean="0"/>
              <a:t/>
            </a:r>
            <a:br>
              <a:rPr lang="en-US" sz="4000" dirty="0" smtClean="0"/>
            </a:br>
            <a:r>
              <a:rPr lang="en-US" sz="4000" dirty="0" smtClean="0"/>
              <a:t>We discussed rules of Drawing</a:t>
            </a:r>
            <a:br>
              <a:rPr lang="en-US" sz="4000" dirty="0" smtClean="0"/>
            </a:br>
            <a:r>
              <a:rPr lang="en-US" sz="4000" dirty="0" smtClean="0"/>
              <a:t> Pencil drawing, graphite drawing, crayons, Pastels, etc.</a:t>
            </a:r>
            <a:br>
              <a:rPr lang="en-US" sz="4000" dirty="0" smtClean="0"/>
            </a:br>
            <a:r>
              <a:rPr lang="en-US" sz="4000" dirty="0" smtClean="0"/>
              <a:t> Shading techniques</a:t>
            </a:r>
            <a:r>
              <a:rPr lang="en-US" dirty="0" smtClean="0"/>
              <a:t>.</a:t>
            </a:r>
            <a:endParaRPr lang="en-US"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077200" cy="6186309"/>
          </a:xfrm>
          <a:prstGeom prst="rect">
            <a:avLst/>
          </a:prstGeom>
        </p:spPr>
        <p:txBody>
          <a:bodyPr wrap="square">
            <a:spAutoFit/>
          </a:bodyPr>
          <a:lstStyle/>
          <a:p>
            <a:r>
              <a:rPr lang="en-US" sz="3600" b="1" dirty="0" smtClean="0"/>
              <a:t>Drawing</a:t>
            </a:r>
            <a:r>
              <a:rPr lang="en-US" sz="3600" dirty="0" smtClean="0"/>
              <a:t> is a form of visual art that makes use of any number of drawing instruments to mark a two-dimensional medium. Instruments used include graphite pencils, pen and ink, inked brushes, wax color pencils, crayons, charcoal, chalk, pastels, various kinds of erasers, markers, styluses, and various metals (such as silverpoint). An artist who practices or works in drawing may be called a </a:t>
            </a:r>
            <a:r>
              <a:rPr lang="en-US" sz="3600" i="1" dirty="0" smtClean="0"/>
              <a:t>draftsman</a:t>
            </a:r>
            <a:r>
              <a:rPr lang="en-US" sz="3600" dirty="0" smtClean="0"/>
              <a:t> or </a:t>
            </a:r>
            <a:r>
              <a:rPr lang="en-US" sz="3600" i="1" dirty="0" smtClean="0"/>
              <a:t>draughtsman</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8382000" cy="1815882"/>
          </a:xfrm>
          <a:prstGeom prst="rect">
            <a:avLst/>
          </a:prstGeom>
        </p:spPr>
        <p:txBody>
          <a:bodyPr wrap="square">
            <a:spAutoFit/>
          </a:bodyPr>
          <a:lstStyle/>
          <a:p>
            <a:r>
              <a:rPr lang="en-US" sz="2800" dirty="0" smtClean="0"/>
              <a:t>It is one of the simplest and most efficient means of communicating visual ideas.</a:t>
            </a:r>
            <a:r>
              <a:rPr lang="en-US" sz="2800" baseline="30000" dirty="0" smtClean="0"/>
              <a:t> </a:t>
            </a:r>
            <a:r>
              <a:rPr lang="en-US" sz="2800" dirty="0" smtClean="0"/>
              <a:t>The wide availability of drawing instruments makes drawing one of the most common artistic activities.</a:t>
            </a:r>
            <a:endParaRPr lang="en-US" sz="2800" dirty="0"/>
          </a:p>
        </p:txBody>
      </p:sp>
      <p:pic>
        <p:nvPicPr>
          <p:cNvPr id="3" name="Picture 2" descr="http://static.squarespace.com/static/5165dbc4e4b035d7482d7812/51a6949be4b02ab2a15f56b2/51a694d6e4b0826c31b2564c/1369871576499/leonardo-head-girl.jpg"/>
          <p:cNvPicPr>
            <a:picLocks noChangeAspect="1" noChangeArrowheads="1"/>
          </p:cNvPicPr>
          <p:nvPr/>
        </p:nvPicPr>
        <p:blipFill>
          <a:blip r:embed="rId2"/>
          <a:srcRect/>
          <a:stretch>
            <a:fillRect/>
          </a:stretch>
        </p:blipFill>
        <p:spPr bwMode="auto">
          <a:xfrm>
            <a:off x="533400" y="2024076"/>
            <a:ext cx="3952899" cy="4529124"/>
          </a:xfrm>
          <a:prstGeom prst="rect">
            <a:avLst/>
          </a:prstGeom>
          <a:noFill/>
        </p:spPr>
      </p:pic>
      <p:pic>
        <p:nvPicPr>
          <p:cNvPr id="4" name="Picture 4" descr="http://www.jundycosmod.com/wp-content/uploads/2014/05/battle3.jpg"/>
          <p:cNvPicPr>
            <a:picLocks noChangeAspect="1" noChangeArrowheads="1"/>
          </p:cNvPicPr>
          <p:nvPr/>
        </p:nvPicPr>
        <p:blipFill>
          <a:blip r:embed="rId3"/>
          <a:srcRect/>
          <a:stretch>
            <a:fillRect/>
          </a:stretch>
        </p:blipFill>
        <p:spPr bwMode="auto">
          <a:xfrm>
            <a:off x="4758137" y="1865422"/>
            <a:ext cx="4060897" cy="4763978"/>
          </a:xfrm>
          <a:prstGeom prst="rect">
            <a:avLst/>
          </a:prstGeom>
          <a:noFill/>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01000" cy="6186309"/>
          </a:xfrm>
          <a:prstGeom prst="rect">
            <a:avLst/>
          </a:prstGeom>
        </p:spPr>
        <p:txBody>
          <a:bodyPr wrap="square">
            <a:spAutoFit/>
          </a:bodyPr>
          <a:lstStyle/>
          <a:p>
            <a:r>
              <a:rPr lang="en-US" sz="3600" dirty="0" smtClean="0"/>
              <a:t>Drawing is often exploratory, with considerable emphasis on observation, problem-solving and composition. Drawing is also regularly used in preparation for a painting, further obfuscating their distinction. Drawings created for these purposes are called studies.</a:t>
            </a:r>
            <a:br>
              <a:rPr lang="en-US" sz="3600" dirty="0" smtClean="0"/>
            </a:br>
            <a:r>
              <a:rPr lang="en-US" sz="3600" dirty="0" smtClean="0"/>
              <a:t>There are several categories of drawing, including </a:t>
            </a:r>
            <a:r>
              <a:rPr lang="en-US" sz="3600" dirty="0" smtClean="0">
                <a:hlinkClick r:id="rId2" tooltip="Figure drawing"/>
              </a:rPr>
              <a:t>figure drawing</a:t>
            </a:r>
            <a:r>
              <a:rPr lang="en-US" sz="3600" dirty="0" smtClean="0"/>
              <a:t>, </a:t>
            </a:r>
            <a:r>
              <a:rPr lang="en-US" sz="3600" dirty="0" smtClean="0">
                <a:hlinkClick r:id="rId3" tooltip="Cartooning"/>
              </a:rPr>
              <a:t>cartooning</a:t>
            </a:r>
            <a:r>
              <a:rPr lang="en-US" sz="3600" dirty="0" smtClean="0"/>
              <a:t>, </a:t>
            </a:r>
            <a:r>
              <a:rPr lang="en-US" sz="3600" dirty="0" smtClean="0">
                <a:hlinkClick r:id="rId4" tooltip="Doodling"/>
              </a:rPr>
              <a:t>doodling</a:t>
            </a:r>
            <a:r>
              <a:rPr lang="en-US" sz="3600" dirty="0" smtClean="0"/>
              <a:t> and </a:t>
            </a:r>
            <a:r>
              <a:rPr lang="en-US" sz="3600" dirty="0" smtClean="0">
                <a:hlinkClick r:id="rId5" tooltip="Shading"/>
              </a:rPr>
              <a:t>shading</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upload.wikimedia.org/wikipedia/commons/9/92/Watteau_jeune_fille.jpg"/>
          <p:cNvPicPr>
            <a:picLocks noChangeAspect="1" noChangeArrowheads="1"/>
          </p:cNvPicPr>
          <p:nvPr/>
        </p:nvPicPr>
        <p:blipFill>
          <a:blip r:embed="rId2"/>
          <a:srcRect/>
          <a:stretch>
            <a:fillRect/>
          </a:stretch>
        </p:blipFill>
        <p:spPr bwMode="auto">
          <a:xfrm>
            <a:off x="1371600" y="1066800"/>
            <a:ext cx="6360274" cy="4679802"/>
          </a:xfrm>
          <a:prstGeom prst="rect">
            <a:avLst/>
          </a:prstGeom>
          <a:noFill/>
        </p:spPr>
      </p:pic>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924800" cy="5632311"/>
          </a:xfrm>
          <a:prstGeom prst="rect">
            <a:avLst/>
          </a:prstGeom>
        </p:spPr>
        <p:txBody>
          <a:bodyPr wrap="square">
            <a:spAutoFit/>
          </a:bodyPr>
          <a:lstStyle/>
          <a:p>
            <a:r>
              <a:rPr lang="en-US" sz="3600" b="1" dirty="0" smtClean="0"/>
              <a:t>Chalk</a:t>
            </a:r>
            <a:br>
              <a:rPr lang="en-US" sz="3600" b="1" dirty="0" smtClean="0"/>
            </a:br>
            <a:r>
              <a:rPr lang="en-US" sz="3600" dirty="0" smtClean="0"/>
              <a:t>Chalk is crushed rock mixed with gum and pressed into the form of a stick. It is most commonly seen in its familiar white form used on black boards but you can also use it on paper. If you want the technical details: in white chalk the rock is calcium carbonate; in black chalk it is carbonaceous shale: and in red chalk it is </a:t>
            </a:r>
            <a:r>
              <a:rPr lang="en-US" sz="3600" dirty="0" err="1" smtClean="0"/>
              <a:t>haematite</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drawingonearth.org/wp-content/uploads/2011/04/chalkdrawingmarkwagner_22.jpg"/>
          <p:cNvPicPr>
            <a:picLocks noChangeAspect="1" noChangeArrowheads="1"/>
          </p:cNvPicPr>
          <p:nvPr/>
        </p:nvPicPr>
        <p:blipFill>
          <a:blip r:embed="rId2"/>
          <a:srcRect/>
          <a:stretch>
            <a:fillRect/>
          </a:stretch>
        </p:blipFill>
        <p:spPr bwMode="auto">
          <a:xfrm>
            <a:off x="284629" y="1752600"/>
            <a:ext cx="8480612" cy="3276600"/>
          </a:xfrm>
          <a:prstGeom prst="rect">
            <a:avLst/>
          </a:prstGeom>
          <a:noFill/>
        </p:spPr>
      </p:pic>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77200" cy="5632311"/>
          </a:xfrm>
          <a:prstGeom prst="rect">
            <a:avLst/>
          </a:prstGeom>
        </p:spPr>
        <p:txBody>
          <a:bodyPr wrap="square">
            <a:spAutoFit/>
          </a:bodyPr>
          <a:lstStyle/>
          <a:p>
            <a:r>
              <a:rPr lang="en-US" sz="3600" b="1" dirty="0" smtClean="0"/>
              <a:t>Pen and Ink</a:t>
            </a:r>
          </a:p>
          <a:p>
            <a:r>
              <a:rPr lang="en-US" sz="3600" dirty="0" smtClean="0"/>
              <a:t>The metal pen nib was not invented until the 18th century, and was not widely used until the second quarter of the 19th century. The earliest pens were made from reeds, cut with a sharp knife and shaped into a nib. They were effective but not very flexible and produced strong lines with distinctive patterns of broadening and narrowing. </a:t>
            </a:r>
            <a:endParaRPr lang="en-US" sz="3600"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fineartamerica.com/images-medium-large-5/venice-in-pen-and-ink-lee-ann-adendorff.jpg"/>
          <p:cNvPicPr>
            <a:picLocks noChangeAspect="1" noChangeArrowheads="1"/>
          </p:cNvPicPr>
          <p:nvPr/>
        </p:nvPicPr>
        <p:blipFill>
          <a:blip r:embed="rId2"/>
          <a:srcRect/>
          <a:stretch>
            <a:fillRect/>
          </a:stretch>
        </p:blipFill>
        <p:spPr bwMode="auto">
          <a:xfrm>
            <a:off x="685800" y="990600"/>
            <a:ext cx="7880592" cy="4757408"/>
          </a:xfrm>
          <a:prstGeom prst="rect">
            <a:avLst/>
          </a:prstGeom>
          <a:noFill/>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077200" cy="5016758"/>
          </a:xfrm>
          <a:prstGeom prst="rect">
            <a:avLst/>
          </a:prstGeom>
        </p:spPr>
        <p:txBody>
          <a:bodyPr wrap="square">
            <a:spAutoFit/>
          </a:bodyPr>
          <a:lstStyle/>
          <a:p>
            <a:r>
              <a:rPr lang="en-US" sz="3200" b="1" dirty="0" smtClean="0"/>
              <a:t>Lead pencil</a:t>
            </a:r>
          </a:p>
          <a:p>
            <a:r>
              <a:rPr lang="en-US" sz="3200" dirty="0" smtClean="0"/>
              <a:t>The familiar lead pencil contains no metallic lead. The writing medium is graphite, which is a form of carbon. The first writing instrument made from a stick of graphite inserted into a wooden tube was introduced in about 1560. In 1795 a French chemist, Nicholas Jacques </a:t>
            </a:r>
            <a:r>
              <a:rPr lang="en-US" sz="3200" dirty="0" err="1" smtClean="0"/>
              <a:t>ContC</a:t>
            </a:r>
            <a:r>
              <a:rPr lang="en-US" sz="3200" dirty="0" smtClean="0"/>
              <a:t>) patented a new process for making lead pencils by mixing powdered graphite and clay which he hardened in a furnace.</a:t>
            </a:r>
            <a:endParaRPr lang="en-US" sz="3200"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etcanvas.com/Community/images/14-Mar-2008/70552-RubensSketch3.jpg"/>
          <p:cNvPicPr>
            <a:picLocks noChangeAspect="1" noChangeArrowheads="1"/>
          </p:cNvPicPr>
          <p:nvPr/>
        </p:nvPicPr>
        <p:blipFill>
          <a:blip r:embed="rId2"/>
          <a:srcRect/>
          <a:stretch>
            <a:fillRect/>
          </a:stretch>
        </p:blipFill>
        <p:spPr bwMode="auto">
          <a:xfrm>
            <a:off x="2362200" y="280262"/>
            <a:ext cx="4648200" cy="6192348"/>
          </a:xfrm>
          <a:prstGeom prst="rect">
            <a:avLst/>
          </a:prstGeom>
          <a:noFill/>
        </p:spPr>
      </p:pic>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1.gstatic.com/images?q=tbn:ANd9GcR5zXJemhN5QtTHxf8HQM6zm2x20OCZU4Y1PtdkjZ_Q1grCGl_scQ"/>
          <p:cNvPicPr>
            <a:picLocks noChangeAspect="1" noChangeArrowheads="1"/>
          </p:cNvPicPr>
          <p:nvPr/>
        </p:nvPicPr>
        <p:blipFill>
          <a:blip r:embed="rId2"/>
          <a:srcRect/>
          <a:stretch>
            <a:fillRect/>
          </a:stretch>
        </p:blipFill>
        <p:spPr bwMode="auto">
          <a:xfrm>
            <a:off x="2133600" y="457200"/>
            <a:ext cx="4384118" cy="5367470"/>
          </a:xfrm>
          <a:prstGeom prst="rect">
            <a:avLst/>
          </a:prstGeom>
          <a:noFill/>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848600" cy="5632311"/>
          </a:xfrm>
          <a:prstGeom prst="rect">
            <a:avLst/>
          </a:prstGeom>
        </p:spPr>
        <p:txBody>
          <a:bodyPr wrap="square">
            <a:spAutoFit/>
          </a:bodyPr>
          <a:lstStyle/>
          <a:p>
            <a:r>
              <a:rPr lang="en-US" sz="3600" b="1" dirty="0" smtClean="0"/>
              <a:t>Pastel</a:t>
            </a:r>
          </a:p>
          <a:p>
            <a:r>
              <a:rPr lang="en-US" sz="3600" dirty="0" smtClean="0"/>
              <a:t>A pastel is a stick of colour made from powdered pigment bound with resin or gum. The colours are usually pale and chalky, and the marks are soft and fragile. They can be worked or smudged with the fingers and different colours can be blended together. The softness means that outlines can be made as long flowing lines.</a:t>
            </a:r>
            <a:endParaRPr lang="en-US" sz="3600"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etcanvas.com/Community/images/04-Apr-2013/39499-blue-dancers-by-degas-von-starrysky-de.sm.JPG"/>
          <p:cNvPicPr>
            <a:picLocks noChangeAspect="1" noChangeArrowheads="1"/>
          </p:cNvPicPr>
          <p:nvPr/>
        </p:nvPicPr>
        <p:blipFill>
          <a:blip r:embed="rId2"/>
          <a:srcRect/>
          <a:stretch>
            <a:fillRect/>
          </a:stretch>
        </p:blipFill>
        <p:spPr bwMode="auto">
          <a:xfrm>
            <a:off x="1066800" y="845536"/>
            <a:ext cx="6934200" cy="4857648"/>
          </a:xfrm>
          <a:prstGeom prst="rect">
            <a:avLst/>
          </a:prstGeom>
          <a:noFill/>
        </p:spPr>
      </p:pic>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3.gstatic.com/images?q=tbn:ANd9GcSWrY_Ro1BxxxN1nqkxjz9Rh7c-diZVXzvhbsUc5LCTbHIyiWdY"/>
          <p:cNvPicPr>
            <a:picLocks noChangeAspect="1" noChangeArrowheads="1"/>
          </p:cNvPicPr>
          <p:nvPr/>
        </p:nvPicPr>
        <p:blipFill>
          <a:blip r:embed="rId2"/>
          <a:srcRect/>
          <a:stretch>
            <a:fillRect/>
          </a:stretch>
        </p:blipFill>
        <p:spPr bwMode="auto">
          <a:xfrm>
            <a:off x="977901" y="485776"/>
            <a:ext cx="7175499" cy="5381624"/>
          </a:xfrm>
          <a:prstGeom prst="rect">
            <a:avLst/>
          </a:prstGeom>
          <a:noFill/>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153400" cy="5509200"/>
          </a:xfrm>
          <a:prstGeom prst="rect">
            <a:avLst/>
          </a:prstGeom>
        </p:spPr>
        <p:txBody>
          <a:bodyPr wrap="square">
            <a:spAutoFit/>
          </a:bodyPr>
          <a:lstStyle/>
          <a:p>
            <a:r>
              <a:rPr lang="en-US" sz="3200" b="1" dirty="0" smtClean="0"/>
              <a:t>Pencil Shading Techniques: Tips to Bring Your Artwork to Life</a:t>
            </a:r>
          </a:p>
          <a:p>
            <a:r>
              <a:rPr lang="en-US" sz="3200" dirty="0" smtClean="0"/>
              <a:t>The main reason why artists use different shading techniques is to help make their work look more realistic. Through shading techniques you can add hard and soft shadows to your work, make it look as if light is reflecting off of it, and you can even give a solid ground or surface that your work appears on to give it more depth, so it doesn’t just appear as if it’s sitting on a piece of paper.</a:t>
            </a:r>
            <a:endParaRPr lang="en-US" sz="3200"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924800" cy="5509200"/>
          </a:xfrm>
          <a:prstGeom prst="rect">
            <a:avLst/>
          </a:prstGeom>
        </p:spPr>
        <p:txBody>
          <a:bodyPr wrap="square">
            <a:spAutoFit/>
          </a:bodyPr>
          <a:lstStyle/>
          <a:p>
            <a:r>
              <a:rPr lang="en-US" sz="3200" b="1" dirty="0" smtClean="0"/>
              <a:t>Crosshatching</a:t>
            </a:r>
          </a:p>
          <a:p>
            <a:r>
              <a:rPr lang="en-US" sz="3200" dirty="0" smtClean="0"/>
              <a:t>Crosshatching is popular amongst artists – you may have even seen it in professionally done pieces. This method requires you to draw alternating sets of lines that cross over each other in a </a:t>
            </a:r>
            <a:r>
              <a:rPr lang="en-US" sz="3200" dirty="0" err="1" smtClean="0"/>
              <a:t>criss</a:t>
            </a:r>
            <a:r>
              <a:rPr lang="en-US" sz="3200" dirty="0" smtClean="0"/>
              <a:t>-cross pattern. One important thing to remember is that the closer together the lines are, the darker the shading will look. You can create highlights with the work as well by either increasing the space between the lines or by taking out certain lines completely.</a:t>
            </a:r>
            <a:endParaRPr lang="en-US" sz="3200"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portrait-artist.org/basics-pics/man-shading-dark-darks.jpg"/>
          <p:cNvPicPr>
            <a:picLocks noChangeAspect="1" noChangeArrowheads="1"/>
          </p:cNvPicPr>
          <p:nvPr/>
        </p:nvPicPr>
        <p:blipFill>
          <a:blip r:embed="rId2"/>
          <a:srcRect/>
          <a:stretch>
            <a:fillRect/>
          </a:stretch>
        </p:blipFill>
        <p:spPr bwMode="auto">
          <a:xfrm>
            <a:off x="1011923" y="572110"/>
            <a:ext cx="7065277" cy="5454396"/>
          </a:xfrm>
          <a:prstGeom prst="rect">
            <a:avLst/>
          </a:prstGeom>
          <a:noFill/>
        </p:spPr>
      </p:pic>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077200" cy="6555641"/>
          </a:xfrm>
          <a:prstGeom prst="rect">
            <a:avLst/>
          </a:prstGeom>
        </p:spPr>
        <p:txBody>
          <a:bodyPr wrap="square">
            <a:spAutoFit/>
          </a:bodyPr>
          <a:lstStyle/>
          <a:p>
            <a:r>
              <a:rPr lang="en-US" sz="2800" b="1" dirty="0" smtClean="0"/>
              <a:t>Smooth Pencil Shading</a:t>
            </a:r>
          </a:p>
          <a:p>
            <a:r>
              <a:rPr lang="en-US" sz="2800" dirty="0" smtClean="0"/>
              <a:t>Smooth shading involves very soft strokes. It is one of the most difficult types of shading to master, but it can also be one of the most effective, and can help you create the most realistic shapes and pictures. Smooth shading is done in a similar way that you would color using a crayon. You use a consistent amount of pressure and create a single layer of graphite. You apply more pressure as you press down on the pencil, and you can lean the pencil on its side to help create a larger effect. There is a special technique you can use to help blend the graphite. Take a piece of cloth or a piece of tissue and rub it against the graphite. This way you can create a smoother transition between the light and the shadow on your work.</a:t>
            </a:r>
            <a:endParaRPr lang="en-US" sz="2800"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0.gstatic.com/images?q=tbn:ANd9GcTUGdIGpx8VIVQwXmO58CXdC3ic3ZVMwzoaEje2-zwhwqIwmZaoSg"/>
          <p:cNvPicPr>
            <a:picLocks noChangeAspect="1" noChangeArrowheads="1"/>
          </p:cNvPicPr>
          <p:nvPr/>
        </p:nvPicPr>
        <p:blipFill>
          <a:blip r:embed="rId2"/>
          <a:srcRect/>
          <a:stretch>
            <a:fillRect/>
          </a:stretch>
        </p:blipFill>
        <p:spPr bwMode="auto">
          <a:xfrm>
            <a:off x="2209800" y="471272"/>
            <a:ext cx="4876800" cy="5444836"/>
          </a:xfrm>
          <a:prstGeom prst="rect">
            <a:avLst/>
          </a:prstGeom>
          <a:noFill/>
        </p:spPr>
      </p:pic>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81000"/>
            <a:ext cx="7543800" cy="6001643"/>
          </a:xfrm>
          <a:prstGeom prst="rect">
            <a:avLst/>
          </a:prstGeom>
        </p:spPr>
        <p:txBody>
          <a:bodyPr wrap="square">
            <a:spAutoFit/>
          </a:bodyPr>
          <a:lstStyle/>
          <a:p>
            <a:r>
              <a:rPr lang="en-US" sz="3200" b="1" dirty="0" smtClean="0"/>
              <a:t>Stippling Pencil Shading</a:t>
            </a:r>
          </a:p>
          <a:p>
            <a:r>
              <a:rPr lang="en-US" sz="3200" dirty="0" smtClean="0"/>
              <a:t>Stippling, which is also known as pointillism, is a very common form of shading that people commonly use with pens. Stippling bears a strong resemblance to crosshatching, but instead of making lines that </a:t>
            </a:r>
            <a:r>
              <a:rPr lang="en-US" sz="3200" dirty="0" err="1" smtClean="0"/>
              <a:t>criss</a:t>
            </a:r>
            <a:r>
              <a:rPr lang="en-US" sz="3200" dirty="0" smtClean="0"/>
              <a:t>-cross, you create spots that are closer together and further apart. As you space the dots out you can create highlights or, similar to crosshatching, you can just leave out large amounts of dots to give the illusion of highlighting as well.</a:t>
            </a:r>
            <a:endParaRPr lang="en-US" sz="3200"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www.fashion-teaching.com/wp-content/uploads/2011/01/how-to-draw-hillberry-drawing-realistic-textures-in-pencil-5.jpg"/>
          <p:cNvPicPr>
            <a:picLocks noChangeAspect="1" noChangeArrowheads="1"/>
          </p:cNvPicPr>
          <p:nvPr/>
        </p:nvPicPr>
        <p:blipFill>
          <a:blip r:embed="rId2"/>
          <a:srcRect/>
          <a:stretch>
            <a:fillRect/>
          </a:stretch>
        </p:blipFill>
        <p:spPr bwMode="auto">
          <a:xfrm>
            <a:off x="2209800" y="1524000"/>
            <a:ext cx="4505325" cy="3743325"/>
          </a:xfrm>
          <a:prstGeom prst="rect">
            <a:avLst/>
          </a:prstGeom>
          <a:noFill/>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1"/>
            <a:ext cx="8458200" cy="6001643"/>
          </a:xfrm>
          <a:prstGeom prst="rect">
            <a:avLst/>
          </a:prstGeom>
        </p:spPr>
        <p:txBody>
          <a:bodyPr wrap="square">
            <a:spAutoFit/>
          </a:bodyPr>
          <a:lstStyle/>
          <a:p>
            <a:r>
              <a:rPr lang="en-US" sz="3200" b="1" dirty="0" smtClean="0"/>
              <a:t>Slinky Pencil Shading</a:t>
            </a:r>
          </a:p>
          <a:p>
            <a:r>
              <a:rPr lang="en-US" sz="3200" dirty="0" smtClean="0"/>
              <a:t>The slinky form of shading is quick and easy to use, even for beginners. You do this form of shading by using very fast back and forth motions with your pencil. You eventually create a line that looks resembles a slinky. This is an excellent method for creating sketches or if you are making pieces that don’t need a lot of detail to complete.</a:t>
            </a:r>
          </a:p>
          <a:p>
            <a:r>
              <a:rPr lang="en-US" sz="3200" dirty="0" smtClean="0"/>
              <a:t>If you want to create something that is more detailed or advanced, you may want to consider using a different technique that gives you more range.</a:t>
            </a:r>
            <a:endParaRPr lang="en-US" sz="3200"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3.gstatic.com/images?q=tbn:ANd9GcSacJR7lbwoRb7wy3GRqlGRhlH4qjwJky8w24Moseot_Gm4lhji"/>
          <p:cNvPicPr>
            <a:picLocks noChangeAspect="1" noChangeArrowheads="1"/>
          </p:cNvPicPr>
          <p:nvPr/>
        </p:nvPicPr>
        <p:blipFill>
          <a:blip r:embed="rId2"/>
          <a:srcRect/>
          <a:stretch>
            <a:fillRect/>
          </a:stretch>
        </p:blipFill>
        <p:spPr bwMode="auto">
          <a:xfrm>
            <a:off x="2133600" y="798059"/>
            <a:ext cx="4343400" cy="5080227"/>
          </a:xfrm>
          <a:prstGeom prst="rect">
            <a:avLst/>
          </a:prstGeom>
          <a:noFill/>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05800" cy="5632311"/>
          </a:xfrm>
          <a:prstGeom prst="rect">
            <a:avLst/>
          </a:prstGeom>
        </p:spPr>
        <p:txBody>
          <a:bodyPr wrap="square">
            <a:spAutoFit/>
          </a:bodyPr>
          <a:lstStyle/>
          <a:p>
            <a:r>
              <a:rPr lang="en-US" sz="3600" b="1" dirty="0" err="1" smtClean="0"/>
              <a:t>Circulism</a:t>
            </a:r>
            <a:r>
              <a:rPr lang="en-US" sz="3600" b="1" dirty="0" smtClean="0"/>
              <a:t> Pencil Shading</a:t>
            </a:r>
          </a:p>
          <a:p>
            <a:r>
              <a:rPr lang="en-US" sz="3600" dirty="0" err="1" smtClean="0"/>
              <a:t>Circulism</a:t>
            </a:r>
            <a:r>
              <a:rPr lang="en-US" sz="3600" dirty="0" smtClean="0"/>
              <a:t> is a form of shading where, as the name suggests, you create small circles to shade your work. Imagine creating curly hair on a character you drew; you would apply the same technique when you’re doing </a:t>
            </a:r>
            <a:r>
              <a:rPr lang="en-US" sz="3600" dirty="0" err="1" smtClean="0"/>
              <a:t>circulism</a:t>
            </a:r>
            <a:r>
              <a:rPr lang="en-US" sz="3600" dirty="0" smtClean="0"/>
              <a:t>. As you create smaller circles the shading will be darker, but as you create larger circles the shading will appear lighter.</a:t>
            </a:r>
            <a:endParaRPr lang="en-US" sz="3600" dirty="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udentsketching.com/wp-content/uploads/2014/02/drawing-101-shading-techniques-fig03.jpg"/>
          <p:cNvPicPr>
            <a:picLocks noChangeAspect="1" noChangeArrowheads="1"/>
          </p:cNvPicPr>
          <p:nvPr/>
        </p:nvPicPr>
        <p:blipFill>
          <a:blip r:embed="rId2"/>
          <a:srcRect/>
          <a:stretch>
            <a:fillRect/>
          </a:stretch>
        </p:blipFill>
        <p:spPr bwMode="auto">
          <a:xfrm>
            <a:off x="1022981" y="1066800"/>
            <a:ext cx="7208106" cy="4800600"/>
          </a:xfrm>
          <a:prstGeom prst="rect">
            <a:avLst/>
          </a:prstGeom>
          <a:noFill/>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077200" cy="5078313"/>
          </a:xfrm>
          <a:prstGeom prst="rect">
            <a:avLst/>
          </a:prstGeom>
        </p:spPr>
        <p:txBody>
          <a:bodyPr wrap="square">
            <a:spAutoFit/>
          </a:bodyPr>
          <a:lstStyle/>
          <a:p>
            <a:r>
              <a:rPr lang="en-US" sz="3600" b="1" dirty="0" smtClean="0"/>
              <a:t>Contour Shading</a:t>
            </a:r>
          </a:p>
          <a:p>
            <a:r>
              <a:rPr lang="en-US" sz="3600" dirty="0" smtClean="0"/>
              <a:t>Another form of shading that resembles crosshatching, contour is a shading type that follows the contour of a line, or the lines of the shape of your particular image. This form of shading works best when you are working with various types of circular images, such as an apple or orange.</a:t>
            </a:r>
            <a:endParaRPr lang="en-US" sz="3600" dirty="0"/>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3785652"/>
          </a:xfrm>
          <a:prstGeom prst="rect">
            <a:avLst/>
          </a:prstGeom>
        </p:spPr>
        <p:txBody>
          <a:bodyPr wrap="square">
            <a:spAutoFit/>
          </a:bodyPr>
          <a:lstStyle/>
          <a:p>
            <a:r>
              <a:rPr lang="en-US" dirty="0" smtClean="0"/>
              <a:t> </a:t>
            </a:r>
            <a:r>
              <a:rPr lang="en-US" sz="4000" dirty="0" smtClean="0"/>
              <a:t>LECTURE. 21. Unit. 3.</a:t>
            </a:r>
          </a:p>
          <a:p>
            <a:r>
              <a:rPr lang="en-US" sz="4000" dirty="0" smtClean="0"/>
              <a:t>PAINTING:</a:t>
            </a:r>
          </a:p>
          <a:p>
            <a:r>
              <a:rPr lang="en-US" sz="4000" dirty="0" smtClean="0">
                <a:solidFill>
                  <a:srgbClr val="C00000"/>
                </a:solidFill>
              </a:rPr>
              <a:t>Painting in different mediums</a:t>
            </a:r>
          </a:p>
          <a:p>
            <a:r>
              <a:rPr lang="en-US" sz="4000" dirty="0" smtClean="0">
                <a:solidFill>
                  <a:srgbClr val="C00000"/>
                </a:solidFill>
              </a:rPr>
              <a:t>Water colour painting</a:t>
            </a:r>
          </a:p>
          <a:p>
            <a:r>
              <a:rPr lang="en-US" sz="4000" dirty="0" smtClean="0">
                <a:solidFill>
                  <a:srgbClr val="C00000"/>
                </a:solidFill>
              </a:rPr>
              <a:t>Oil Painting</a:t>
            </a:r>
          </a:p>
          <a:p>
            <a:r>
              <a:rPr lang="en-US" sz="4000" dirty="0" smtClean="0">
                <a:solidFill>
                  <a:srgbClr val="C00000"/>
                </a:solidFill>
              </a:rPr>
              <a:t>Acrylic Painting</a:t>
            </a:r>
            <a:endParaRPr lang="en-US" sz="4000" dirty="0" smtClean="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4524315"/>
          </a:xfrm>
          <a:prstGeom prst="rect">
            <a:avLst/>
          </a:prstGeom>
        </p:spPr>
        <p:txBody>
          <a:bodyPr wrap="square">
            <a:spAutoFit/>
          </a:bodyPr>
          <a:lstStyle/>
          <a:p>
            <a:r>
              <a:rPr lang="en-US" sz="3600" b="1" dirty="0" smtClean="0"/>
              <a:t>Painting Techniques: Priming and Staining</a:t>
            </a:r>
          </a:p>
          <a:p>
            <a:r>
              <a:rPr lang="en-US" sz="3600" dirty="0" smtClean="0"/>
              <a:t>Both oils and acrylics can be applied to raw canvas, but the canvas will abs orb the first layer of paint, so it is customary to apply a coat of primer. This acts as a barrier between the paint and the canvas. Paper, which can be used for both acrylics and oils, can be primed in the same way.</a:t>
            </a:r>
            <a:endParaRPr lang="en-US" sz="3600"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001000" cy="6186309"/>
          </a:xfrm>
          <a:prstGeom prst="rect">
            <a:avLst/>
          </a:prstGeom>
        </p:spPr>
        <p:txBody>
          <a:bodyPr wrap="square">
            <a:spAutoFit/>
          </a:bodyPr>
          <a:lstStyle/>
          <a:p>
            <a:r>
              <a:rPr lang="en-US" sz="3600" b="1" dirty="0" smtClean="0"/>
              <a:t>Painting Tips: Building Up Oil and Acrylic </a:t>
            </a:r>
          </a:p>
          <a:p>
            <a:r>
              <a:rPr lang="en-US" sz="3600" dirty="0" smtClean="0"/>
              <a:t>The process of building up an oil or acrylic painting is largely an individual matter. Some painting artists like to cover the canvas as quickly as possible, starting with an under-painting in thin, diluted paint that dries very quickly. This allows them to establish the main blocks of tone and texture. Apply the skills you can learn from this from your teacher to paint texture in your artwork. </a:t>
            </a:r>
            <a:endParaRPr lang="en-US" sz="3600"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5016758"/>
          </a:xfrm>
          <a:prstGeom prst="rect">
            <a:avLst/>
          </a:prstGeom>
        </p:spPr>
        <p:txBody>
          <a:bodyPr wrap="square">
            <a:spAutoFit/>
          </a:bodyPr>
          <a:lstStyle/>
          <a:p>
            <a:r>
              <a:rPr lang="en-US" sz="3200" b="1" dirty="0" smtClean="0"/>
              <a:t>Paint Techniques: Surface Mixing</a:t>
            </a:r>
          </a:p>
          <a:p>
            <a:r>
              <a:rPr lang="en-US" sz="3200" dirty="0" smtClean="0"/>
              <a:t>Unlike paints, pastel colors cannot be mixed in a palette before being applied to paper. Instead the colors are mixed on the paper itself. Even if you have an extensive range of pastel colors, some surface mixing is almost always necessary. Learn how to build up overlays of color to set the tonal key for your next painting. Learn to paint pieces that are lively and full of dynamic color using tips.</a:t>
            </a:r>
            <a:endParaRPr lang="en-US" sz="3200"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77200" cy="5558445"/>
          </a:xfrm>
          <a:prstGeom prst="rect">
            <a:avLst/>
          </a:prstGeom>
        </p:spPr>
        <p:txBody>
          <a:bodyPr wrap="square">
            <a:spAutoFit/>
          </a:bodyPr>
          <a:lstStyle/>
          <a:p>
            <a:pPr>
              <a:lnSpc>
                <a:spcPct val="110000"/>
              </a:lnSpc>
            </a:pPr>
            <a:r>
              <a:rPr lang="en-US" sz="3200" b="1" dirty="0" smtClean="0">
                <a:solidFill>
                  <a:srgbClr val="003300"/>
                </a:solidFill>
              </a:rPr>
              <a:t>Learn to Paint Texture: Brushwork</a:t>
            </a:r>
          </a:p>
          <a:p>
            <a:r>
              <a:rPr lang="en-US" sz="3200" dirty="0" smtClean="0"/>
              <a:t>The marks of the brush have played an important part in paint techniques since first Titian, then Rembrandt, began to exploit them in contrast to the smooth surfaces and subtle blends preferred by earlier painting artists. Brushwork can be very helpful for painting texture and adding detail to objects in your painting. The extent to which brushwork is used in an acrylic painting depends on the painting artist. </a:t>
            </a:r>
            <a:endParaRPr lang="en-US" sz="3200"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news.stanford.edu/news/2007/april11/gifs/monet1.jpg"/>
          <p:cNvPicPr>
            <a:picLocks noChangeAspect="1" noChangeArrowheads="1"/>
          </p:cNvPicPr>
          <p:nvPr/>
        </p:nvPicPr>
        <p:blipFill>
          <a:blip r:embed="rId2"/>
          <a:srcRect/>
          <a:stretch>
            <a:fillRect/>
          </a:stretch>
        </p:blipFill>
        <p:spPr bwMode="auto">
          <a:xfrm>
            <a:off x="1692300" y="632422"/>
            <a:ext cx="5851500" cy="5692178"/>
          </a:xfrm>
          <a:prstGeom prst="rect">
            <a:avLst/>
          </a:prstGeom>
          <a:noFill/>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509200"/>
          </a:xfrm>
          <a:prstGeom prst="rect">
            <a:avLst/>
          </a:prstGeom>
        </p:spPr>
        <p:txBody>
          <a:bodyPr wrap="square">
            <a:spAutoFit/>
          </a:bodyPr>
          <a:lstStyle/>
          <a:p>
            <a:r>
              <a:rPr lang="en-US" sz="3200" b="1" dirty="0" smtClean="0">
                <a:solidFill>
                  <a:srgbClr val="C00000"/>
                </a:solidFill>
              </a:rPr>
              <a:t>Playing with water colour with different techniques.</a:t>
            </a:r>
          </a:p>
          <a:p>
            <a:r>
              <a:rPr lang="en-US" sz="3200" dirty="0" smtClean="0"/>
              <a:t>DRY BRUSH</a:t>
            </a:r>
          </a:p>
          <a:p>
            <a:r>
              <a:rPr lang="en-US" sz="3200" dirty="0" smtClean="0"/>
              <a:t>WET BRUSH</a:t>
            </a:r>
          </a:p>
          <a:p>
            <a:r>
              <a:rPr lang="en-US" sz="3200" dirty="0" smtClean="0"/>
              <a:t>SALT</a:t>
            </a:r>
          </a:p>
          <a:p>
            <a:r>
              <a:rPr lang="en-US" sz="3200" dirty="0" smtClean="0"/>
              <a:t>Different artists have explored different creative ways to bring various forms of textures to their paintings. So we will discuss few techniques of water colour, but as we all know that art is not to restrict to any traditional ways but it is to experiment with different ways and materials.</a:t>
            </a: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077200" cy="5632311"/>
          </a:xfrm>
          <a:prstGeom prst="rect">
            <a:avLst/>
          </a:prstGeom>
        </p:spPr>
        <p:txBody>
          <a:bodyPr wrap="square">
            <a:spAutoFit/>
          </a:bodyPr>
          <a:lstStyle/>
          <a:p>
            <a:r>
              <a:rPr lang="en-US" sz="3600" b="1" dirty="0" smtClean="0">
                <a:solidFill>
                  <a:srgbClr val="C00000"/>
                </a:solidFill>
              </a:rPr>
              <a:t>Dry Brush technique:</a:t>
            </a:r>
          </a:p>
          <a:p>
            <a:r>
              <a:rPr lang="en-US" sz="3600" dirty="0" smtClean="0"/>
              <a:t>Dry brush is a versatile and creative technique that places more pigments and less water onto the surface of paper. The technique works best on water colour paper. That has a nice texture to it, as cold pressure or rough.</a:t>
            </a:r>
          </a:p>
          <a:p>
            <a:r>
              <a:rPr lang="en-US" sz="3600" dirty="0" smtClean="0"/>
              <a:t>How to do dry Brush technique:</a:t>
            </a:r>
          </a:p>
          <a:p>
            <a:r>
              <a:rPr lang="en-US" sz="3600" dirty="0" smtClean="0"/>
              <a:t>First load brush with colour and blot several times onto a paper towel. </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305800" cy="6186309"/>
          </a:xfrm>
          <a:prstGeom prst="rect">
            <a:avLst/>
          </a:prstGeom>
        </p:spPr>
        <p:txBody>
          <a:bodyPr wrap="square">
            <a:spAutoFit/>
          </a:bodyPr>
          <a:lstStyle/>
          <a:p>
            <a:r>
              <a:rPr lang="en-US" sz="3600" b="1" dirty="0" smtClean="0">
                <a:solidFill>
                  <a:srgbClr val="C00000"/>
                </a:solidFill>
              </a:rPr>
              <a:t>Wet to wet Technique</a:t>
            </a:r>
          </a:p>
          <a:p>
            <a:r>
              <a:rPr lang="en-US" sz="3600" dirty="0" smtClean="0"/>
              <a:t>Wet to wet is another versatile and popular technique where water colour, water, is dropped onto a wet surface. This is a great background in your painting.</a:t>
            </a:r>
          </a:p>
          <a:p>
            <a:r>
              <a:rPr lang="en-US" sz="3600" dirty="0" smtClean="0"/>
              <a:t>How to do wet on wet technique:</a:t>
            </a:r>
          </a:p>
          <a:p>
            <a:r>
              <a:rPr lang="en-US" sz="3600" dirty="0" smtClean="0"/>
              <a:t>First apply clean water to the area you will be painting. When the sheen is almost gone, begin painting in your colours. You can also water on top to create more effects.</a:t>
            </a:r>
            <a:endParaRPr lang="en-US" sz="3600"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artistsandillustrators.co.uk/uploads/tinymce/images/how-t-wet-in-wet-watercolour-technique.jpg"/>
          <p:cNvPicPr>
            <a:picLocks noChangeAspect="1" noChangeArrowheads="1"/>
          </p:cNvPicPr>
          <p:nvPr/>
        </p:nvPicPr>
        <p:blipFill>
          <a:blip r:embed="rId2"/>
          <a:srcRect/>
          <a:stretch>
            <a:fillRect/>
          </a:stretch>
        </p:blipFill>
        <p:spPr bwMode="auto">
          <a:xfrm>
            <a:off x="507476" y="620420"/>
            <a:ext cx="7874524" cy="5323180"/>
          </a:xfrm>
          <a:prstGeom prst="rect">
            <a:avLst/>
          </a:prstGeom>
          <a:noFill/>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1"/>
            <a:ext cx="7848600" cy="3970318"/>
          </a:xfrm>
          <a:prstGeom prst="rect">
            <a:avLst/>
          </a:prstGeom>
        </p:spPr>
        <p:txBody>
          <a:bodyPr wrap="square">
            <a:spAutoFit/>
          </a:bodyPr>
          <a:lstStyle/>
          <a:p>
            <a:r>
              <a:rPr lang="en-US" sz="3600" b="1" dirty="0" smtClean="0">
                <a:solidFill>
                  <a:srgbClr val="C00000"/>
                </a:solidFill>
              </a:rPr>
              <a:t>Salt Technique</a:t>
            </a:r>
          </a:p>
          <a:p>
            <a:r>
              <a:rPr lang="en-US" sz="3600" dirty="0" smtClean="0"/>
              <a:t>The salt technique is both a fun and creative way to add a different type of texture to your painting. You can use table salt to achieve a smaller and tighter appearance, or sea salt which will give you a larger pattern and effect</a:t>
            </a:r>
            <a:endParaRPr lang="en-US" sz="3600"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braintobrush.files.wordpress.com/2012/07/wc-salt-cropped-bkgd-32.jpg"/>
          <p:cNvPicPr>
            <a:picLocks noChangeAspect="1" noChangeArrowheads="1"/>
          </p:cNvPicPr>
          <p:nvPr/>
        </p:nvPicPr>
        <p:blipFill>
          <a:blip r:embed="rId2"/>
          <a:srcRect/>
          <a:stretch>
            <a:fillRect/>
          </a:stretch>
        </p:blipFill>
        <p:spPr bwMode="auto">
          <a:xfrm>
            <a:off x="609600" y="609600"/>
            <a:ext cx="7924800" cy="5372101"/>
          </a:xfrm>
          <a:prstGeom prst="rect">
            <a:avLst/>
          </a:prstGeom>
          <a:noFill/>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05800" cy="5078313"/>
          </a:xfrm>
          <a:prstGeom prst="rect">
            <a:avLst/>
          </a:prstGeom>
        </p:spPr>
        <p:txBody>
          <a:bodyPr wrap="square">
            <a:spAutoFit/>
          </a:bodyPr>
          <a:lstStyle/>
          <a:p>
            <a:r>
              <a:rPr lang="en-US" sz="3600" b="1" dirty="0" smtClean="0">
                <a:solidFill>
                  <a:srgbClr val="C00000"/>
                </a:solidFill>
              </a:rPr>
              <a:t>How to paint in Acrylics;</a:t>
            </a:r>
          </a:p>
          <a:p>
            <a:r>
              <a:rPr lang="en-US" sz="3600" dirty="0" smtClean="0"/>
              <a:t>Painting is one of the most rewarding ways to artistically express yourself, and starting that odyssey by learning how to use acrylic paint is a smart decision because the medium is flexible and durable. Using acrylic paint is considerably more affordable than working with oil a significant boon for the beginning painter.</a:t>
            </a:r>
            <a:endParaRPr lang="en-US" sz="3600"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earn aacrylic painting techniques from the experts with this amazing list of resources"/>
          <p:cNvPicPr>
            <a:picLocks noChangeAspect="1" noChangeArrowheads="1"/>
          </p:cNvPicPr>
          <p:nvPr/>
        </p:nvPicPr>
        <p:blipFill>
          <a:blip r:embed="rId2"/>
          <a:srcRect/>
          <a:stretch>
            <a:fillRect/>
          </a:stretch>
        </p:blipFill>
        <p:spPr bwMode="auto">
          <a:xfrm>
            <a:off x="1295400" y="0"/>
            <a:ext cx="6553200" cy="6553200"/>
          </a:xfrm>
          <a:prstGeom prst="rect">
            <a:avLst/>
          </a:prstGeom>
          <a:noFill/>
        </p:spPr>
      </p:pic>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3785652"/>
          </a:xfrm>
          <a:prstGeom prst="rect">
            <a:avLst/>
          </a:prstGeom>
        </p:spPr>
        <p:txBody>
          <a:bodyPr wrap="square">
            <a:spAutoFit/>
          </a:bodyPr>
          <a:lstStyle/>
          <a:p>
            <a:r>
              <a:rPr lang="en-US" sz="4000" dirty="0" smtClean="0">
                <a:solidFill>
                  <a:srgbClr val="C00000"/>
                </a:solidFill>
              </a:rPr>
              <a:t>LECTURE. 24. Unit. 4 we discussed</a:t>
            </a:r>
          </a:p>
          <a:p>
            <a:r>
              <a:rPr lang="en-US" sz="4000" dirty="0" smtClean="0"/>
              <a:t>CRAFTS</a:t>
            </a:r>
          </a:p>
          <a:p>
            <a:r>
              <a:rPr lang="en-US" sz="4000" dirty="0" smtClean="0"/>
              <a:t>Crafts in Pakistan</a:t>
            </a:r>
          </a:p>
          <a:p>
            <a:pPr>
              <a:buFont typeface="Arial" pitchFamily="34" charset="0"/>
              <a:buChar char="•"/>
            </a:pPr>
            <a:r>
              <a:rPr lang="en-US" sz="4000" dirty="0" smtClean="0"/>
              <a:t> crafts practiced and made in Pakistan.</a:t>
            </a:r>
          </a:p>
          <a:p>
            <a:pPr>
              <a:buFont typeface="Arial" pitchFamily="34" charset="0"/>
              <a:buChar char="•"/>
            </a:pPr>
            <a:r>
              <a:rPr lang="en-US" sz="4000" dirty="0" smtClean="0"/>
              <a:t> Crafts and technology</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5078313"/>
          </a:xfrm>
          <a:prstGeom prst="rect">
            <a:avLst/>
          </a:prstGeom>
        </p:spPr>
        <p:txBody>
          <a:bodyPr wrap="square">
            <a:spAutoFit/>
          </a:bodyPr>
          <a:lstStyle/>
          <a:p>
            <a:r>
              <a:rPr lang="en-US" sz="3600" b="1" dirty="0" smtClean="0"/>
              <a:t>CRAFTS AND HANDICRAFTS OF PAKISTAN</a:t>
            </a:r>
            <a:r>
              <a:rPr lang="en-US" sz="3600" dirty="0" smtClean="0"/>
              <a:t>: Pakistan has a rich history of handicrafts. Handicrafts reflects the culture and tradition of Pakistan. These handicrafts spread out quality of beauty and show the inherited skills of people. The actual beauty of a piece of handicrafts surely depends on the simplicity of material, the glimpses of a culture and touch of art. </a:t>
            </a:r>
            <a:endParaRPr lang="en-US" sz="3600"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381000"/>
            <a:ext cx="8077200" cy="5078313"/>
          </a:xfrm>
          <a:prstGeom prst="rect">
            <a:avLst/>
          </a:prstGeom>
        </p:spPr>
        <p:txBody>
          <a:bodyPr wrap="square">
            <a:spAutoFit/>
          </a:bodyPr>
          <a:lstStyle/>
          <a:p>
            <a:r>
              <a:rPr lang="en-US" sz="3600" b="1" dirty="0" smtClean="0"/>
              <a:t>Wood Crafts </a:t>
            </a:r>
            <a:endParaRPr lang="en-US" sz="3600" dirty="0" smtClean="0"/>
          </a:p>
          <a:p>
            <a:r>
              <a:rPr lang="en-US" sz="3600" dirty="0" smtClean="0"/>
              <a:t>The art of carving on Metal &amp; Wood items are the real beauties of our hard working Craftsmen.</a:t>
            </a:r>
          </a:p>
          <a:p>
            <a:r>
              <a:rPr lang="en-US" sz="3600" dirty="0" smtClean="0"/>
              <a:t>These items are manufactured in small villages by hard-working craftsman, and can easily be purchased in big cities. Such crafts include, mirror frames, decoration pieces etc.</a:t>
            </a:r>
            <a:endParaRPr lang="en-US" sz="3600"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pakistanpaedia.com/handicrafts/pic_pakistani-handicrafts_carved-screen.jpg"/>
          <p:cNvPicPr>
            <a:picLocks noChangeAspect="1" noChangeArrowheads="1"/>
          </p:cNvPicPr>
          <p:nvPr/>
        </p:nvPicPr>
        <p:blipFill>
          <a:blip r:embed="rId2"/>
          <a:srcRect/>
          <a:stretch>
            <a:fillRect/>
          </a:stretch>
        </p:blipFill>
        <p:spPr bwMode="auto">
          <a:xfrm>
            <a:off x="1676400" y="0"/>
            <a:ext cx="5769529" cy="6288787"/>
          </a:xfrm>
          <a:prstGeom prst="rect">
            <a:avLst/>
          </a:prstGeom>
          <a:noFill/>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153400" cy="5078313"/>
          </a:xfrm>
          <a:prstGeom prst="rect">
            <a:avLst/>
          </a:prstGeom>
        </p:spPr>
        <p:txBody>
          <a:bodyPr wrap="square">
            <a:spAutoFit/>
          </a:bodyPr>
          <a:lstStyle/>
          <a:p>
            <a:r>
              <a:rPr lang="en-US" sz="3600" b="1" dirty="0" smtClean="0"/>
              <a:t>Pottery</a:t>
            </a:r>
            <a:endParaRPr lang="en-US" sz="3600" dirty="0" smtClean="0"/>
          </a:p>
          <a:p>
            <a:r>
              <a:rPr lang="en-US" sz="3600" dirty="0" smtClean="0"/>
              <a:t>Bahawalpur, Rawalpindi, Gujrat and other places produced colorful pottery which reflect the traditional heritage. </a:t>
            </a:r>
            <a:r>
              <a:rPr lang="en-US" sz="3600" dirty="0" err="1" smtClean="0"/>
              <a:t>Mult</a:t>
            </a:r>
            <a:r>
              <a:rPr lang="en-US" sz="3600" dirty="0" smtClean="0"/>
              <a:t> an is famous for its fabulous blue pottery. </a:t>
            </a:r>
            <a:r>
              <a:rPr lang="en-US" sz="3600" dirty="0" err="1" smtClean="0"/>
              <a:t>Chiniot</a:t>
            </a:r>
            <a:r>
              <a:rPr lang="en-US" sz="3600" dirty="0" smtClean="0"/>
              <a:t> is also known for carving work on woods. Pakistani potters are responsible for making the tiles that decorate mosques and public buildings.</a:t>
            </a:r>
            <a:endParaRPr lang="en-US" sz="3600"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1"/>
            <a:ext cx="7848600" cy="6740307"/>
          </a:xfrm>
          <a:prstGeom prst="rect">
            <a:avLst/>
          </a:prstGeom>
        </p:spPr>
        <p:txBody>
          <a:bodyPr wrap="square">
            <a:spAutoFit/>
          </a:bodyPr>
          <a:lstStyle/>
          <a:p>
            <a:pPr lvl="0" fontAlgn="base">
              <a:spcBef>
                <a:spcPct val="0"/>
              </a:spcBef>
              <a:spcAft>
                <a:spcPct val="0"/>
              </a:spcAft>
            </a:pPr>
            <a:r>
              <a:rPr kumimoji="0" lang="en-US" sz="3600" i="0" u="none" strike="noStrike" cap="none" normalizeH="0" baseline="0" dirty="0" smtClean="0">
                <a:ln>
                  <a:noFill/>
                </a:ln>
                <a:solidFill>
                  <a:schemeClr val="tx1"/>
                </a:solidFill>
                <a:effectLst/>
                <a:cs typeface="Arial" charset="0"/>
              </a:rPr>
              <a:t>Carpets &amp; Textile</a:t>
            </a:r>
            <a:r>
              <a:rPr kumimoji="0" lang="en-US" sz="3600" i="0" u="none" strike="noStrike" cap="none" normalizeH="0" baseline="0" dirty="0" smtClean="0">
                <a:ln>
                  <a:noFill/>
                </a:ln>
                <a:solidFill>
                  <a:schemeClr val="tx1"/>
                </a:solidFill>
                <a:effectLst/>
                <a:cs typeface="Arial" charset="0"/>
                <a:hlinkClick r:id="rId2"/>
              </a:rPr>
              <a:t>  </a:t>
            </a:r>
            <a:r>
              <a:rPr kumimoji="0" lang="en-US" sz="3600" i="0" u="none" strike="noStrike" cap="none" normalizeH="0" baseline="0" dirty="0" smtClean="0">
                <a:ln>
                  <a:noFill/>
                </a:ln>
                <a:solidFill>
                  <a:schemeClr val="tx1"/>
                </a:solidFill>
                <a:effectLst/>
                <a:cs typeface="Arial" charset="0"/>
              </a:rPr>
              <a:t> </a:t>
            </a:r>
          </a:p>
          <a:p>
            <a:pPr lvl="0" eaLnBrk="0" fontAlgn="base" hangingPunct="0">
              <a:spcBef>
                <a:spcPct val="0"/>
              </a:spcBef>
              <a:spcAft>
                <a:spcPct val="0"/>
              </a:spcAft>
            </a:pPr>
            <a:r>
              <a:rPr kumimoji="0" lang="en-US" sz="3600" i="0" u="none" strike="noStrike" cap="none" normalizeH="0" baseline="0" dirty="0" smtClean="0">
                <a:ln>
                  <a:noFill/>
                </a:ln>
                <a:solidFill>
                  <a:schemeClr val="tx1"/>
                </a:solidFill>
                <a:effectLst/>
                <a:cs typeface="Arial" charset="0"/>
              </a:rPr>
              <a:t>Pakistan has tradition of carpet-making. The handmade carpets produced in Lahore. Islamic designs in woolen carpets are the cultural part of South Asia and the Middle East.  In Pakistan, Karachi and Lahore are important centers for the production of fine carpets. Sindh and </a:t>
            </a:r>
            <a:r>
              <a:rPr kumimoji="0" lang="en-US" sz="3600" i="0" u="none" strike="noStrike" cap="none" normalizeH="0" baseline="0" dirty="0" err="1" smtClean="0">
                <a:ln>
                  <a:noFill/>
                </a:ln>
                <a:solidFill>
                  <a:schemeClr val="tx1"/>
                </a:solidFill>
                <a:effectLst/>
                <a:cs typeface="Arial" charset="0"/>
              </a:rPr>
              <a:t>Baloch</a:t>
            </a:r>
            <a:r>
              <a:rPr kumimoji="0" lang="en-US" sz="3600" i="0" u="none" strike="noStrike" cap="none" normalizeH="0" baseline="0" dirty="0" smtClean="0">
                <a:ln>
                  <a:noFill/>
                </a:ln>
                <a:solidFill>
                  <a:schemeClr val="tx1"/>
                </a:solidFill>
                <a:effectLst/>
                <a:cs typeface="Arial" charset="0"/>
              </a:rPr>
              <a:t> people are famous for their mirror embroidery, where small mirrors are stitched into the fabric to create sparkly masterpieces.</a:t>
            </a: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pakistanadventures.com/wp-content/uploads/2011/05/242pakcompaniesparticipatedintextilecarpettradefairsingermany.jpg"/>
          <p:cNvPicPr>
            <a:picLocks noChangeAspect="1" noChangeArrowheads="1"/>
          </p:cNvPicPr>
          <p:nvPr/>
        </p:nvPicPr>
        <p:blipFill>
          <a:blip r:embed="rId2"/>
          <a:srcRect/>
          <a:stretch>
            <a:fillRect/>
          </a:stretch>
        </p:blipFill>
        <p:spPr bwMode="auto">
          <a:xfrm>
            <a:off x="1447800" y="685800"/>
            <a:ext cx="6248400" cy="5578929"/>
          </a:xfrm>
          <a:prstGeom prst="rect">
            <a:avLst/>
          </a:prstGeom>
          <a:noFill/>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229600" cy="4524315"/>
          </a:xfrm>
          <a:prstGeom prst="rect">
            <a:avLst/>
          </a:prstGeom>
        </p:spPr>
        <p:txBody>
          <a:bodyPr wrap="square">
            <a:spAutoFit/>
          </a:bodyPr>
          <a:lstStyle/>
          <a:p>
            <a:pPr lvl="0" fontAlgn="base">
              <a:spcBef>
                <a:spcPct val="0"/>
              </a:spcBef>
              <a:spcAft>
                <a:spcPct val="0"/>
              </a:spcAft>
            </a:pPr>
            <a:r>
              <a:rPr kumimoji="0" lang="en-US" sz="3600" i="0" u="none" strike="noStrike" cap="none" normalizeH="0" baseline="0" dirty="0" smtClean="0">
                <a:ln>
                  <a:noFill/>
                </a:ln>
                <a:solidFill>
                  <a:schemeClr val="tx1"/>
                </a:solidFill>
                <a:effectLst/>
                <a:cs typeface="Arial" charset="0"/>
              </a:rPr>
              <a:t>Jewelry &amp; Leather Goods</a:t>
            </a:r>
            <a:r>
              <a:rPr kumimoji="0" lang="en-US" sz="3600" i="0" u="none" strike="noStrike" cap="none" normalizeH="0" baseline="0" dirty="0" smtClean="0">
                <a:ln>
                  <a:noFill/>
                </a:ln>
                <a:solidFill>
                  <a:schemeClr val="tx1"/>
                </a:solidFill>
                <a:effectLst/>
                <a:cs typeface="Arial" charset="0"/>
                <a:hlinkClick r:id="rId2"/>
              </a:rPr>
              <a:t>  </a:t>
            </a:r>
            <a:r>
              <a:rPr kumimoji="0" lang="en-US" sz="3600" i="0" u="none" strike="noStrike" cap="none" normalizeH="0" baseline="0" dirty="0" smtClean="0">
                <a:ln>
                  <a:noFill/>
                </a:ln>
                <a:solidFill>
                  <a:schemeClr val="tx1"/>
                </a:solidFill>
                <a:effectLst/>
                <a:cs typeface="Arial" charset="0"/>
              </a:rPr>
              <a:t> </a:t>
            </a:r>
          </a:p>
          <a:p>
            <a:pPr lvl="0" eaLnBrk="0" fontAlgn="base" hangingPunct="0">
              <a:spcBef>
                <a:spcPct val="0"/>
              </a:spcBef>
              <a:spcAft>
                <a:spcPct val="0"/>
              </a:spcAft>
            </a:pPr>
            <a:r>
              <a:rPr kumimoji="0" lang="en-US" sz="3600" i="0" u="none" strike="noStrike" cap="none" normalizeH="0" baseline="0" dirty="0" smtClean="0">
                <a:ln>
                  <a:noFill/>
                </a:ln>
                <a:solidFill>
                  <a:schemeClr val="tx1"/>
                </a:solidFill>
                <a:effectLst/>
                <a:cs typeface="Arial" charset="0"/>
              </a:rPr>
              <a:t>Important crafts jewelry includes metal work on swords, boxes and dishes. And jewelry with precious stones and pearls is not limited to necklaces, bracelets, rings but also includes hair and forehead decorations and nose stuff. Leatherwork and basketry are also important crafts.</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Jewellery-Designs-In-Pakistan">
            <a:hlinkClick r:id="rId2"/>
          </p:cNvPr>
          <p:cNvPicPr>
            <a:picLocks noChangeAspect="1" noChangeArrowheads="1"/>
          </p:cNvPicPr>
          <p:nvPr/>
        </p:nvPicPr>
        <p:blipFill>
          <a:blip r:embed="rId3"/>
          <a:srcRect/>
          <a:stretch>
            <a:fillRect/>
          </a:stretch>
        </p:blipFill>
        <p:spPr bwMode="auto">
          <a:xfrm>
            <a:off x="838200" y="1752600"/>
            <a:ext cx="7589589" cy="3470721"/>
          </a:xfrm>
          <a:prstGeom prst="rect">
            <a:avLst/>
          </a:prstGeom>
          <a:noFill/>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lue Pottery from Multan"/>
          <p:cNvPicPr>
            <a:picLocks noChangeAspect="1" noChangeArrowheads="1"/>
          </p:cNvPicPr>
          <p:nvPr/>
        </p:nvPicPr>
        <p:blipFill>
          <a:blip r:embed="rId2"/>
          <a:srcRect/>
          <a:stretch>
            <a:fillRect/>
          </a:stretch>
        </p:blipFill>
        <p:spPr bwMode="auto">
          <a:xfrm>
            <a:off x="1295400" y="1143000"/>
            <a:ext cx="6477000" cy="4851403"/>
          </a:xfrm>
          <a:prstGeom prst="rect">
            <a:avLst/>
          </a:prstGeom>
          <a:noFill/>
        </p:spPr>
      </p:pic>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01000" cy="5632311"/>
          </a:xfrm>
          <a:prstGeom prst="rect">
            <a:avLst/>
          </a:prstGeom>
        </p:spPr>
        <p:txBody>
          <a:bodyPr wrap="square">
            <a:spAutoFit/>
          </a:bodyPr>
          <a:lstStyle/>
          <a:p>
            <a:r>
              <a:rPr lang="en-US" sz="3600" dirty="0" smtClean="0"/>
              <a:t>Brass utensils once used to be common in household uses, especially in the villages. Now these have slowly and gradually vanished due to their high cost, but brassware handicrafts can still be found displaying master craft of the artisans. They make decorative plates, vases, bowls and similar other things in exquisite designs reminiscent of the great Mughal period</a:t>
            </a:r>
            <a:r>
              <a:rPr lang="en-US" dirty="0" smtClean="0"/>
              <a:t>. </a:t>
            </a:r>
            <a:endParaRPr lang="en-US" dirty="0"/>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rass-ware  "/>
          <p:cNvPicPr>
            <a:picLocks noChangeAspect="1" noChangeArrowheads="1"/>
          </p:cNvPicPr>
          <p:nvPr/>
        </p:nvPicPr>
        <p:blipFill>
          <a:blip r:embed="rId2"/>
          <a:srcRect/>
          <a:stretch>
            <a:fillRect/>
          </a:stretch>
        </p:blipFill>
        <p:spPr bwMode="auto">
          <a:xfrm>
            <a:off x="2590800" y="304800"/>
            <a:ext cx="3962400" cy="6191251"/>
          </a:xfrm>
          <a:prstGeom prst="rect">
            <a:avLst/>
          </a:prstGeom>
          <a:noFill/>
        </p:spPr>
      </p:pic>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153400" cy="6186309"/>
          </a:xfrm>
          <a:prstGeom prst="rect">
            <a:avLst/>
          </a:prstGeom>
        </p:spPr>
        <p:txBody>
          <a:bodyPr wrap="square">
            <a:spAutoFit/>
          </a:bodyPr>
          <a:lstStyle/>
          <a:p>
            <a:r>
              <a:rPr lang="en-US" sz="3600" b="1" dirty="0" smtClean="0"/>
              <a:t>Embroidery</a:t>
            </a:r>
            <a:r>
              <a:rPr lang="en-US" sz="3600" dirty="0" smtClean="0"/>
              <a:t> is one of the most sought out handicrafts of Pakistan the world over. Multan, Bahawalpur and surrounding areas are full of gifted men and women who produce one of the most adorable cross stitch. "</a:t>
            </a:r>
            <a:r>
              <a:rPr lang="en-US" sz="3600" dirty="0" err="1" smtClean="0"/>
              <a:t>Tilla</a:t>
            </a:r>
            <a:r>
              <a:rPr lang="en-US" sz="3600" dirty="0" smtClean="0"/>
              <a:t>" work, Pearl work and "</a:t>
            </a:r>
            <a:r>
              <a:rPr lang="en-US" sz="3600" dirty="0" err="1" smtClean="0"/>
              <a:t>Salma</a:t>
            </a:r>
            <a:r>
              <a:rPr lang="en-US" sz="3600" dirty="0" smtClean="0"/>
              <a:t> </a:t>
            </a:r>
            <a:r>
              <a:rPr lang="en-US" sz="3600" dirty="0" err="1" smtClean="0"/>
              <a:t>Sitary</a:t>
            </a:r>
            <a:r>
              <a:rPr lang="en-US" sz="3600" dirty="0" smtClean="0"/>
              <a:t>" work of NWFP are very famous throughout the country. Swat is well-known due to thread embroidery, whereas, in </a:t>
            </a:r>
            <a:r>
              <a:rPr lang="en-US" sz="3600" dirty="0" err="1" smtClean="0"/>
              <a:t>D.G.Khan</a:t>
            </a:r>
            <a:r>
              <a:rPr lang="en-US" sz="3600" dirty="0" smtClean="0"/>
              <a:t> mirror work is done on clothes. </a:t>
            </a:r>
            <a:endParaRPr lang="en-US" sz="3600" dirty="0"/>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pakistanpaedia.com/mtn/pic_multan_embriodary-4.gif"/>
          <p:cNvPicPr>
            <a:picLocks noChangeAspect="1" noChangeArrowheads="1"/>
          </p:cNvPicPr>
          <p:nvPr/>
        </p:nvPicPr>
        <p:blipFill>
          <a:blip r:embed="rId2"/>
          <a:srcRect/>
          <a:stretch>
            <a:fillRect/>
          </a:stretch>
        </p:blipFill>
        <p:spPr bwMode="auto">
          <a:xfrm>
            <a:off x="228600" y="838200"/>
            <a:ext cx="4636332" cy="4753214"/>
          </a:xfrm>
          <a:prstGeom prst="rect">
            <a:avLst/>
          </a:prstGeom>
          <a:noFill/>
        </p:spPr>
      </p:pic>
      <p:pic>
        <p:nvPicPr>
          <p:cNvPr id="3" name="Picture 2" descr="http://pakistanpaedia.com/handicrafts/pic_pakistani-handicrafts_cushion-1.jpg"/>
          <p:cNvPicPr>
            <a:picLocks noChangeAspect="1" noChangeArrowheads="1"/>
          </p:cNvPicPr>
          <p:nvPr/>
        </p:nvPicPr>
        <p:blipFill>
          <a:blip r:embed="rId3"/>
          <a:srcRect/>
          <a:stretch>
            <a:fillRect/>
          </a:stretch>
        </p:blipFill>
        <p:spPr bwMode="auto">
          <a:xfrm>
            <a:off x="5029200" y="1524000"/>
            <a:ext cx="3712703" cy="3733800"/>
          </a:xfrm>
          <a:prstGeom prst="rect">
            <a:avLst/>
          </a:prstGeom>
          <a:noFill/>
        </p:spPr>
      </p:pic>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01000" cy="5509200"/>
          </a:xfrm>
          <a:prstGeom prst="rect">
            <a:avLst/>
          </a:prstGeom>
        </p:spPr>
        <p:txBody>
          <a:bodyPr wrap="square">
            <a:spAutoFit/>
          </a:bodyPr>
          <a:lstStyle/>
          <a:p>
            <a:r>
              <a:rPr lang="en-US" sz="3200" b="1" dirty="0" smtClean="0"/>
              <a:t>Truck Art: </a:t>
            </a:r>
            <a:r>
              <a:rPr lang="en-US" sz="3200" dirty="0" smtClean="0"/>
              <a:t>With its all colorful floral patterns, depiction of human heroes with creative aspect ratios, calligraphy of poetic verses and driver’s words of wisdom, this form of art is truly a part of Pakistani transport tradition.</a:t>
            </a:r>
            <a:br>
              <a:rPr lang="en-US" sz="3200" dirty="0" smtClean="0"/>
            </a:br>
            <a:r>
              <a:rPr lang="en-US" sz="3200" dirty="0" smtClean="0"/>
              <a:t>These truck bodies are immaculately painted by the street artists who can be found at Truck stands all across the country. e.g. </a:t>
            </a:r>
            <a:r>
              <a:rPr lang="en-US" sz="3200" dirty="0" err="1" smtClean="0"/>
              <a:t>Hawkes</a:t>
            </a:r>
            <a:r>
              <a:rPr lang="en-US" sz="3200" dirty="0" smtClean="0"/>
              <a:t> Bay/</a:t>
            </a:r>
            <a:r>
              <a:rPr lang="en-US" sz="3200" dirty="0" err="1" smtClean="0"/>
              <a:t>Mauripur</a:t>
            </a:r>
            <a:r>
              <a:rPr lang="en-US" sz="3200" dirty="0" smtClean="0"/>
              <a:t> Road </a:t>
            </a:r>
            <a:r>
              <a:rPr lang="en-US" sz="3200" dirty="0" err="1" smtClean="0"/>
              <a:t>Road</a:t>
            </a:r>
            <a:r>
              <a:rPr lang="en-US" sz="3200" dirty="0" smtClean="0"/>
              <a:t> Karachi, Pir </a:t>
            </a:r>
            <a:r>
              <a:rPr lang="en-US" sz="3200" dirty="0" err="1" smtClean="0"/>
              <a:t>Wadhai</a:t>
            </a:r>
            <a:r>
              <a:rPr lang="en-US" sz="3200" dirty="0" smtClean="0"/>
              <a:t> Rawalpindi, </a:t>
            </a:r>
            <a:r>
              <a:rPr lang="en-US" sz="3200" dirty="0" err="1" smtClean="0"/>
              <a:t>Badami</a:t>
            </a:r>
            <a:r>
              <a:rPr lang="en-US" sz="3200" dirty="0" smtClean="0"/>
              <a:t> Bagh Lahore, </a:t>
            </a:r>
            <a:r>
              <a:rPr lang="en-US" sz="3200" dirty="0" err="1" smtClean="0"/>
              <a:t>Sariab</a:t>
            </a:r>
            <a:r>
              <a:rPr lang="en-US" sz="3200" dirty="0" smtClean="0"/>
              <a:t> Road Quetta etc.</a:t>
            </a:r>
            <a:endParaRPr lang="en-US" sz="3200"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farm4.static.flickr.com/3069/2583472454_58621ee80f_b.jpg"/>
          <p:cNvPicPr>
            <a:picLocks noChangeAspect="1" noChangeArrowheads="1"/>
          </p:cNvPicPr>
          <p:nvPr/>
        </p:nvPicPr>
        <p:blipFill>
          <a:blip r:embed="rId2"/>
          <a:srcRect/>
          <a:stretch>
            <a:fillRect/>
          </a:stretch>
        </p:blipFill>
        <p:spPr bwMode="auto">
          <a:xfrm>
            <a:off x="990600" y="552450"/>
            <a:ext cx="7086600" cy="5314950"/>
          </a:xfrm>
          <a:prstGeom prst="rect">
            <a:avLst/>
          </a:prstGeom>
          <a:noFill/>
        </p:spPr>
      </p:pic>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1"/>
            <a:ext cx="8153400" cy="1077218"/>
          </a:xfrm>
          <a:prstGeom prst="rect">
            <a:avLst/>
          </a:prstGeom>
        </p:spPr>
        <p:txBody>
          <a:bodyPr wrap="square">
            <a:spAutoFit/>
          </a:bodyPr>
          <a:lstStyle/>
          <a:p>
            <a:r>
              <a:rPr lang="en-US" sz="3200" b="1" dirty="0" smtClean="0"/>
              <a:t>Colorful Threads Used in Sindhi Hand Embroidery</a:t>
            </a:r>
            <a:endParaRPr lang="en-US" sz="3200" b="1" dirty="0"/>
          </a:p>
        </p:txBody>
      </p:sp>
      <p:pic>
        <p:nvPicPr>
          <p:cNvPr id="3" name="Picture 2" descr="sindhi-embroidery"/>
          <p:cNvPicPr>
            <a:picLocks noChangeAspect="1" noChangeArrowheads="1"/>
          </p:cNvPicPr>
          <p:nvPr/>
        </p:nvPicPr>
        <p:blipFill>
          <a:blip r:embed="rId2"/>
          <a:srcRect/>
          <a:stretch>
            <a:fillRect/>
          </a:stretch>
        </p:blipFill>
        <p:spPr bwMode="auto">
          <a:xfrm>
            <a:off x="972820" y="1981200"/>
            <a:ext cx="7244080" cy="3505200"/>
          </a:xfrm>
          <a:prstGeom prst="rect">
            <a:avLst/>
          </a:prstGeom>
          <a:noFill/>
        </p:spPr>
      </p:pic>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610600" cy="2246769"/>
          </a:xfrm>
          <a:prstGeom prst="rect">
            <a:avLst/>
          </a:prstGeom>
        </p:spPr>
        <p:txBody>
          <a:bodyPr wrap="square">
            <a:spAutoFit/>
          </a:bodyPr>
          <a:lstStyle/>
          <a:p>
            <a:r>
              <a:rPr lang="en-US" sz="2800" b="1" dirty="0" err="1" smtClean="0"/>
              <a:t>Baloch</a:t>
            </a:r>
            <a:r>
              <a:rPr lang="en-US" sz="2800" b="1" dirty="0" smtClean="0"/>
              <a:t> Culture</a:t>
            </a:r>
          </a:p>
          <a:p>
            <a:r>
              <a:rPr lang="en-US" sz="2800" dirty="0" smtClean="0"/>
              <a:t>The people of </a:t>
            </a:r>
            <a:r>
              <a:rPr lang="en-US" sz="2800" dirty="0" err="1" smtClean="0"/>
              <a:t>Balochistan</a:t>
            </a:r>
            <a:r>
              <a:rPr lang="en-US" sz="2800" dirty="0" smtClean="0"/>
              <a:t> are very loving and leading a very simple life. The formation of villages with having houses made of mud, are a big attraction for the guests and tourists.</a:t>
            </a:r>
          </a:p>
        </p:txBody>
      </p:sp>
      <p:pic>
        <p:nvPicPr>
          <p:cNvPr id="3" name="Picture 2" descr="https://encrypted-tbn1.gstatic.com/images?q=tbn:ANd9GcT0zg4qxJUHqXdX3cWSY1lF9MUQDmCix6vQLUXMQsWFrFBQ8k0y"/>
          <p:cNvPicPr>
            <a:picLocks noChangeAspect="1" noChangeArrowheads="1"/>
          </p:cNvPicPr>
          <p:nvPr/>
        </p:nvPicPr>
        <p:blipFill>
          <a:blip r:embed="rId2"/>
          <a:srcRect/>
          <a:stretch>
            <a:fillRect/>
          </a:stretch>
        </p:blipFill>
        <p:spPr bwMode="auto">
          <a:xfrm>
            <a:off x="2438400" y="2362200"/>
            <a:ext cx="4267200" cy="4267200"/>
          </a:xfrm>
          <a:prstGeom prst="rect">
            <a:avLst/>
          </a:prstGeom>
          <a:noFill/>
        </p:spPr>
      </p:pic>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thenewstrans.com/wp-content/uploads/2014/03/Peshawari-chappal-595x240.jpg"/>
          <p:cNvPicPr>
            <a:picLocks noChangeAspect="1" noChangeArrowheads="1"/>
          </p:cNvPicPr>
          <p:nvPr/>
        </p:nvPicPr>
        <p:blipFill>
          <a:blip r:embed="rId2"/>
          <a:srcRect/>
          <a:stretch>
            <a:fillRect/>
          </a:stretch>
        </p:blipFill>
        <p:spPr bwMode="auto">
          <a:xfrm>
            <a:off x="619128" y="1752600"/>
            <a:ext cx="8123234" cy="3276600"/>
          </a:xfrm>
          <a:prstGeom prst="rect">
            <a:avLst/>
          </a:prstGeom>
          <a:noFill/>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http://www.dostpakistan.pk/wp-content/uploads/2012/11/peshawri_chappal2.jpg"/>
          <p:cNvPicPr>
            <a:picLocks noChangeAspect="1" noChangeArrowheads="1"/>
          </p:cNvPicPr>
          <p:nvPr/>
        </p:nvPicPr>
        <p:blipFill>
          <a:blip r:embed="rId2"/>
          <a:srcRect/>
          <a:stretch>
            <a:fillRect/>
          </a:stretch>
        </p:blipFill>
        <p:spPr bwMode="auto">
          <a:xfrm>
            <a:off x="1524000" y="1371600"/>
            <a:ext cx="5943600" cy="4423930"/>
          </a:xfrm>
          <a:prstGeom prst="rect">
            <a:avLst/>
          </a:prstGeom>
          <a:noFill/>
        </p:spPr>
      </p:pic>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382000" cy="4401205"/>
          </a:xfrm>
          <a:prstGeom prst="rect">
            <a:avLst/>
          </a:prstGeom>
        </p:spPr>
        <p:txBody>
          <a:bodyPr wrap="square">
            <a:spAutoFit/>
          </a:bodyPr>
          <a:lstStyle/>
          <a:p>
            <a:r>
              <a:rPr lang="en-US" sz="4000" dirty="0" smtClean="0">
                <a:solidFill>
                  <a:srgbClr val="C00000"/>
                </a:solidFill>
              </a:rPr>
              <a:t>IN  LECTURE. 25. UNIT. 4we did detailed study of</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t>Doing craftwork and making handicrafts,</a:t>
            </a:r>
          </a:p>
          <a:p>
            <a:r>
              <a:rPr lang="en-US" sz="4000" dirty="0" smtClean="0"/>
              <a:t> (puppets and puppetry, textiles, making beads). </a:t>
            </a:r>
            <a:endParaRPr lang="en-US" sz="4000" dirty="0"/>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772400" cy="5078313"/>
          </a:xfrm>
          <a:prstGeom prst="rect">
            <a:avLst/>
          </a:prstGeom>
        </p:spPr>
        <p:txBody>
          <a:bodyPr wrap="square">
            <a:spAutoFit/>
          </a:bodyPr>
          <a:lstStyle/>
          <a:p>
            <a:r>
              <a:rPr lang="en-US" sz="3600" dirty="0" smtClean="0"/>
              <a:t>Puppet Crafts for Kids</a:t>
            </a:r>
            <a:br>
              <a:rPr lang="en-US" sz="3600" dirty="0" smtClean="0"/>
            </a:br>
            <a:r>
              <a:rPr lang="en-US" sz="3600" dirty="0" smtClean="0"/>
              <a:t>Puppets are a great tool everyone can use to stretch their imagination. Puppets can be made using any supplies you like. You can experiment with socks, gloves, household packages, and just about anything else. Design your own puppet crafts and then submit it to be included here!</a:t>
            </a:r>
            <a:endParaRPr lang="en-US" sz="3600"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8305800" cy="4524315"/>
          </a:xfrm>
          <a:prstGeom prst="rect">
            <a:avLst/>
          </a:prstGeom>
        </p:spPr>
        <p:txBody>
          <a:bodyPr wrap="square">
            <a:spAutoFit/>
          </a:bodyPr>
          <a:lstStyle/>
          <a:p>
            <a:r>
              <a:rPr lang="en-US" sz="3600" b="1" dirty="0" smtClean="0"/>
              <a:t>Instructions</a:t>
            </a:r>
          </a:p>
          <a:p>
            <a:pPr lvl="1"/>
            <a:r>
              <a:rPr lang="en-US" sz="3600" dirty="0" smtClean="0"/>
              <a:t>1 Insert your hand into the sock. Make sure your fingers are located in the toe and that the back of your wrist rests at the heel area. Manipulate your hand in the sock like it is a mouth talking. This area is where you will create a mouth with your craft supplies.</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1.gstatic.com/images?q=tbn:ANd9GcQlqusW-JIxkK7Hg-w99h7TS6Dqrh219pqYIfu0GWBml77PBopDgg"/>
          <p:cNvPicPr>
            <a:picLocks noChangeAspect="1" noChangeArrowheads="1"/>
          </p:cNvPicPr>
          <p:nvPr/>
        </p:nvPicPr>
        <p:blipFill>
          <a:blip r:embed="rId2"/>
          <a:srcRect/>
          <a:stretch>
            <a:fillRect/>
          </a:stretch>
        </p:blipFill>
        <p:spPr bwMode="auto">
          <a:xfrm>
            <a:off x="515870" y="2590800"/>
            <a:ext cx="4693376" cy="2209800"/>
          </a:xfrm>
          <a:prstGeom prst="rect">
            <a:avLst/>
          </a:prstGeom>
          <a:noFill/>
        </p:spPr>
      </p:pic>
      <p:pic>
        <p:nvPicPr>
          <p:cNvPr id="3" name="Picture 4" descr="https://encrypted-tbn1.gstatic.com/images?q=tbn:ANd9GcQ_0N5V3cN-oY6OQibx2JFML22aZnGVtZg2Tg4aNWQKB7pTqCisY0ILrGsZ"/>
          <p:cNvPicPr>
            <a:picLocks noChangeAspect="1" noChangeArrowheads="1"/>
          </p:cNvPicPr>
          <p:nvPr/>
        </p:nvPicPr>
        <p:blipFill>
          <a:blip r:embed="rId3"/>
          <a:srcRect/>
          <a:stretch>
            <a:fillRect/>
          </a:stretch>
        </p:blipFill>
        <p:spPr bwMode="auto">
          <a:xfrm flipV="1">
            <a:off x="5939660" y="152399"/>
            <a:ext cx="2289940" cy="6324600"/>
          </a:xfrm>
          <a:prstGeom prst="rect">
            <a:avLst/>
          </a:prstGeom>
          <a:noFill/>
        </p:spPr>
      </p:pic>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646331"/>
          </a:xfrm>
          <a:prstGeom prst="rect">
            <a:avLst/>
          </a:prstGeom>
        </p:spPr>
        <p:txBody>
          <a:bodyPr wrap="square">
            <a:spAutoFit/>
          </a:bodyPr>
          <a:lstStyle/>
          <a:p>
            <a:r>
              <a:rPr lang="en-US" sz="3600" b="1" dirty="0" smtClean="0"/>
              <a:t>How to Make Paper Beads</a:t>
            </a:r>
            <a:endParaRPr lang="en-US" sz="3600" b="1" dirty="0"/>
          </a:p>
        </p:txBody>
      </p:sp>
      <p:pic>
        <p:nvPicPr>
          <p:cNvPr id="3" name="Picture 2" descr="Picture of How to Make Paper Beads"/>
          <p:cNvPicPr>
            <a:picLocks noChangeAspect="1" noChangeArrowheads="1"/>
          </p:cNvPicPr>
          <p:nvPr/>
        </p:nvPicPr>
        <p:blipFill>
          <a:blip r:embed="rId2"/>
          <a:srcRect/>
          <a:stretch>
            <a:fillRect/>
          </a:stretch>
        </p:blipFill>
        <p:spPr bwMode="auto">
          <a:xfrm>
            <a:off x="2133600" y="1752600"/>
            <a:ext cx="4762500" cy="4067176"/>
          </a:xfrm>
          <a:prstGeom prst="rect">
            <a:avLst/>
          </a:prstGeom>
          <a:noFill/>
        </p:spPr>
      </p:pic>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2523768"/>
          </a:xfrm>
          <a:prstGeom prst="rect">
            <a:avLst/>
          </a:prstGeom>
        </p:spPr>
        <p:txBody>
          <a:bodyPr wrap="square">
            <a:spAutoFit/>
          </a:bodyPr>
          <a:lstStyle/>
          <a:p>
            <a:r>
              <a:rPr lang="en-US" sz="2800" b="1" dirty="0" smtClean="0"/>
              <a:t>Step 1: Selecting your paper and materials to make the bead.</a:t>
            </a:r>
          </a:p>
          <a:p>
            <a:r>
              <a:rPr lang="en-US" sz="2800" b="1" dirty="0" smtClean="0"/>
              <a:t>Step 2: Measuring and cutting the paper for the bead</a:t>
            </a:r>
          </a:p>
          <a:p>
            <a:r>
              <a:rPr lang="en-US" sz="2800" b="1" dirty="0" smtClean="0"/>
              <a:t>Step 3: Rolling the Paper Bead</a:t>
            </a:r>
          </a:p>
          <a:p>
            <a:r>
              <a:rPr lang="en-US" sz="2800" b="1" dirty="0" smtClean="0"/>
              <a:t>Step 4: Varnish, leave to dry and finish</a:t>
            </a:r>
          </a:p>
          <a:p>
            <a:endParaRPr lang="en-US" b="1" dirty="0"/>
          </a:p>
        </p:txBody>
      </p:sp>
      <p:pic>
        <p:nvPicPr>
          <p:cNvPr id="3" name="Picture 2" descr="Picture of Rolling the Paper Bead"/>
          <p:cNvPicPr>
            <a:picLocks noChangeAspect="1" noChangeArrowheads="1"/>
          </p:cNvPicPr>
          <p:nvPr/>
        </p:nvPicPr>
        <p:blipFill>
          <a:blip r:embed="rId2"/>
          <a:srcRect/>
          <a:stretch>
            <a:fillRect/>
          </a:stretch>
        </p:blipFill>
        <p:spPr bwMode="auto">
          <a:xfrm>
            <a:off x="1828800" y="2590800"/>
            <a:ext cx="5676671" cy="3780664"/>
          </a:xfrm>
          <a:prstGeom prst="rect">
            <a:avLst/>
          </a:prstGeom>
          <a:noFill/>
        </p:spPr>
      </p:pic>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2.gstatic.com/images?q=tbn:ANd9GcQMOzoM7zzn58cjTx7scACl2hhSJyuLxTdQiUKU2E6qOq2rjJMy"/>
          <p:cNvPicPr>
            <a:picLocks noChangeAspect="1" noChangeArrowheads="1"/>
          </p:cNvPicPr>
          <p:nvPr/>
        </p:nvPicPr>
        <p:blipFill>
          <a:blip r:embed="rId2"/>
          <a:srcRect/>
          <a:stretch>
            <a:fillRect/>
          </a:stretch>
        </p:blipFill>
        <p:spPr bwMode="auto">
          <a:xfrm>
            <a:off x="1752600" y="838200"/>
            <a:ext cx="5615118" cy="5299117"/>
          </a:xfrm>
          <a:prstGeom prst="rect">
            <a:avLst/>
          </a:prstGeom>
          <a:noFill/>
        </p:spPr>
      </p:pic>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848600" cy="584775"/>
          </a:xfrm>
          <a:prstGeom prst="rect">
            <a:avLst/>
          </a:prstGeom>
        </p:spPr>
        <p:txBody>
          <a:bodyPr wrap="square">
            <a:spAutoFit/>
          </a:bodyPr>
          <a:lstStyle/>
          <a:p>
            <a:r>
              <a:rPr lang="en-US" sz="3200" b="1" dirty="0" smtClean="0">
                <a:hlinkClick r:id="rId2"/>
              </a:rPr>
              <a:t>How to Make a Paper Mosaic</a:t>
            </a:r>
            <a:endParaRPr lang="en-US" sz="3200" b="1" dirty="0"/>
          </a:p>
        </p:txBody>
      </p:sp>
      <p:pic>
        <p:nvPicPr>
          <p:cNvPr id="3" name="Picture 2" descr="https://encrypted-tbn3.gstatic.com/images?q=tbn:ANd9GcSQx_sAOZdrvlOY-Kr3w045n60Bu5F-0pwM4qQD-zdTCwbBonefD8D6n0ep"/>
          <p:cNvPicPr>
            <a:picLocks noChangeAspect="1" noChangeArrowheads="1"/>
          </p:cNvPicPr>
          <p:nvPr/>
        </p:nvPicPr>
        <p:blipFill>
          <a:blip r:embed="rId3"/>
          <a:srcRect/>
          <a:stretch>
            <a:fillRect/>
          </a:stretch>
        </p:blipFill>
        <p:spPr bwMode="auto">
          <a:xfrm>
            <a:off x="2057400" y="1600200"/>
            <a:ext cx="4724400" cy="4724400"/>
          </a:xfrm>
          <a:prstGeom prst="rect">
            <a:avLst/>
          </a:prstGeom>
          <a:noFill/>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1"/>
            <a:ext cx="8229600" cy="5078313"/>
          </a:xfrm>
          <a:prstGeom prst="rect">
            <a:avLst/>
          </a:prstGeom>
        </p:spPr>
        <p:txBody>
          <a:bodyPr wrap="square">
            <a:spAutoFit/>
          </a:bodyPr>
          <a:lstStyle/>
          <a:p>
            <a:r>
              <a:rPr lang="en-US" sz="3600" b="1" dirty="0" smtClean="0">
                <a:solidFill>
                  <a:srgbClr val="C00000"/>
                </a:solidFill>
              </a:rPr>
              <a:t>Lecture. 26. Unit. 4.  practical all related to crafts  </a:t>
            </a:r>
            <a:r>
              <a:rPr lang="en-US" sz="3600" dirty="0" smtClean="0">
                <a:solidFill>
                  <a:srgbClr val="C00000"/>
                </a:solidFill>
              </a:rPr>
              <a:t/>
            </a:r>
            <a:br>
              <a:rPr lang="en-US" sz="3600" dirty="0" smtClean="0">
                <a:solidFill>
                  <a:srgbClr val="C00000"/>
                </a:solidFill>
              </a:rPr>
            </a:br>
            <a:r>
              <a:rPr lang="en-US" sz="3600" dirty="0" smtClean="0"/>
              <a:t>Doing Art and Crafts with children in the elementary grades </a:t>
            </a:r>
          </a:p>
          <a:p>
            <a:pPr>
              <a:buFont typeface="Arial" pitchFamily="34" charset="0"/>
              <a:buChar char="•"/>
            </a:pPr>
            <a:r>
              <a:rPr lang="en-US" sz="3600" dirty="0" smtClean="0"/>
              <a:t>Paper Mosaic</a:t>
            </a:r>
          </a:p>
          <a:p>
            <a:pPr>
              <a:buFont typeface="Arial" pitchFamily="34" charset="0"/>
              <a:buChar char="•"/>
            </a:pPr>
            <a:r>
              <a:rPr lang="en-US" sz="3600" dirty="0" smtClean="0"/>
              <a:t>Clay Beads</a:t>
            </a:r>
          </a:p>
          <a:p>
            <a:pPr>
              <a:buFont typeface="Arial" pitchFamily="34" charset="0"/>
              <a:buChar char="•"/>
            </a:pPr>
            <a:r>
              <a:rPr lang="en-US" sz="3600" dirty="0" smtClean="0"/>
              <a:t>Picture Frame</a:t>
            </a:r>
          </a:p>
          <a:p>
            <a:pPr>
              <a:buFont typeface="Arial" pitchFamily="34" charset="0"/>
              <a:buChar char="•"/>
            </a:pPr>
            <a:r>
              <a:rPr lang="en-US" sz="3600" dirty="0" smtClean="0"/>
              <a:t>Making candle stand with mirror</a:t>
            </a:r>
          </a:p>
          <a:p>
            <a:pPr>
              <a:buFont typeface="Arial" pitchFamily="34" charset="0"/>
              <a:buChar char="•"/>
            </a:pPr>
            <a:r>
              <a:rPr lang="en-US" sz="3600" dirty="0" smtClean="0"/>
              <a:t>Making door bell</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848600" cy="4524315"/>
          </a:xfrm>
          <a:prstGeom prst="rect">
            <a:avLst/>
          </a:prstGeom>
        </p:spPr>
        <p:txBody>
          <a:bodyPr wrap="square">
            <a:spAutoFit/>
          </a:bodyPr>
          <a:lstStyle/>
          <a:p>
            <a:r>
              <a:rPr lang="en-US" sz="3600" dirty="0" smtClean="0">
                <a:solidFill>
                  <a:srgbClr val="C00000"/>
                </a:solidFill>
              </a:rPr>
              <a:t>LECTURE. 27. Unit. 4</a:t>
            </a:r>
          </a:p>
          <a:p>
            <a:r>
              <a:rPr lang="en-US" sz="3600" dirty="0" smtClean="0"/>
              <a:t>Doing Art and Crafts with children in the elementary grades </a:t>
            </a:r>
          </a:p>
          <a:p>
            <a:pPr>
              <a:buFont typeface="Arial" pitchFamily="34" charset="0"/>
              <a:buChar char="•"/>
            </a:pPr>
            <a:r>
              <a:rPr lang="en-US" sz="3600" dirty="0" smtClean="0"/>
              <a:t> Doing Art and craftworks and handicrafts</a:t>
            </a:r>
          </a:p>
          <a:p>
            <a:pPr>
              <a:buFont typeface="Arial" pitchFamily="34" charset="0"/>
              <a:buChar char="•"/>
            </a:pPr>
            <a:r>
              <a:rPr lang="en-US" sz="3600" dirty="0" smtClean="0"/>
              <a:t> Art and Crafts across the curriculum</a:t>
            </a:r>
          </a:p>
          <a:p>
            <a:pPr>
              <a:buFont typeface="Arial" pitchFamily="34" charset="0"/>
              <a:buChar char="•"/>
            </a:pPr>
            <a:r>
              <a:rPr lang="en-US" sz="3600" dirty="0" smtClean="0"/>
              <a:t> Doing art and crafts with children in the elementary grade </a:t>
            </a:r>
            <a:endParaRPr lang="en-US" sz="3600" dirty="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772400" cy="5632311"/>
          </a:xfrm>
          <a:prstGeom prst="rect">
            <a:avLst/>
          </a:prstGeom>
        </p:spPr>
        <p:txBody>
          <a:bodyPr wrap="square">
            <a:spAutoFit/>
          </a:bodyPr>
          <a:lstStyle/>
          <a:p>
            <a:pPr lvl="0" fontAlgn="base">
              <a:spcBef>
                <a:spcPct val="0"/>
              </a:spcBef>
              <a:spcAft>
                <a:spcPct val="0"/>
              </a:spcAft>
            </a:pPr>
            <a:r>
              <a:rPr kumimoji="0" lang="en-GB" sz="3600" b="0" i="0" u="none" strike="noStrike" cap="none" normalizeH="0" baseline="0" dirty="0" smtClean="0">
                <a:ln>
                  <a:noFill/>
                </a:ln>
                <a:solidFill>
                  <a:schemeClr val="tx1"/>
                </a:solidFill>
                <a:effectLst/>
                <a:ea typeface="Times New Roman" pitchFamily="18" charset="0"/>
                <a:cs typeface="Franklin Gothic Book" charset="0"/>
              </a:rPr>
              <a:t>The subject </a:t>
            </a:r>
            <a:r>
              <a:rPr kumimoji="0" lang="en-GB" sz="3600" b="0" i="1" u="none" strike="noStrike" cap="none" normalizeH="0" baseline="0" dirty="0" smtClean="0">
                <a:ln>
                  <a:noFill/>
                </a:ln>
                <a:solidFill>
                  <a:schemeClr val="tx1"/>
                </a:solidFill>
                <a:effectLst/>
                <a:ea typeface="Times New Roman" pitchFamily="18" charset="0"/>
                <a:cs typeface="Franklin Gothic Book" charset="0"/>
              </a:rPr>
              <a:t>arts and crafts</a:t>
            </a:r>
            <a:r>
              <a:rPr kumimoji="0" lang="en-GB" sz="3600" b="0" i="0" u="none" strike="noStrike" cap="none" normalizeH="0" baseline="0" dirty="0" smtClean="0">
                <a:ln>
                  <a:noFill/>
                </a:ln>
                <a:solidFill>
                  <a:schemeClr val="tx1"/>
                </a:solidFill>
                <a:effectLst/>
                <a:ea typeface="Times New Roman" pitchFamily="18" charset="0"/>
                <a:cs typeface="Franklin Gothic Book" charset="0"/>
              </a:rPr>
              <a:t> has an important position in developing general cultural education. It also prepares pupils for a number of further education, trades and occupations. Aesthetic competence is a source of development on several levels, from personal growth, via influence on one's personal surroundings, to creative innovation in a larger social perspective. </a:t>
            </a:r>
            <a:endParaRPr kumimoji="0" lang="en-GB" sz="3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1"/>
            <a:ext cx="7772400" cy="4524315"/>
          </a:xfrm>
          <a:prstGeom prst="rect">
            <a:avLst/>
          </a:prstGeom>
        </p:spPr>
        <p:txBody>
          <a:bodyPr wrap="square">
            <a:spAutoFit/>
          </a:bodyPr>
          <a:lstStyle/>
          <a:p>
            <a:r>
              <a:rPr lang="en-US" sz="3600" dirty="0" smtClean="0"/>
              <a:t>At the end of the Unit students teachers were able to know about crafts of Pakistan and their location, and how these crafts have been manufactured by the skills of Craftsmen, learnt from father to son. How technology has brought a change in producing the crafts.</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600"/>
            <a:ext cx="8229600" cy="5078313"/>
          </a:xfrm>
          <a:prstGeom prst="rect">
            <a:avLst/>
          </a:prstGeom>
        </p:spPr>
        <p:txBody>
          <a:bodyPr wrap="square">
            <a:spAutoFit/>
          </a:bodyPr>
          <a:lstStyle/>
          <a:p>
            <a:r>
              <a:rPr lang="en-US" sz="3600" dirty="0" smtClean="0">
                <a:solidFill>
                  <a:srgbClr val="C00000"/>
                </a:solidFill>
              </a:rPr>
              <a:t>LECTURE. 28. UNIT. 5</a:t>
            </a:r>
            <a:br>
              <a:rPr lang="en-US" sz="3600" dirty="0" smtClean="0">
                <a:solidFill>
                  <a:srgbClr val="C00000"/>
                </a:solidFill>
              </a:rPr>
            </a:br>
            <a:r>
              <a:rPr lang="en-US" sz="3600" dirty="0" smtClean="0">
                <a:solidFill>
                  <a:srgbClr val="C00000"/>
                </a:solidFill>
              </a:rPr>
              <a:t/>
            </a:r>
            <a:br>
              <a:rPr lang="en-US" sz="3600" dirty="0" smtClean="0">
                <a:solidFill>
                  <a:srgbClr val="C00000"/>
                </a:solidFill>
              </a:rPr>
            </a:br>
            <a:r>
              <a:rPr lang="en-US" sz="3600" dirty="0" smtClean="0"/>
              <a:t>Preparing to teach art, craft and calligraphy</a:t>
            </a:r>
            <a:br>
              <a:rPr lang="en-US" sz="3600" dirty="0" smtClean="0"/>
            </a:br>
            <a:r>
              <a:rPr lang="en-US" sz="3600" dirty="0" smtClean="0"/>
              <a:t> </a:t>
            </a:r>
            <a:br>
              <a:rPr lang="en-US" sz="3600" dirty="0" smtClean="0"/>
            </a:br>
            <a:r>
              <a:rPr lang="en-US" sz="3600" dirty="0" smtClean="0"/>
              <a:t>Connecting art craft and calligraphy across the curriculum</a:t>
            </a:r>
            <a:br>
              <a:rPr lang="en-US" sz="3600" dirty="0" smtClean="0"/>
            </a:br>
            <a:r>
              <a:rPr lang="en-US" sz="3600" dirty="0" smtClean="0"/>
              <a:t> </a:t>
            </a:r>
            <a:br>
              <a:rPr lang="en-US" sz="3600" dirty="0" smtClean="0"/>
            </a:br>
            <a:r>
              <a:rPr lang="en-US" sz="3600" dirty="0" smtClean="0"/>
              <a:t>Managing art, craft and calligraphy in the classroom.</a:t>
            </a:r>
            <a:endParaRPr lang="en-US" sz="3600" dirty="0"/>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153400" cy="5509200"/>
          </a:xfrm>
          <a:prstGeom prst="rect">
            <a:avLst/>
          </a:prstGeom>
        </p:spPr>
        <p:txBody>
          <a:bodyPr wrap="square">
            <a:spAutoFit/>
          </a:bodyPr>
          <a:lstStyle/>
          <a:p>
            <a:r>
              <a:rPr lang="en-US" sz="3200" b="1" dirty="0" smtClean="0"/>
              <a:t>How to Incorporate the Arts in All Subjects</a:t>
            </a:r>
          </a:p>
          <a:p>
            <a:r>
              <a:rPr lang="en-US" sz="3200" dirty="0" smtClean="0"/>
              <a:t>Art is a valuable tool for students to learn how to express themselves, work through a process, work cooperatively, and gain respect and understanding for others. How can we teach the arts in all subject areas so that students benefit from the learning opportunities that art affords them? For more ways art instruction benefits students, read “Ten reasons why teaching the arts is critical in a 21st century world” by Elliott </a:t>
            </a:r>
            <a:r>
              <a:rPr lang="en-US" sz="3200" dirty="0" err="1" smtClean="0"/>
              <a:t>Seif</a:t>
            </a:r>
            <a:r>
              <a:rPr lang="en-US" sz="3200" dirty="0" smtClean="0"/>
              <a:t>. </a:t>
            </a:r>
            <a:endParaRPr lang="en-US" sz="3200" dirty="0"/>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5078313"/>
          </a:xfrm>
          <a:prstGeom prst="rect">
            <a:avLst/>
          </a:prstGeom>
        </p:spPr>
        <p:txBody>
          <a:bodyPr wrap="square">
            <a:spAutoFit/>
          </a:bodyPr>
          <a:lstStyle/>
          <a:p>
            <a:r>
              <a:rPr lang="en-US" sz="3600" dirty="0" smtClean="0"/>
              <a:t>Below are examples of the arts blended with other curriculum areas, helping students to draw out a deeper understanding and appreciation for both familiar and unfamiliar concepts. </a:t>
            </a:r>
          </a:p>
          <a:p>
            <a:r>
              <a:rPr lang="en-US" sz="3600" b="1" dirty="0" smtClean="0"/>
              <a:t>Science</a:t>
            </a:r>
          </a:p>
          <a:p>
            <a:r>
              <a:rPr lang="en-US" sz="3600" dirty="0" smtClean="0"/>
              <a:t>See art as a tool to make meaning of our relationship with the natural world in Art Through  “The Natural World.”</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01000" cy="5078313"/>
          </a:xfrm>
          <a:prstGeom prst="rect">
            <a:avLst/>
          </a:prstGeom>
        </p:spPr>
        <p:txBody>
          <a:bodyPr wrap="square">
            <a:spAutoFit/>
          </a:bodyPr>
          <a:lstStyle/>
          <a:p>
            <a:r>
              <a:rPr lang="en-US" sz="3600" b="1" dirty="0" smtClean="0"/>
              <a:t>Mathematics</a:t>
            </a:r>
          </a:p>
          <a:p>
            <a:r>
              <a:rPr lang="en-US" sz="3600" dirty="0" smtClean="0"/>
              <a:t>Mathematicians understand symmetry differently than the rest of us, as a fundamental aspect of group theory. Learn more in Mathematics Illuminated, which includes a symmetry interactive. Students can manipulate a wallpaper design to practice common geometric motions such as rotation and reflection.</a:t>
            </a: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077200" cy="5078313"/>
          </a:xfrm>
          <a:prstGeom prst="rect">
            <a:avLst/>
          </a:prstGeom>
        </p:spPr>
        <p:txBody>
          <a:bodyPr wrap="square">
            <a:spAutoFit/>
          </a:bodyPr>
          <a:lstStyle/>
          <a:p>
            <a:r>
              <a:rPr lang="en-US" sz="3600" b="1" dirty="0" smtClean="0"/>
              <a:t>Language Arts</a:t>
            </a:r>
          </a:p>
          <a:p>
            <a:r>
              <a:rPr lang="en-US" sz="3600" dirty="0" smtClean="0"/>
              <a:t>Students explore Greek myths using puppets in Connecting With the Arts Library,  “Breathing Life into Myths.”</a:t>
            </a:r>
          </a:p>
          <a:p>
            <a:r>
              <a:rPr lang="en-US" sz="3600" dirty="0" smtClean="0"/>
              <a:t>Artifacts &amp; Fiction,  how visual art, paired with literature, can be used to enhance students’ understanding of the predominant culture and historical setting of a work of literature.</a:t>
            </a: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228601"/>
            <a:ext cx="8077200" cy="6494085"/>
          </a:xfrm>
          <a:prstGeom prst="rect">
            <a:avLst/>
          </a:prstGeom>
        </p:spPr>
        <p:txBody>
          <a:bodyPr wrap="square">
            <a:spAutoFit/>
          </a:bodyPr>
          <a:lstStyle/>
          <a:p>
            <a:r>
              <a:rPr lang="en-US" sz="3200" dirty="0" smtClean="0"/>
              <a:t>Foreign Languages</a:t>
            </a:r>
          </a:p>
          <a:p>
            <a:r>
              <a:rPr lang="en-US" sz="3200" dirty="0" smtClean="0"/>
              <a:t>Latin students learn the difference between translating and interpreting the language using music and literary works of Mozart, Vergil, and Cicero. </a:t>
            </a:r>
          </a:p>
          <a:p>
            <a:r>
              <a:rPr lang="en-US" sz="3200" dirty="0" smtClean="0"/>
              <a:t>In Teaching Foreign Languages,  some times students discuss “Dos </a:t>
            </a:r>
            <a:r>
              <a:rPr lang="en-US" sz="3200" dirty="0" err="1" smtClean="0"/>
              <a:t>caras</a:t>
            </a:r>
            <a:r>
              <a:rPr lang="en-US" sz="3200" dirty="0" smtClean="0"/>
              <a:t>” (Two faces) by New Mexico author Sabine </a:t>
            </a:r>
            <a:r>
              <a:rPr lang="en-US" sz="3200" dirty="0" err="1" smtClean="0"/>
              <a:t>Ulibarri</a:t>
            </a:r>
            <a:r>
              <a:rPr lang="en-US" sz="3200" dirty="0" smtClean="0"/>
              <a:t>. They act out scenes and make comparisons to a painting by a local artist, some times “Interpreting Picasso’s Guernica,” students write and deliver radio newscasts interpreting the scene in the famous painting. </a:t>
            </a:r>
            <a:r>
              <a:rPr lang="en-US" dirty="0" smtClean="0"/>
              <a:t>-</a:t>
            </a:r>
            <a:endParaRPr lang="en-US" dirty="0"/>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4524315"/>
          </a:xfrm>
          <a:prstGeom prst="rect">
            <a:avLst/>
          </a:prstGeom>
        </p:spPr>
        <p:txBody>
          <a:bodyPr wrap="square">
            <a:spAutoFit/>
          </a:bodyPr>
          <a:lstStyle/>
          <a:p>
            <a:r>
              <a:rPr lang="en-US" sz="3600" dirty="0" smtClean="0"/>
              <a:t>Social Studies</a:t>
            </a:r>
          </a:p>
          <a:p>
            <a:r>
              <a:rPr lang="en-US" sz="3600" dirty="0" smtClean="0"/>
              <a:t>Fifth graders in The Arts in Every Classroom some times do “Teaching Visual Art,” view portraits, looking beyond the face for historical cues. They continue the lesson by creating new portraits that reveal clues to the lives of their subjects through clothing, expressions, and background.</a:t>
            </a: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1"/>
            <a:ext cx="8077200" cy="3416320"/>
          </a:xfrm>
          <a:prstGeom prst="rect">
            <a:avLst/>
          </a:prstGeom>
        </p:spPr>
        <p:txBody>
          <a:bodyPr wrap="square">
            <a:spAutoFit/>
          </a:bodyPr>
          <a:lstStyle/>
          <a:p>
            <a:r>
              <a:rPr lang="en-US" sz="3600" b="1" dirty="0" smtClean="0"/>
              <a:t>Art and Socio-Emotional Development</a:t>
            </a:r>
            <a:br>
              <a:rPr lang="en-US" sz="3600" b="1" dirty="0" smtClean="0"/>
            </a:br>
            <a:r>
              <a:rPr lang="en-US" sz="3600" dirty="0" smtClean="0"/>
              <a:t>Young children feel a sense of emotional satisfaction when they are involved in making art, whether they are modeling with clay, drawing with crayons, or making a collage from recycled scraps. </a:t>
            </a:r>
            <a:endParaRPr lang="en-US" sz="3600" dirty="0"/>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305800" cy="6494085"/>
          </a:xfrm>
          <a:prstGeom prst="rect">
            <a:avLst/>
          </a:prstGeom>
        </p:spPr>
        <p:txBody>
          <a:bodyPr wrap="square">
            <a:spAutoFit/>
          </a:bodyPr>
          <a:lstStyle/>
          <a:p>
            <a:r>
              <a:rPr lang="en-US" sz="3200" b="1" dirty="0" smtClean="0"/>
              <a:t>Conclusion</a:t>
            </a:r>
            <a:br>
              <a:rPr lang="en-US" sz="3200" b="1" dirty="0" smtClean="0"/>
            </a:br>
            <a:r>
              <a:rPr lang="en-US" sz="3200" dirty="0" smtClean="0"/>
              <a:t>Through the art activities described in this lecture, young children will develop abilities and skills that have application in many other areas of the curriculum. Most importantly, however, children will also develop an appreciation for the art of other people and cultures, and the confidence to express their own thoughts and feelings through art. Far from creating individual prodigies, this integration of making and enjoying art in the early childhood classroom will result in the "all-sided development" of the children participating. </a:t>
            </a:r>
            <a:endParaRPr lang="en-US" sz="3200" dirty="0"/>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90600"/>
            <a:ext cx="8382000" cy="1938992"/>
          </a:xfrm>
          <a:prstGeom prst="rect">
            <a:avLst/>
          </a:prstGeom>
        </p:spPr>
        <p:txBody>
          <a:bodyPr wrap="square">
            <a:spAutoFit/>
          </a:bodyPr>
          <a:lstStyle/>
          <a:p>
            <a:pPr algn="ctr"/>
            <a:r>
              <a:rPr lang="en-US" sz="4000" dirty="0" smtClean="0">
                <a:solidFill>
                  <a:srgbClr val="C00000"/>
                </a:solidFill>
              </a:rPr>
              <a:t>LECTURE. 29. UNIT. 5</a:t>
            </a:r>
          </a:p>
          <a:p>
            <a:pPr algn="ctr"/>
            <a:r>
              <a:rPr lang="en-US" sz="4000" dirty="0" smtClean="0"/>
              <a:t>What is assessment </a:t>
            </a:r>
          </a:p>
          <a:p>
            <a:pPr algn="ctr"/>
            <a:r>
              <a:rPr lang="en-US" sz="4000" dirty="0" smtClean="0"/>
              <a:t>in art, craft and calligraphy?</a:t>
            </a:r>
            <a:r>
              <a:rPr lang="en-US" dirty="0" smtClean="0"/>
              <a:t> </a:t>
            </a:r>
            <a:endParaRPr lang="en-US" dirty="0"/>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534400" cy="5632311"/>
          </a:xfrm>
          <a:prstGeom prst="rect">
            <a:avLst/>
          </a:prstGeom>
        </p:spPr>
        <p:txBody>
          <a:bodyPr wrap="square">
            <a:spAutoFit/>
          </a:bodyPr>
          <a:lstStyle/>
          <a:p>
            <a:r>
              <a:rPr lang="en-US" sz="3000" b="1" dirty="0" smtClean="0"/>
              <a:t>What is Art and craft Evaluation?</a:t>
            </a:r>
            <a:endParaRPr lang="en-US" sz="3000" dirty="0" smtClean="0"/>
          </a:p>
          <a:p>
            <a:r>
              <a:rPr lang="en-US" sz="3000" dirty="0" smtClean="0"/>
              <a:t>The task of evaluating a work of art, such as a painting, craft or a sculpture, requires a combination of objective information and subjective opinion. Yes, it's true that art appreciation is highly subjective, but the aim of evaluating a picture is not simply to ascertain whether you like/dislike a picture, but WHY you like/dislike it. And this requires a certain amount of knowledge. After all, your assessment of a drawing produced by a 14-year old child in a school playground, is likely to be quite different from a similar drawing by a 40-year old Michelangelo.</a:t>
            </a:r>
            <a:endParaRPr lang="en-US" sz="3000" dirty="0"/>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85800"/>
            <a:ext cx="8229600" cy="4524315"/>
          </a:xfrm>
          <a:prstGeom prst="rect">
            <a:avLst/>
          </a:prstGeom>
        </p:spPr>
        <p:txBody>
          <a:bodyPr wrap="square">
            <a:spAutoFit/>
          </a:bodyPr>
          <a:lstStyle/>
          <a:p>
            <a:r>
              <a:rPr lang="en-US" sz="3200" b="1" dirty="0" smtClean="0"/>
              <a:t>Art Evaluation is Not Simply Liking or Disliking</a:t>
            </a:r>
            <a:endParaRPr lang="en-US" sz="3200" dirty="0" smtClean="0"/>
          </a:p>
          <a:p>
            <a:r>
              <a:rPr lang="en-US" sz="3200" dirty="0" smtClean="0"/>
              <a:t>Before going into detail about how to evaluate art, let us again re-emphasize that the whole point of art appreciation is to explain WHY we like or dislike something, not simply WHETHER we like it or not. For example, you may end up disliking a picture because it is too dark, but you may still like its subject matter, or appreciate its overall message. </a:t>
            </a:r>
            <a:endParaRPr lang="en-US" sz="3200" dirty="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1"/>
            <a:ext cx="8077200" cy="7048083"/>
          </a:xfrm>
          <a:prstGeom prst="rect">
            <a:avLst/>
          </a:prstGeom>
        </p:spPr>
        <p:txBody>
          <a:bodyPr wrap="square">
            <a:spAutoFit/>
          </a:bodyPr>
          <a:lstStyle/>
          <a:p>
            <a:r>
              <a:rPr lang="en-US" sz="3200" dirty="0" smtClean="0"/>
              <a:t>How to Evaluate the Context/Background of the Work?</a:t>
            </a:r>
          </a:p>
          <a:p>
            <a:r>
              <a:rPr lang="en-US" sz="3200" dirty="0" smtClean="0"/>
              <a:t>When was the Painting Created?</a:t>
            </a:r>
          </a:p>
          <a:p>
            <a:r>
              <a:rPr lang="en-US" sz="3200" dirty="0" smtClean="0"/>
              <a:t>Is the Painting Abstract or Representational?</a:t>
            </a:r>
          </a:p>
          <a:p>
            <a:r>
              <a:rPr lang="en-US" sz="3200" dirty="0" smtClean="0"/>
              <a:t>What Type of Painting is It?</a:t>
            </a:r>
          </a:p>
          <a:p>
            <a:r>
              <a:rPr lang="en-US" sz="3200" dirty="0" smtClean="0"/>
              <a:t>What Materials were Used in the Creation of the Painting?</a:t>
            </a:r>
          </a:p>
          <a:p>
            <a:r>
              <a:rPr lang="en-US" sz="3200" dirty="0" smtClean="0"/>
              <a:t>How to Appreciate Composition in a Painting?</a:t>
            </a:r>
          </a:p>
          <a:p>
            <a:r>
              <a:rPr lang="en-US" sz="3200" dirty="0" smtClean="0"/>
              <a:t>How to Appreciate Line and Shape in a Painting?</a:t>
            </a:r>
          </a:p>
          <a:p>
            <a:r>
              <a:rPr lang="en-US" sz="3200" dirty="0" smtClean="0"/>
              <a:t>How to Appreciate Colour in a Painting?</a:t>
            </a:r>
          </a:p>
          <a:p>
            <a:r>
              <a:rPr lang="en-US" sz="3200" dirty="0" smtClean="0"/>
              <a:t>How to Appreciate Texture and Brushwork in a Painting?</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1"/>
            <a:ext cx="8077200" cy="6186309"/>
          </a:xfrm>
          <a:prstGeom prst="rect">
            <a:avLst/>
          </a:prstGeom>
        </p:spPr>
        <p:txBody>
          <a:bodyPr wrap="square">
            <a:spAutoFit/>
          </a:bodyPr>
          <a:lstStyle/>
          <a:p>
            <a:r>
              <a:rPr lang="en-US" sz="3600" dirty="0" smtClean="0">
                <a:solidFill>
                  <a:srgbClr val="C00000"/>
                </a:solidFill>
              </a:rPr>
              <a:t>LESSON. 30. UNIT. 5</a:t>
            </a:r>
            <a:br>
              <a:rPr lang="en-US" sz="3600" dirty="0" smtClean="0">
                <a:solidFill>
                  <a:srgbClr val="C00000"/>
                </a:solidFill>
              </a:rPr>
            </a:br>
            <a:r>
              <a:rPr lang="en-US" sz="3600" dirty="0" smtClean="0"/>
              <a:t>Preparing to teach art, craft and calligraphy continued.</a:t>
            </a:r>
            <a:br>
              <a:rPr lang="en-US" sz="3600" dirty="0" smtClean="0"/>
            </a:br>
            <a:r>
              <a:rPr lang="en-US" sz="3600" dirty="0" smtClean="0"/>
              <a:t> Assessing children’s learning during an art activity.</a:t>
            </a:r>
            <a:br>
              <a:rPr lang="en-US" sz="3600" dirty="0" smtClean="0"/>
            </a:br>
            <a:r>
              <a:rPr lang="en-US" sz="3600" dirty="0" smtClean="0"/>
              <a:t> Assessment rubrics</a:t>
            </a:r>
            <a:br>
              <a:rPr lang="en-US" sz="3600" dirty="0" smtClean="0"/>
            </a:br>
            <a:r>
              <a:rPr lang="en-US" sz="3600" dirty="0" smtClean="0"/>
              <a:t>PLANNING FOR ART, CRAFT AND CALLIGRAPHY.</a:t>
            </a:r>
            <a:br>
              <a:rPr lang="en-US" sz="3600" dirty="0" smtClean="0"/>
            </a:br>
            <a:r>
              <a:rPr lang="en-US" sz="3600" dirty="0" smtClean="0"/>
              <a:t>Art and crafts exhibition</a:t>
            </a:r>
            <a:br>
              <a:rPr lang="en-US" sz="3600" dirty="0" smtClean="0"/>
            </a:br>
            <a:r>
              <a:rPr lang="en-US" sz="3600" dirty="0" smtClean="0"/>
              <a:t> Display and assessment of student teacher projects and portfolios.</a:t>
            </a:r>
            <a:endParaRPr lang="en-US" sz="3600" dirty="0"/>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1"/>
            <a:ext cx="8458200" cy="5632311"/>
          </a:xfrm>
          <a:prstGeom prst="rect">
            <a:avLst/>
          </a:prstGeom>
        </p:spPr>
        <p:txBody>
          <a:bodyPr wrap="square">
            <a:spAutoFit/>
          </a:bodyPr>
          <a:lstStyle/>
          <a:p>
            <a:pPr lvl="0" fontAlgn="base">
              <a:spcBef>
                <a:spcPct val="0"/>
              </a:spcBef>
              <a:spcAft>
                <a:spcPct val="0"/>
              </a:spcAft>
            </a:pPr>
            <a:r>
              <a:rPr kumimoji="0" lang="en-US" sz="3600" b="1" i="0" u="none" strike="noStrike" cap="none" normalizeH="0" baseline="0" dirty="0" smtClean="0">
                <a:ln>
                  <a:noFill/>
                </a:ln>
                <a:solidFill>
                  <a:schemeClr val="tx1"/>
                </a:solidFill>
                <a:effectLst/>
                <a:cs typeface="Arial" pitchFamily="34" charset="0"/>
              </a:rPr>
              <a:t>How to Evaluate the Work of Art Itself</a:t>
            </a:r>
            <a:endParaRPr kumimoji="0" lang="en-US" sz="3600" b="0" i="0" u="none" strike="noStrike" cap="none" normalizeH="0" baseline="0" dirty="0" smtClean="0">
              <a:ln>
                <a:noFill/>
              </a:ln>
              <a:solidFill>
                <a:schemeClr val="tx1"/>
              </a:solidFill>
              <a:effectLst/>
              <a:cs typeface="Arial" pitchFamily="34" charset="0"/>
            </a:endParaRPr>
          </a:p>
          <a:p>
            <a:pPr lvl="0" eaLnBrk="0" fontAlgn="base" hangingPunct="0">
              <a:spcBef>
                <a:spcPct val="0"/>
              </a:spcBef>
              <a:spcAft>
                <a:spcPct val="0"/>
              </a:spcAft>
            </a:pPr>
            <a:r>
              <a:rPr kumimoji="0" lang="en-US" sz="3600" b="0" i="0" u="none" strike="noStrike" cap="none" normalizeH="0" baseline="0" dirty="0" smtClean="0">
                <a:ln>
                  <a:noFill/>
                </a:ln>
                <a:solidFill>
                  <a:schemeClr val="tx1"/>
                </a:solidFill>
                <a:effectLst/>
                <a:cs typeface="Arial" pitchFamily="34" charset="0"/>
              </a:rPr>
              <a:t> How to Appreciate Paintings.</a:t>
            </a:r>
            <a:br>
              <a:rPr kumimoji="0" lang="en-US" sz="3600" b="0" i="0" u="none" strike="noStrike" cap="none" normalizeH="0" baseline="0" dirty="0" smtClean="0">
                <a:ln>
                  <a:noFill/>
                </a:ln>
                <a:solidFill>
                  <a:schemeClr val="tx1"/>
                </a:solidFill>
                <a:effectLst/>
                <a:cs typeface="Arial" pitchFamily="34" charset="0"/>
              </a:rPr>
            </a:br>
            <a:r>
              <a:rPr kumimoji="0" lang="en-US" sz="3600" b="0" i="0" u="none" strike="noStrike" cap="none" normalizeH="0" baseline="0" dirty="0" smtClean="0">
                <a:ln>
                  <a:noFill/>
                </a:ln>
                <a:solidFill>
                  <a:schemeClr val="tx1"/>
                </a:solidFill>
                <a:effectLst/>
                <a:cs typeface="Arial" pitchFamily="34" charset="0"/>
              </a:rPr>
              <a:t> Famous Paintings Analyzed.</a:t>
            </a:r>
          </a:p>
          <a:p>
            <a:pPr lvl="0" eaLnBrk="0" fontAlgn="base" hangingPunct="0">
              <a:spcBef>
                <a:spcPct val="0"/>
              </a:spcBef>
              <a:spcAft>
                <a:spcPct val="0"/>
              </a:spcAft>
            </a:pPr>
            <a:r>
              <a:rPr kumimoji="0" lang="en-US" sz="3600" b="0" i="0" u="none" strike="noStrike" cap="none" normalizeH="0" baseline="0" dirty="0" smtClean="0">
                <a:ln>
                  <a:noFill/>
                </a:ln>
                <a:solidFill>
                  <a:schemeClr val="tx1"/>
                </a:solidFill>
                <a:effectLst/>
                <a:cs typeface="Arial" pitchFamily="34" charset="0"/>
              </a:rPr>
              <a:t>Once we have investigated or researched the context of the painting, we can begin to appreciate the work itself. Knowing how to appreciate a painting is itself an art rather than a science. </a:t>
            </a:r>
          </a:p>
          <a:p>
            <a:pPr lvl="0" eaLnBrk="0" fontAlgn="base" hangingPunct="0">
              <a:spcBef>
                <a:spcPct val="0"/>
              </a:spcBef>
              <a:spcAft>
                <a:spcPct val="0"/>
              </a:spcAft>
            </a:pPr>
            <a:r>
              <a:rPr lang="en-US" sz="3600" dirty="0" smtClean="0">
                <a:cs typeface="Arial" pitchFamily="34" charset="0"/>
              </a:rPr>
              <a:t>The perimeters that we are supposed to have in mind are the following:</a:t>
            </a: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33485"/>
            <a:ext cx="7848600" cy="4524315"/>
          </a:xfrm>
          <a:prstGeom prst="rect">
            <a:avLst/>
          </a:prstGeom>
        </p:spPr>
        <p:txBody>
          <a:bodyPr wrap="square">
            <a:spAutoFit/>
          </a:bodyPr>
          <a:lstStyle/>
          <a:p>
            <a:r>
              <a:rPr kumimoji="0" lang="en-US" sz="3600" i="0" u="none" strike="noStrike" cap="none" normalizeH="0" baseline="0" dirty="0" smtClean="0">
                <a:ln>
                  <a:noFill/>
                </a:ln>
                <a:solidFill>
                  <a:schemeClr val="tx1"/>
                </a:solidFill>
                <a:effectLst/>
                <a:cs typeface="Arial" pitchFamily="34" charset="0"/>
              </a:rPr>
              <a:t>painting technique</a:t>
            </a:r>
          </a:p>
          <a:p>
            <a:r>
              <a:rPr lang="en-US" sz="3600" dirty="0" smtClean="0">
                <a:cs typeface="Arial" pitchFamily="34" charset="0"/>
              </a:rPr>
              <a:t>Material used in the work</a:t>
            </a:r>
          </a:p>
          <a:p>
            <a:r>
              <a:rPr kumimoji="0" lang="en-US" sz="3600" i="0" u="none" strike="noStrike" cap="none" normalizeH="0" baseline="0" dirty="0" smtClean="0">
                <a:ln>
                  <a:noFill/>
                </a:ln>
                <a:solidFill>
                  <a:schemeClr val="tx1"/>
                </a:solidFill>
                <a:effectLst/>
                <a:cs typeface="Arial" pitchFamily="34" charset="0"/>
              </a:rPr>
              <a:t>Composition</a:t>
            </a:r>
          </a:p>
          <a:p>
            <a:r>
              <a:rPr lang="en-US" sz="3600" dirty="0" smtClean="0">
                <a:cs typeface="Arial" pitchFamily="34" charset="0"/>
              </a:rPr>
              <a:t>Line and shape</a:t>
            </a:r>
          </a:p>
          <a:p>
            <a:r>
              <a:rPr kumimoji="0" lang="en-US" sz="3600" i="0" u="none" strike="noStrike" cap="none" normalizeH="0" baseline="0" dirty="0" smtClean="0">
                <a:ln>
                  <a:noFill/>
                </a:ln>
                <a:solidFill>
                  <a:schemeClr val="tx1"/>
                </a:solidFill>
                <a:effectLst/>
                <a:cs typeface="Arial" pitchFamily="34" charset="0"/>
              </a:rPr>
              <a:t>Colour</a:t>
            </a:r>
          </a:p>
          <a:p>
            <a:r>
              <a:rPr lang="en-US" sz="3600" dirty="0" smtClean="0">
                <a:cs typeface="Arial" pitchFamily="34" charset="0"/>
              </a:rPr>
              <a:t>Form</a:t>
            </a:r>
          </a:p>
          <a:p>
            <a:r>
              <a:rPr lang="en-US" sz="3600" dirty="0" smtClean="0">
                <a:cs typeface="Arial" pitchFamily="34" charset="0"/>
              </a:rPr>
              <a:t>Texture and brush work</a:t>
            </a:r>
          </a:p>
          <a:p>
            <a:r>
              <a:rPr kumimoji="0" lang="en-US" sz="3600" i="0" u="none" strike="noStrike" cap="none" normalizeH="0" baseline="0" dirty="0" smtClean="0">
                <a:ln>
                  <a:noFill/>
                </a:ln>
                <a:solidFill>
                  <a:schemeClr val="tx1"/>
                </a:solidFill>
                <a:effectLst/>
                <a:cs typeface="Arial" pitchFamily="34" charset="0"/>
              </a:rPr>
              <a:t>Over</a:t>
            </a:r>
            <a:r>
              <a:rPr kumimoji="0" lang="en-US" sz="3600" i="0" u="none" strike="noStrike" cap="none" normalizeH="0" dirty="0" smtClean="0">
                <a:ln>
                  <a:noFill/>
                </a:ln>
                <a:solidFill>
                  <a:schemeClr val="tx1"/>
                </a:solidFill>
                <a:effectLst/>
                <a:cs typeface="Arial" pitchFamily="34" charset="0"/>
              </a:rPr>
              <a:t> all aesthetic quality of the work</a:t>
            </a:r>
            <a:r>
              <a:rPr kumimoji="0" lang="en-US" sz="3600" i="0" u="none" strike="noStrike" cap="none" normalizeH="0" baseline="0" dirty="0" smtClean="0">
                <a:ln>
                  <a:noFill/>
                </a:ln>
                <a:solidFill>
                  <a:schemeClr val="tx1"/>
                </a:solidFill>
                <a:effectLst/>
                <a:cs typeface="Arial" pitchFamily="34" charset="0"/>
              </a:rPr>
              <a:t> </a:t>
            </a:r>
            <a:endParaRPr lang="en-US" sz="3600" dirty="0"/>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077200" cy="6186309"/>
          </a:xfrm>
          <a:prstGeom prst="rect">
            <a:avLst/>
          </a:prstGeom>
        </p:spPr>
        <p:txBody>
          <a:bodyPr wrap="square">
            <a:spAutoFit/>
          </a:bodyPr>
          <a:lstStyle/>
          <a:p>
            <a:r>
              <a:rPr lang="en-US" sz="3600" b="1" dirty="0" smtClean="0"/>
              <a:t>Rubrics (set of Instructions) for the Art Teacher</a:t>
            </a:r>
          </a:p>
          <a:p>
            <a:r>
              <a:rPr lang="en-US" sz="3600" dirty="0" smtClean="0"/>
              <a:t>Because art teachers measure student skills using independent judgment, they need another method to grade student work. Performance-based assessment has been shown to be much more effective in evaluating student performance. Art teachers have always been ahead of the game with performance-based assessments by using portfolios.</a:t>
            </a:r>
            <a:endParaRPr lang="en-US" sz="3600" b="1" dirty="0"/>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1"/>
            <a:ext cx="7848600" cy="3416320"/>
          </a:xfrm>
          <a:prstGeom prst="rect">
            <a:avLst/>
          </a:prstGeom>
        </p:spPr>
        <p:txBody>
          <a:bodyPr wrap="square">
            <a:spAutoFit/>
          </a:bodyPr>
          <a:lstStyle/>
          <a:p>
            <a:r>
              <a:rPr lang="en-US" sz="3600" dirty="0" smtClean="0"/>
              <a:t>STUDENT ASSESSMENT</a:t>
            </a:r>
          </a:p>
          <a:p>
            <a:r>
              <a:rPr lang="en-US" sz="3600" dirty="0" smtClean="0"/>
              <a:t>Evaluation of a student is done through a portfolio assessment. They provide insight into how a student has grown creatively and which media and techniques have been explored in school.</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7696200" cy="6186309"/>
          </a:xfrm>
          <a:prstGeom prst="rect">
            <a:avLst/>
          </a:prstGeom>
        </p:spPr>
        <p:txBody>
          <a:bodyPr wrap="square">
            <a:spAutoFit/>
          </a:bodyPr>
          <a:lstStyle/>
          <a:p>
            <a:r>
              <a:rPr lang="en-US" sz="3600" dirty="0" smtClean="0"/>
              <a:t>Portfolios will also include many other items that yield pieces of information concerning student development and learning. In addition to finished works of art, students' portfolios may include:</a:t>
            </a:r>
          </a:p>
          <a:p>
            <a:r>
              <a:rPr lang="en-US" sz="3600" dirty="0" smtClean="0"/>
              <a:t>1. Sketches, studies, and preliminary works.</a:t>
            </a:r>
          </a:p>
          <a:p>
            <a:r>
              <a:rPr lang="en-US" sz="3600" dirty="0" smtClean="0"/>
              <a:t>2. Samples (a collection of images that have influenced the student artist).</a:t>
            </a:r>
          </a:p>
          <a:p>
            <a:r>
              <a:rPr lang="en-US" sz="3600" dirty="0" smtClean="0"/>
              <a:t>3. Reproductions of works by the student's favorite artists</a:t>
            </a:r>
            <a:r>
              <a:rPr lang="en-US" dirty="0" smtClean="0"/>
              <a:t>.</a:t>
            </a:r>
            <a:endParaRPr lang="en-US"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81000"/>
            <a:ext cx="8001000" cy="2862322"/>
          </a:xfrm>
          <a:prstGeom prst="rect">
            <a:avLst/>
          </a:prstGeom>
        </p:spPr>
        <p:txBody>
          <a:bodyPr wrap="square">
            <a:spAutoFit/>
          </a:bodyPr>
          <a:lstStyle/>
          <a:p>
            <a:r>
              <a:rPr lang="en-US" sz="3600" dirty="0" smtClean="0"/>
              <a:t>4. Written notes and thoughts concerning the creative process.</a:t>
            </a:r>
          </a:p>
          <a:p>
            <a:r>
              <a:rPr lang="en-US" sz="3600" dirty="0" smtClean="0"/>
              <a:t>5. Comments about the problem solving that accompanies going from preliminary ideas to the finished product.</a:t>
            </a: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7543799" cy="3416320"/>
          </a:xfrm>
          <a:prstGeom prst="rect">
            <a:avLst/>
          </a:prstGeom>
        </p:spPr>
        <p:txBody>
          <a:bodyPr wrap="square">
            <a:spAutoFit/>
          </a:bodyPr>
          <a:lstStyle/>
          <a:p>
            <a:r>
              <a:rPr lang="en-US" sz="3600" dirty="0" smtClean="0"/>
              <a:t>Lecture. 31.</a:t>
            </a:r>
          </a:p>
          <a:p>
            <a:r>
              <a:rPr lang="en-US" sz="3600" dirty="0" smtClean="0"/>
              <a:t>We did a Summery of Lecture 1 to Lecture 10.</a:t>
            </a:r>
          </a:p>
          <a:p>
            <a:r>
              <a:rPr lang="en-US" sz="3600" dirty="0" smtClean="0"/>
              <a:t>Lecture. 32.</a:t>
            </a:r>
          </a:p>
          <a:p>
            <a:r>
              <a:rPr lang="en-US" sz="3600" dirty="0" smtClean="0"/>
              <a:t>We did a summery of Lecture 11 to Lecture 30.</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1393</TotalTime>
  <Words>8020</Words>
  <Application>Microsoft Office PowerPoint</Application>
  <PresentationFormat>On-screen Show (4:3)</PresentationFormat>
  <Paragraphs>361</Paragraphs>
  <Slides>222</Slides>
  <Notes>2</Notes>
  <HiddenSlides>0</HiddenSlides>
  <MMClips>0</MMClips>
  <ScaleCrop>false</ScaleCrop>
  <HeadingPairs>
    <vt:vector size="4" baseType="variant">
      <vt:variant>
        <vt:lpstr>Theme</vt:lpstr>
      </vt:variant>
      <vt:variant>
        <vt:i4>1</vt:i4>
      </vt:variant>
      <vt:variant>
        <vt:lpstr>Slide Titles</vt:lpstr>
      </vt:variant>
      <vt:variant>
        <vt:i4>222</vt:i4>
      </vt:variant>
    </vt:vector>
  </HeadingPairs>
  <TitlesOfParts>
    <vt:vector size="223" baseType="lpstr">
      <vt:lpstr>Office Theme</vt:lpstr>
      <vt:lpstr>LECTURE. 32.  SUMMERY OF LECTURE. 11. TO LECTURE .30.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32.  SUMMERY OF LECTURE. 11. TO LECTURE .30.</dc:title>
  <dc:creator>Samina Saleem</dc:creator>
  <cp:lastModifiedBy>stdc_lp</cp:lastModifiedBy>
  <cp:revision>66</cp:revision>
  <dcterms:created xsi:type="dcterms:W3CDTF">2014-07-15T03:43:45Z</dcterms:created>
  <dcterms:modified xsi:type="dcterms:W3CDTF">2014-07-16T16:19:25Z</dcterms:modified>
</cp:coreProperties>
</file>