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53EE3D-BE3C-4E97-88AB-300A955C55F2}"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3EE3D-BE3C-4E97-88AB-300A955C55F2}"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53EE3D-BE3C-4E97-88AB-300A955C55F2}"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53EE3D-BE3C-4E97-88AB-300A955C55F2}"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53EE3D-BE3C-4E97-88AB-300A955C55F2}" type="datetimeFigureOut">
              <a:rPr lang="en-US" smtClean="0"/>
              <a:pPr/>
              <a:t>7/14/2014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53EE3D-BE3C-4E97-88AB-300A955C55F2}" type="datetimeFigureOut">
              <a:rPr lang="en-US" smtClean="0"/>
              <a:pPr/>
              <a:t>7/14/2014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53EE3D-BE3C-4E97-88AB-300A955C55F2}" type="datetimeFigureOut">
              <a:rPr lang="en-US" smtClean="0"/>
              <a:pPr/>
              <a:t>7/14/2014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53EE3D-BE3C-4E97-88AB-300A955C55F2}"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53EE3D-BE3C-4E97-88AB-300A955C55F2}"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3EE3D-BE3C-4E97-88AB-300A955C55F2}"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53EE3D-BE3C-4E97-88AB-300A955C55F2}"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79C7CE-1EFF-43C6-B952-073040392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53EE3D-BE3C-4E97-88AB-300A955C55F2}" type="datetimeFigureOut">
              <a:rPr lang="en-US" smtClean="0"/>
              <a:pPr/>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79C7CE-1EFF-43C6-B952-073040392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en.wikipedia.org/wiki/File:Clay_pots_in_punjab_pakistan.JPG"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hyperlink" Target="http://en.wikipedia.org/wiki/File:Nastaliq-proportions.jpg" TargetMode="Externa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8.gif"/><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638799"/>
          </a:xfrm>
        </p:spPr>
        <p:txBody>
          <a:bodyPr>
            <a:normAutofit/>
          </a:bodyPr>
          <a:lstStyle/>
          <a:p>
            <a:r>
              <a:rPr lang="en-US" dirty="0" smtClean="0">
                <a:solidFill>
                  <a:srgbClr val="C00000"/>
                </a:solidFill>
              </a:rPr>
              <a:t>LECTURE. 31. </a:t>
            </a:r>
            <a:br>
              <a:rPr lang="en-US" dirty="0" smtClean="0">
                <a:solidFill>
                  <a:srgbClr val="C00000"/>
                </a:solidFill>
              </a:rPr>
            </a:br>
            <a:r>
              <a:rPr lang="en-US" dirty="0" smtClean="0">
                <a:solidFill>
                  <a:srgbClr val="C00000"/>
                </a:solidFill>
              </a:rPr>
              <a:t>SUMMERY OF FIRST TEN LECTURES</a:t>
            </a:r>
            <a:br>
              <a:rPr lang="en-US" dirty="0" smtClean="0">
                <a:solidFill>
                  <a:srgbClr val="C00000"/>
                </a:solidFill>
              </a:rPr>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3416320"/>
          </a:xfrm>
          <a:prstGeom prst="rect">
            <a:avLst/>
          </a:prstGeom>
        </p:spPr>
        <p:txBody>
          <a:bodyPr wrap="square">
            <a:spAutoFit/>
          </a:bodyPr>
          <a:lstStyle/>
          <a:p>
            <a:r>
              <a:rPr lang="en-US" sz="3600" dirty="0" smtClean="0">
                <a:solidFill>
                  <a:srgbClr val="C00000"/>
                </a:solidFill>
              </a:rPr>
              <a:t>SUMMERY OF LECTURE 1. Unit 1.</a:t>
            </a:r>
          </a:p>
          <a:p>
            <a:r>
              <a:rPr lang="en-US" sz="3600" dirty="0" smtClean="0"/>
              <a:t> Introduction to the Art, Craft and Calligraphy</a:t>
            </a:r>
          </a:p>
          <a:p>
            <a:r>
              <a:rPr lang="en-US" sz="3600" dirty="0" smtClean="0"/>
              <a:t>Introduction to art education</a:t>
            </a:r>
          </a:p>
          <a:p>
            <a:pPr>
              <a:buFont typeface="Arial" pitchFamily="34" charset="0"/>
              <a:buChar char="•"/>
            </a:pPr>
            <a:r>
              <a:rPr lang="en-US" sz="3600" dirty="0" smtClean="0"/>
              <a:t> Overview of the course.</a:t>
            </a:r>
          </a:p>
          <a:p>
            <a:endParaRPr lang="en-US" sz="36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05800" cy="6186309"/>
          </a:xfrm>
          <a:prstGeom prst="rect">
            <a:avLst/>
          </a:prstGeom>
        </p:spPr>
        <p:txBody>
          <a:bodyPr wrap="square">
            <a:spAutoFit/>
          </a:bodyPr>
          <a:lstStyle/>
          <a:p>
            <a:r>
              <a:rPr lang="en-US" sz="3600" dirty="0" smtClean="0"/>
              <a:t>COURSE DESCRIPTION</a:t>
            </a:r>
          </a:p>
          <a:p>
            <a:pPr>
              <a:buFont typeface="Arial" pitchFamily="34" charset="0"/>
              <a:buChar char="•"/>
            </a:pPr>
            <a:r>
              <a:rPr lang="en-US" sz="3600" dirty="0" smtClean="0"/>
              <a:t>Teachers Education course</a:t>
            </a:r>
          </a:p>
          <a:p>
            <a:pPr>
              <a:buFont typeface="Arial" pitchFamily="34" charset="0"/>
              <a:buChar char="•"/>
            </a:pPr>
            <a:r>
              <a:rPr lang="en-US" sz="3600" dirty="0" smtClean="0"/>
              <a:t>Knowledge on Art, Craft and Calligraphy with relation to Pakistani artist and Craftsman</a:t>
            </a:r>
          </a:p>
          <a:p>
            <a:pPr>
              <a:buFont typeface="Arial" pitchFamily="34" charset="0"/>
              <a:buChar char="•"/>
            </a:pPr>
            <a:r>
              <a:rPr lang="en-US" sz="3600" dirty="0" smtClean="0"/>
              <a:t>Practice of making their own Art works</a:t>
            </a:r>
          </a:p>
          <a:p>
            <a:pPr>
              <a:buFont typeface="Arial" pitchFamily="34" charset="0"/>
              <a:buChar char="•"/>
            </a:pPr>
            <a:r>
              <a:rPr lang="en-US" sz="3600" dirty="0" smtClean="0"/>
              <a:t>Roll of Art in child development</a:t>
            </a:r>
          </a:p>
          <a:p>
            <a:pPr>
              <a:buFont typeface="Arial" pitchFamily="34" charset="0"/>
              <a:buChar char="•"/>
            </a:pPr>
            <a:r>
              <a:rPr lang="en-US" sz="3600" dirty="0" smtClean="0"/>
              <a:t>Importance of Art and craft in Curriculum and relationship with other subjects</a:t>
            </a:r>
          </a:p>
          <a:p>
            <a:pPr>
              <a:buFont typeface="Arial" pitchFamily="34" charset="0"/>
              <a:buChar char="•"/>
            </a:pPr>
            <a:r>
              <a:rPr lang="en-US" sz="3600" dirty="0" smtClean="0"/>
              <a:t>Class room planning and Evaluation of Art works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5078313"/>
          </a:xfrm>
          <a:prstGeom prst="rect">
            <a:avLst/>
          </a:prstGeom>
        </p:spPr>
        <p:txBody>
          <a:bodyPr wrap="square">
            <a:spAutoFit/>
          </a:bodyPr>
          <a:lstStyle/>
          <a:p>
            <a:r>
              <a:rPr lang="en-US" sz="3600" dirty="0" smtClean="0"/>
              <a:t>COURSE GOALS</a:t>
            </a:r>
            <a:br>
              <a:rPr lang="en-US" sz="3600" dirty="0" smtClean="0"/>
            </a:br>
            <a:r>
              <a:rPr lang="en-US" sz="3600" dirty="0" smtClean="0"/>
              <a:t>Student teacher learnt to enhance the importance of art education in child development.</a:t>
            </a:r>
            <a:br>
              <a:rPr lang="en-US" sz="3600" dirty="0" smtClean="0"/>
            </a:br>
            <a:r>
              <a:rPr lang="en-US" sz="3600" dirty="0" smtClean="0"/>
              <a:t>They also recognize and make their students recognize and appreciate the artists, art styles and work.</a:t>
            </a:r>
            <a:br>
              <a:rPr lang="en-US" sz="3600" dirty="0" smtClean="0"/>
            </a:br>
            <a:r>
              <a:rPr lang="en-US" sz="3600" dirty="0" smtClean="0"/>
              <a:t>Origin and development of art and crafts in Pakistan.</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610600" cy="5632311"/>
          </a:xfrm>
          <a:prstGeom prst="rect">
            <a:avLst/>
          </a:prstGeom>
        </p:spPr>
        <p:txBody>
          <a:bodyPr wrap="square">
            <a:spAutoFit/>
          </a:bodyPr>
          <a:lstStyle/>
          <a:p>
            <a:r>
              <a:rPr lang="en-US" sz="3600" dirty="0" smtClean="0"/>
              <a:t>Student teacher learnt a variety of making art.</a:t>
            </a:r>
            <a:br>
              <a:rPr lang="en-US" sz="3600" dirty="0" smtClean="0"/>
            </a:br>
            <a:r>
              <a:rPr lang="en-US" sz="3600" dirty="0" smtClean="0"/>
              <a:t>Principles and elements of design and its application.</a:t>
            </a:r>
            <a:br>
              <a:rPr lang="en-US" sz="3600" dirty="0" smtClean="0"/>
            </a:br>
            <a:r>
              <a:rPr lang="en-US" sz="3600" dirty="0" smtClean="0"/>
              <a:t> Discussed links between art, craft and calligraphy and other subjects.</a:t>
            </a:r>
            <a:br>
              <a:rPr lang="en-US" sz="3600" dirty="0" smtClean="0"/>
            </a:br>
            <a:r>
              <a:rPr lang="en-US" sz="3600" dirty="0" smtClean="0"/>
              <a:t> Evaluation and appreciation of art works by students.</a:t>
            </a:r>
            <a:br>
              <a:rPr lang="en-US" sz="3600" dirty="0" smtClean="0"/>
            </a:br>
            <a:r>
              <a:rPr lang="en-US" sz="3600" dirty="0" smtClean="0"/>
              <a:t> presentation of portfolio related to their knowledge gathered after this course.</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63860"/>
            <a:ext cx="8382000" cy="6001643"/>
          </a:xfrm>
          <a:prstGeom prst="rect">
            <a:avLst/>
          </a:prstGeom>
        </p:spPr>
        <p:txBody>
          <a:bodyPr wrap="square">
            <a:spAutoFit/>
          </a:bodyPr>
          <a:lstStyle/>
          <a:p>
            <a:r>
              <a:rPr lang="en-US" sz="3200" dirty="0" smtClean="0"/>
              <a:t>LEARNING AND TEACHING APPROACH</a:t>
            </a:r>
          </a:p>
          <a:p>
            <a:pPr>
              <a:buFont typeface="Arial" pitchFamily="34" charset="0"/>
              <a:buChar char="•"/>
            </a:pPr>
            <a:r>
              <a:rPr lang="en-US" sz="3200" dirty="0" smtClean="0"/>
              <a:t> Student teacher in this practical oriented course will communicate the knowledge in an interactive way according to their learning abilities.</a:t>
            </a:r>
          </a:p>
          <a:p>
            <a:pPr>
              <a:buFont typeface="Arial" pitchFamily="34" charset="0"/>
              <a:buChar char="•"/>
            </a:pPr>
            <a:r>
              <a:rPr lang="en-US" sz="3200" dirty="0" smtClean="0"/>
              <a:t> Personal interest will be inculcated in Art, Craft and Calligraphy, so that they could communicate with elementary class room.</a:t>
            </a:r>
          </a:p>
          <a:p>
            <a:pPr>
              <a:buFont typeface="Arial" pitchFamily="34" charset="0"/>
              <a:buChar char="•"/>
            </a:pPr>
            <a:r>
              <a:rPr lang="en-US" sz="3200" dirty="0" smtClean="0"/>
              <a:t> Elementary students visits to the Museums art galleries and crafts man will be planed irrespective of place. </a:t>
            </a:r>
          </a:p>
          <a:p>
            <a:r>
              <a:rPr lang="en-US" sz="3200" dirty="0" smtClean="0"/>
              <a:t>Portfolio making and portfolio assessment at the end of the course.</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33400"/>
            <a:ext cx="8686800" cy="2308324"/>
          </a:xfrm>
          <a:prstGeom prst="rect">
            <a:avLst/>
          </a:prstGeom>
        </p:spPr>
        <p:txBody>
          <a:bodyPr wrap="square">
            <a:spAutoFit/>
          </a:bodyPr>
          <a:lstStyle/>
          <a:p>
            <a:r>
              <a:rPr lang="en-US" sz="3600" dirty="0" smtClean="0">
                <a:solidFill>
                  <a:srgbClr val="C00000"/>
                </a:solidFill>
              </a:rPr>
              <a:t>LECTURE 2. Unit 1.</a:t>
            </a:r>
          </a:p>
          <a:p>
            <a:r>
              <a:rPr lang="en-US" sz="3600" dirty="0" smtClean="0"/>
              <a:t> Introduction to the Art, Craft and Calligraphy</a:t>
            </a:r>
          </a:p>
          <a:p>
            <a:r>
              <a:rPr lang="en-US" sz="3600" dirty="0" smtClean="0"/>
              <a:t>Introduction to art education</a:t>
            </a:r>
          </a:p>
          <a:p>
            <a:pPr>
              <a:buFont typeface="Arial" pitchFamily="34" charset="0"/>
              <a:buChar char="•"/>
            </a:pPr>
            <a:r>
              <a:rPr lang="en-US" sz="3600" dirty="0" smtClean="0"/>
              <a:t> Overview of the course.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7924800" cy="3970318"/>
          </a:xfrm>
          <a:prstGeom prst="rect">
            <a:avLst/>
          </a:prstGeom>
        </p:spPr>
        <p:txBody>
          <a:bodyPr wrap="square">
            <a:spAutoFit/>
          </a:bodyPr>
          <a:lstStyle/>
          <a:p>
            <a:r>
              <a:rPr lang="en-US" sz="3600" dirty="0" smtClean="0">
                <a:solidFill>
                  <a:schemeClr val="tx1"/>
                </a:solidFill>
              </a:rPr>
              <a:t>Definition of art Education.</a:t>
            </a:r>
          </a:p>
          <a:p>
            <a:r>
              <a:rPr lang="en-US" sz="3600" dirty="0" smtClean="0">
                <a:solidFill>
                  <a:schemeClr val="tx1"/>
                </a:solidFill>
              </a:rPr>
              <a:t>What is Art?</a:t>
            </a:r>
          </a:p>
          <a:p>
            <a:r>
              <a:rPr lang="en-US" sz="3600" dirty="0" smtClean="0">
                <a:solidFill>
                  <a:schemeClr val="tx1"/>
                </a:solidFill>
              </a:rPr>
              <a:t>What is Craft?</a:t>
            </a:r>
          </a:p>
          <a:p>
            <a:r>
              <a:rPr lang="en-US" sz="3600" dirty="0" smtClean="0">
                <a:solidFill>
                  <a:schemeClr val="tx1"/>
                </a:solidFill>
              </a:rPr>
              <a:t>What is Calligraphy?</a:t>
            </a:r>
          </a:p>
          <a:p>
            <a:r>
              <a:rPr lang="en-US" sz="3600" dirty="0" smtClean="0">
                <a:solidFill>
                  <a:schemeClr val="tx1"/>
                </a:solidFill>
              </a:rPr>
              <a:t>Art and craft are related to each other like glass and jug or cup and saucer. </a:t>
            </a:r>
          </a:p>
          <a:p>
            <a:r>
              <a:rPr lang="en-US" sz="3600" dirty="0" smtClean="0">
                <a:solidFill>
                  <a:schemeClr val="tx1"/>
                </a:solidFill>
              </a:rPr>
              <a:t>Creativity is essential for both.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229600" cy="4524315"/>
          </a:xfrm>
          <a:prstGeom prst="rect">
            <a:avLst/>
          </a:prstGeom>
        </p:spPr>
        <p:txBody>
          <a:bodyPr wrap="square">
            <a:spAutoFit/>
          </a:bodyPr>
          <a:lstStyle/>
          <a:p>
            <a:r>
              <a:rPr lang="en-US" sz="3600" dirty="0" smtClean="0"/>
              <a:t>Different definitions of art.</a:t>
            </a:r>
          </a:p>
          <a:p>
            <a:r>
              <a:rPr lang="en-US" sz="3600" dirty="0" smtClean="0"/>
              <a:t>Art education is the area of learning that is based upon the visual, tangible arts—drawing, painting, sculpture, and design in jewelry, pottery, weaving, fabrics, etc. and design applied to more practical fields such as commercial graphics and home furnishings.</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4524315"/>
          </a:xfrm>
          <a:prstGeom prst="rect">
            <a:avLst/>
          </a:prstGeom>
        </p:spPr>
        <p:txBody>
          <a:bodyPr wrap="square">
            <a:spAutoFit/>
          </a:bodyPr>
          <a:lstStyle/>
          <a:p>
            <a:pPr>
              <a:buFont typeface="Arial" pitchFamily="34" charset="0"/>
              <a:buChar char="•"/>
            </a:pPr>
            <a:r>
              <a:rPr lang="en-US" sz="3600" b="1" dirty="0" smtClean="0"/>
              <a:t>Meaning</a:t>
            </a:r>
            <a:r>
              <a:rPr lang="en-US" sz="3600" dirty="0" smtClean="0"/>
              <a:t> of art is debatable, and somewhat ambiguous.</a:t>
            </a:r>
          </a:p>
          <a:p>
            <a:r>
              <a:rPr lang="en-US" sz="3600" dirty="0" smtClean="0"/>
              <a:t> Art is not a thing it’s a way.</a:t>
            </a:r>
          </a:p>
          <a:p>
            <a:pPr>
              <a:buFont typeface="Arial" pitchFamily="34" charset="0"/>
              <a:buChar char="•"/>
            </a:pPr>
            <a:r>
              <a:rPr lang="en-US" sz="3600" dirty="0" smtClean="0"/>
              <a:t> </a:t>
            </a:r>
            <a:r>
              <a:rPr lang="en-US" sz="3600" b="1" dirty="0" smtClean="0"/>
              <a:t>Art</a:t>
            </a:r>
            <a:r>
              <a:rPr lang="en-US" sz="3600" dirty="0" smtClean="0"/>
              <a:t> is something less directed it is more creative.</a:t>
            </a:r>
          </a:p>
          <a:p>
            <a:pPr>
              <a:buFont typeface="Arial" pitchFamily="34" charset="0"/>
              <a:buChar char="•"/>
            </a:pPr>
            <a:r>
              <a:rPr lang="en-US" sz="3600" dirty="0" smtClean="0"/>
              <a:t> Art has </a:t>
            </a:r>
            <a:r>
              <a:rPr lang="en-US" sz="3600" b="1" dirty="0" smtClean="0"/>
              <a:t>less defined goals</a:t>
            </a:r>
            <a:r>
              <a:rPr lang="en-US" sz="3600" dirty="0" smtClean="0"/>
              <a:t>.</a:t>
            </a:r>
          </a:p>
          <a:p>
            <a:pPr>
              <a:buFont typeface="Arial" pitchFamily="34" charset="0"/>
              <a:buChar char="•"/>
            </a:pPr>
            <a:r>
              <a:rPr lang="en-US" sz="3600" dirty="0" smtClean="0"/>
              <a:t> Art enables us to </a:t>
            </a:r>
            <a:r>
              <a:rPr lang="en-US" sz="3600" b="1" dirty="0" smtClean="0"/>
              <a:t>find ourselves </a:t>
            </a:r>
            <a:r>
              <a:rPr lang="en-US" sz="3600" dirty="0" smtClean="0"/>
              <a:t>and as well as to </a:t>
            </a:r>
            <a:r>
              <a:rPr lang="en-US" sz="3600" b="1" dirty="0" smtClean="0"/>
              <a:t>loose ourselves.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10600" cy="3970318"/>
          </a:xfrm>
          <a:prstGeom prst="rect">
            <a:avLst/>
          </a:prstGeom>
        </p:spPr>
        <p:txBody>
          <a:bodyPr wrap="square">
            <a:spAutoFit/>
          </a:bodyPr>
          <a:lstStyle/>
          <a:p>
            <a:pPr algn="just">
              <a:buFont typeface="Arial" pitchFamily="34" charset="0"/>
              <a:buChar char="•"/>
            </a:pPr>
            <a:r>
              <a:rPr lang="en-US" sz="3600" dirty="0" smtClean="0"/>
              <a:t>There is actually</a:t>
            </a:r>
            <a:r>
              <a:rPr lang="en-US" sz="3600" b="1" dirty="0" smtClean="0"/>
              <a:t> </a:t>
            </a:r>
            <a:r>
              <a:rPr lang="en-US" sz="3600" dirty="0" smtClean="0"/>
              <a:t>no such definition that is convincing enough for all. </a:t>
            </a:r>
          </a:p>
          <a:p>
            <a:pPr algn="just">
              <a:buFont typeface="Arial" pitchFamily="34" charset="0"/>
              <a:buChar char="•"/>
            </a:pPr>
            <a:r>
              <a:rPr lang="en-US" sz="3600" dirty="0" smtClean="0"/>
              <a:t> The expression or application of human creative skill and imagination, typically in a visual form such as painting, or sculpture, producing works to be appreciated primarily for their beauty or emotional power.</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3416320"/>
          </a:xfrm>
          <a:prstGeom prst="rect">
            <a:avLst/>
          </a:prstGeom>
        </p:spPr>
        <p:txBody>
          <a:bodyPr wrap="square">
            <a:spAutoFit/>
          </a:bodyPr>
          <a:lstStyle/>
          <a:p>
            <a:pPr algn="just"/>
            <a:r>
              <a:rPr lang="en-US" sz="3600" dirty="0" smtClean="0"/>
              <a:t>An other definition of art is </a:t>
            </a:r>
          </a:p>
          <a:p>
            <a:pPr algn="just">
              <a:buFont typeface="Arial" pitchFamily="34" charset="0"/>
              <a:buChar char="•"/>
            </a:pPr>
            <a:r>
              <a:rPr lang="en-US" sz="3600" dirty="0" smtClean="0"/>
              <a:t>the various branches of creative activity, such as painting, music, literature, and dance.</a:t>
            </a:r>
          </a:p>
          <a:p>
            <a:pPr algn="just">
              <a:buFont typeface="Arial" pitchFamily="34" charset="0"/>
              <a:buChar char="•"/>
            </a:pPr>
            <a:r>
              <a:rPr lang="en-US" sz="3600" dirty="0" smtClean="0"/>
              <a:t> </a:t>
            </a:r>
            <a:r>
              <a:rPr lang="en-US" sz="3600" b="1" dirty="0" smtClean="0"/>
              <a:t> </a:t>
            </a:r>
            <a:r>
              <a:rPr lang="en-US" sz="3600" dirty="0" smtClean="0"/>
              <a:t>Human effort to imitate, supplement, alter, or counteract the work of nature.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305800" cy="5078313"/>
          </a:xfrm>
          <a:prstGeom prst="rect">
            <a:avLst/>
          </a:prstGeom>
        </p:spPr>
        <p:txBody>
          <a:bodyPr wrap="square">
            <a:spAutoFit/>
          </a:bodyPr>
          <a:lstStyle/>
          <a:p>
            <a:r>
              <a:rPr lang="en-US" sz="3600" b="1" dirty="0" smtClean="0"/>
              <a:t>a. </a:t>
            </a:r>
            <a:r>
              <a:rPr lang="en-US" sz="3600" dirty="0" smtClean="0"/>
              <a:t>The conscious production or arrangement of sounds, colors, forms, movements, or other elements in a manner that affects the sense of beauty, specifically the production of the beautiful in a graphic or plastic medium.</a:t>
            </a:r>
          </a:p>
          <a:p>
            <a:r>
              <a:rPr lang="en-US" sz="3600" b="1" dirty="0" smtClean="0"/>
              <a:t>b. </a:t>
            </a:r>
            <a:r>
              <a:rPr lang="en-US" sz="3600" dirty="0" smtClean="0"/>
              <a:t>The study of these activities.</a:t>
            </a:r>
          </a:p>
          <a:p>
            <a:r>
              <a:rPr lang="en-US" sz="3600" b="1" dirty="0" smtClean="0"/>
              <a:t>c. </a:t>
            </a:r>
            <a:r>
              <a:rPr lang="en-US" sz="3600" dirty="0" smtClean="0"/>
              <a:t>The product of these activities; human works of beauty considered as a group.</a:t>
            </a:r>
            <a:endParaRPr lang="en-US"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458200" cy="5632311"/>
          </a:xfrm>
          <a:prstGeom prst="rect">
            <a:avLst/>
          </a:prstGeom>
        </p:spPr>
        <p:txBody>
          <a:bodyPr wrap="square">
            <a:spAutoFit/>
          </a:bodyPr>
          <a:lstStyle/>
          <a:p>
            <a:r>
              <a:rPr lang="en-US" sz="3600" dirty="0" smtClean="0"/>
              <a:t>Definition and conclusion of art is equally difficult, but can be concluded that art is some thing that is creative, related to beauty or sometimes not related to beauty, but deals with the inner feeling as well as knowledge and concepts of art. Art also deals with skills and learning of the tools of art. The broader spectrum of art deals with the branches of art. Art is produced with lesser defined goals in the mind of the artist. </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153400" cy="5078313"/>
          </a:xfrm>
          <a:prstGeom prst="rect">
            <a:avLst/>
          </a:prstGeom>
        </p:spPr>
        <p:txBody>
          <a:bodyPr wrap="square">
            <a:spAutoFit/>
          </a:bodyPr>
          <a:lstStyle/>
          <a:p>
            <a:pPr algn="just"/>
            <a:r>
              <a:rPr lang="en-US" dirty="0" smtClean="0"/>
              <a:t>N</a:t>
            </a:r>
            <a:r>
              <a:rPr lang="en-US" sz="3600" dirty="0" smtClean="0"/>
              <a:t>ow the second question related to this course is, </a:t>
            </a:r>
            <a:r>
              <a:rPr lang="en-US" sz="3600" b="1" dirty="0" smtClean="0"/>
              <a:t>What is craft?</a:t>
            </a:r>
          </a:p>
          <a:p>
            <a:pPr algn="just"/>
            <a:r>
              <a:rPr lang="en-US" sz="3600" dirty="0" smtClean="0"/>
              <a:t>Craft is an activity that uses specific materials with a certain goal in mind. Usually a craft has a set of directions and skills to make to a finished product. The creator of craft learns  to follow directions and solve problems while working towards a goal. </a:t>
            </a:r>
            <a:endParaRPr lang="en-US"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458200" cy="3970318"/>
          </a:xfrm>
          <a:prstGeom prst="rect">
            <a:avLst/>
          </a:prstGeom>
        </p:spPr>
        <p:txBody>
          <a:bodyPr wrap="square">
            <a:spAutoFit/>
          </a:bodyPr>
          <a:lstStyle/>
          <a:p>
            <a:pPr algn="just"/>
            <a:r>
              <a:rPr lang="en-US" sz="3600" dirty="0" smtClean="0"/>
              <a:t>To have a convincing answer to what is craft? Lets discuss some more definitions of Craft.</a:t>
            </a:r>
          </a:p>
          <a:p>
            <a:pPr algn="just"/>
            <a:r>
              <a:rPr lang="en-US" sz="3600" dirty="0" smtClean="0"/>
              <a:t>Craft as a verb means, exercise skill in making (an object), typically by hand.</a:t>
            </a:r>
          </a:p>
          <a:p>
            <a:pPr algn="just"/>
            <a:r>
              <a:rPr lang="en-US" sz="3600" dirty="0" smtClean="0"/>
              <a:t>an activity that involves making something in a skillful way by using your hands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05800" cy="5078313"/>
          </a:xfrm>
          <a:prstGeom prst="rect">
            <a:avLst/>
          </a:prstGeom>
        </p:spPr>
        <p:txBody>
          <a:bodyPr wrap="square">
            <a:spAutoFit/>
          </a:bodyPr>
          <a:lstStyle/>
          <a:p>
            <a:r>
              <a:rPr lang="en-US" sz="3600" dirty="0" smtClean="0"/>
              <a:t>CONCLUSION OF DIFFERENT DEFINITIONS OF CRAFT.</a:t>
            </a:r>
          </a:p>
          <a:p>
            <a:r>
              <a:rPr lang="en-US" sz="3600" dirty="0" smtClean="0"/>
              <a:t>Craft is a tangible object produced by the craftsman manually with a well defined goal using his creative abilities.</a:t>
            </a:r>
          </a:p>
          <a:p>
            <a:r>
              <a:rPr lang="en-US" sz="3600" dirty="0" smtClean="0"/>
              <a:t>an art, trade, or occupation requiring special skill, especially manual skill, that can be reproduced, in a skillful way at a mass scale.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6740307"/>
          </a:xfrm>
          <a:prstGeom prst="rect">
            <a:avLst/>
          </a:prstGeom>
        </p:spPr>
        <p:txBody>
          <a:bodyPr wrap="square">
            <a:spAutoFit/>
          </a:bodyPr>
          <a:lstStyle/>
          <a:p>
            <a:pPr algn="ctr"/>
            <a:r>
              <a:rPr lang="en-US" sz="3600" dirty="0" smtClean="0"/>
              <a:t>DIFFERENCES AND SIMILARITIES IN ART AND CRAFT</a:t>
            </a:r>
          </a:p>
          <a:p>
            <a:pPr algn="just"/>
            <a:r>
              <a:rPr lang="en-US" sz="3600" dirty="0" smtClean="0"/>
              <a:t>The difference between art and craft is that in art, object made are for beauty and decorative purposes while objects produced in crafts are mostly functional though also decorative. Crafts include ceramic pottery, glass and basketry while art includes painted portraits and sculptures. The distinction between the two terms increasingly becomes unclear as others consider them one and the same thing.</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534400" cy="4524315"/>
          </a:xfrm>
          <a:prstGeom prst="rect">
            <a:avLst/>
          </a:prstGeom>
        </p:spPr>
        <p:txBody>
          <a:bodyPr wrap="square">
            <a:spAutoFit/>
          </a:bodyPr>
          <a:lstStyle/>
          <a:p>
            <a:r>
              <a:rPr lang="en-US" sz="3600" dirty="0" smtClean="0"/>
              <a:t>What is Calligraphy:</a:t>
            </a:r>
          </a:p>
          <a:p>
            <a:r>
              <a:rPr lang="en-US" sz="3600" dirty="0" smtClean="0"/>
              <a:t>decorative handwriting or handwritten lettering.</a:t>
            </a:r>
          </a:p>
          <a:p>
            <a:r>
              <a:rPr lang="en-US" sz="3600" dirty="0" smtClean="0"/>
              <a:t>the art of producing decorative handwriting or lettering with a pen or brush.</a:t>
            </a:r>
          </a:p>
          <a:p>
            <a:r>
              <a:rPr lang="en-US" sz="3600" dirty="0" smtClean="0"/>
              <a:t>fancy penmanship, especially highly decorative handwriting, as with a great many flourishes.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5632311"/>
          </a:xfrm>
          <a:prstGeom prst="rect">
            <a:avLst/>
          </a:prstGeom>
        </p:spPr>
        <p:txBody>
          <a:bodyPr wrap="square">
            <a:spAutoFit/>
          </a:bodyPr>
          <a:lstStyle/>
          <a:p>
            <a:pPr algn="just"/>
            <a:r>
              <a:rPr lang="en-US" sz="3600" dirty="0" smtClean="0"/>
              <a:t>Few definitions of Calligraphy:</a:t>
            </a:r>
          </a:p>
          <a:p>
            <a:pPr algn="just"/>
            <a:r>
              <a:rPr lang="en-US" sz="3600" dirty="0" smtClean="0"/>
              <a:t>A script, usually cursive, although sometimes angular, produced chiefly by brush, especially Chinese, Japanese, or Arabic writing of high aesthetic value.</a:t>
            </a:r>
          </a:p>
          <a:p>
            <a:pPr algn="just"/>
            <a:r>
              <a:rPr lang="en-US" sz="3600" dirty="0" smtClean="0"/>
              <a:t>Fine Arts. line or a group of lines either derived from or resembling letter forms and characterized by qualities usually associated with cursive writing, especially that produced with a brush or pen. </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rabic_calligraphy_by_telpo-d2ytqq3.jpg"/>
          <p:cNvPicPr>
            <a:picLocks noChangeAspect="1"/>
          </p:cNvPicPr>
          <p:nvPr/>
        </p:nvPicPr>
        <p:blipFill>
          <a:blip r:embed="rId2" cstate="print"/>
          <a:stretch>
            <a:fillRect/>
          </a:stretch>
        </p:blipFill>
        <p:spPr>
          <a:xfrm>
            <a:off x="567356" y="1371600"/>
            <a:ext cx="3395044" cy="5029200"/>
          </a:xfrm>
          <a:prstGeom prst="rect">
            <a:avLst/>
          </a:prstGeom>
        </p:spPr>
      </p:pic>
      <p:pic>
        <p:nvPicPr>
          <p:cNvPr id="3" name="Content Placeholder 5" descr="Spirit_of_Arabic_Calligraphy_by_admenia.jpg"/>
          <p:cNvPicPr>
            <a:picLocks noChangeAspect="1"/>
          </p:cNvPicPr>
          <p:nvPr/>
        </p:nvPicPr>
        <p:blipFill>
          <a:blip r:embed="rId3" cstate="print"/>
          <a:stretch>
            <a:fillRect/>
          </a:stretch>
        </p:blipFill>
        <p:spPr>
          <a:xfrm>
            <a:off x="4743451" y="1600200"/>
            <a:ext cx="3714749" cy="4953000"/>
          </a:xfrm>
          <a:prstGeom prst="rect">
            <a:avLst/>
          </a:prstGeom>
        </p:spPr>
      </p:pic>
      <p:sp>
        <p:nvSpPr>
          <p:cNvPr id="4" name="Rectangle 3"/>
          <p:cNvSpPr/>
          <p:nvPr/>
        </p:nvSpPr>
        <p:spPr>
          <a:xfrm>
            <a:off x="1295400" y="304800"/>
            <a:ext cx="6172199" cy="646331"/>
          </a:xfrm>
          <a:prstGeom prst="rect">
            <a:avLst/>
          </a:prstGeom>
        </p:spPr>
        <p:txBody>
          <a:bodyPr wrap="square">
            <a:spAutoFit/>
          </a:bodyPr>
          <a:lstStyle/>
          <a:p>
            <a:pPr algn="ctr"/>
            <a:r>
              <a:rPr lang="en-US" sz="3600" dirty="0" smtClean="0"/>
              <a:t>Arabic Calligraphy</a:t>
            </a:r>
            <a:endParaRPr lang="en-US" sz="36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japan.jpg"/>
          <p:cNvPicPr>
            <a:picLocks noChangeAspect="1"/>
          </p:cNvPicPr>
          <p:nvPr/>
        </p:nvPicPr>
        <p:blipFill>
          <a:blip r:embed="rId2" cstate="print"/>
          <a:stretch>
            <a:fillRect/>
          </a:stretch>
        </p:blipFill>
        <p:spPr>
          <a:xfrm>
            <a:off x="305094" y="1467480"/>
            <a:ext cx="3638152" cy="4857120"/>
          </a:xfrm>
          <a:prstGeom prst="rect">
            <a:avLst/>
          </a:prstGeom>
        </p:spPr>
      </p:pic>
      <p:pic>
        <p:nvPicPr>
          <p:cNvPr id="3" name="Content Placeholder 5" descr="chinese_calligraphy_class_1.preview.jpg"/>
          <p:cNvPicPr>
            <a:picLocks noChangeAspect="1"/>
          </p:cNvPicPr>
          <p:nvPr/>
        </p:nvPicPr>
        <p:blipFill>
          <a:blip r:embed="rId3" cstate="print"/>
          <a:stretch>
            <a:fillRect/>
          </a:stretch>
        </p:blipFill>
        <p:spPr>
          <a:xfrm>
            <a:off x="4401608" y="2348706"/>
            <a:ext cx="4285192" cy="3213894"/>
          </a:xfrm>
          <a:prstGeom prst="rect">
            <a:avLst/>
          </a:prstGeom>
        </p:spPr>
      </p:pic>
      <p:sp>
        <p:nvSpPr>
          <p:cNvPr id="4" name="Rectangle 3"/>
          <p:cNvSpPr/>
          <p:nvPr/>
        </p:nvSpPr>
        <p:spPr>
          <a:xfrm>
            <a:off x="1371600" y="304800"/>
            <a:ext cx="7086600" cy="646331"/>
          </a:xfrm>
          <a:prstGeom prst="rect">
            <a:avLst/>
          </a:prstGeom>
        </p:spPr>
        <p:txBody>
          <a:bodyPr wrap="square">
            <a:spAutoFit/>
          </a:bodyPr>
          <a:lstStyle/>
          <a:p>
            <a:r>
              <a:rPr lang="en-US" sz="3600" dirty="0" smtClean="0"/>
              <a:t>Japanese and Chinese calligraphy</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3970318"/>
          </a:xfrm>
          <a:prstGeom prst="rect">
            <a:avLst/>
          </a:prstGeom>
        </p:spPr>
        <p:txBody>
          <a:bodyPr wrap="square">
            <a:spAutoFit/>
          </a:bodyPr>
          <a:lstStyle/>
          <a:p>
            <a:pPr algn="just"/>
            <a:r>
              <a:rPr lang="en-US" sz="3600" dirty="0" smtClean="0"/>
              <a:t>THE COURSE PORTFOLIO</a:t>
            </a:r>
          </a:p>
          <a:p>
            <a:pPr algn="just"/>
            <a:r>
              <a:rPr lang="en-US" sz="3600" dirty="0" smtClean="0"/>
              <a:t>Since  this course is basically divided in two areas. One area deals with theory and the other deals with practical.</a:t>
            </a:r>
          </a:p>
          <a:p>
            <a:pPr algn="just"/>
            <a:r>
              <a:rPr lang="en-US" sz="3600" dirty="0" smtClean="0"/>
              <a:t>Portfolio deals with the practical area. Portfolio will comprise of the end products practically produced by the student.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4524315"/>
          </a:xfrm>
          <a:prstGeom prst="rect">
            <a:avLst/>
          </a:prstGeom>
        </p:spPr>
        <p:txBody>
          <a:bodyPr wrap="square">
            <a:spAutoFit/>
          </a:bodyPr>
          <a:lstStyle/>
          <a:p>
            <a:r>
              <a:rPr lang="en-US" sz="3600" dirty="0" smtClean="0"/>
              <a:t>LECTURE 3. UNIT. 1 (CONTINUATION)</a:t>
            </a:r>
            <a:br>
              <a:rPr lang="en-US" sz="3600" dirty="0" smtClean="0"/>
            </a:br>
            <a:r>
              <a:rPr lang="en-US" sz="3600" dirty="0" smtClean="0"/>
              <a:t>APPROACHES TO ART TEACHINGS</a:t>
            </a:r>
            <a:endParaRPr lang="en-US" sz="3600" dirty="0" smtClean="0">
              <a:solidFill>
                <a:srgbClr val="C00000"/>
              </a:solidFill>
            </a:endParaRPr>
          </a:p>
          <a:p>
            <a:r>
              <a:rPr lang="en-US" sz="3600" dirty="0" smtClean="0">
                <a:solidFill>
                  <a:srgbClr val="C00000"/>
                </a:solidFill>
              </a:rPr>
              <a:t>Approaches to art teaching</a:t>
            </a:r>
          </a:p>
          <a:p>
            <a:pPr>
              <a:buFont typeface="Arial" pitchFamily="34" charset="0"/>
              <a:buChar char="•"/>
            </a:pPr>
            <a:r>
              <a:rPr lang="en-US" sz="3600" dirty="0" smtClean="0">
                <a:solidFill>
                  <a:srgbClr val="C00000"/>
                </a:solidFill>
              </a:rPr>
              <a:t> Art and child development.</a:t>
            </a:r>
          </a:p>
          <a:p>
            <a:pPr>
              <a:buFont typeface="Arial" pitchFamily="34" charset="0"/>
              <a:buChar char="•"/>
            </a:pPr>
            <a:r>
              <a:rPr lang="en-US" sz="3600" dirty="0" smtClean="0">
                <a:solidFill>
                  <a:srgbClr val="C00000"/>
                </a:solidFill>
              </a:rPr>
              <a:t> Why teach art and crafts in elementary grades?</a:t>
            </a:r>
          </a:p>
          <a:p>
            <a:pPr>
              <a:buFont typeface="Arial" pitchFamily="34" charset="0"/>
              <a:buChar char="•"/>
            </a:pPr>
            <a:r>
              <a:rPr lang="en-US" sz="3600" dirty="0" smtClean="0">
                <a:solidFill>
                  <a:srgbClr val="C00000"/>
                </a:solidFill>
              </a:rPr>
              <a:t>  The role of teacher in teaching art, craft and calligraphy.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229600" cy="4524315"/>
          </a:xfrm>
          <a:prstGeom prst="rect">
            <a:avLst/>
          </a:prstGeom>
        </p:spPr>
        <p:txBody>
          <a:bodyPr wrap="square">
            <a:spAutoFit/>
          </a:bodyPr>
          <a:lstStyle/>
          <a:p>
            <a:pPr algn="just"/>
            <a:r>
              <a:rPr lang="en-US" sz="3600" dirty="0" smtClean="0">
                <a:solidFill>
                  <a:schemeClr val="tx1">
                    <a:lumMod val="95000"/>
                    <a:lumOff val="5000"/>
                  </a:schemeClr>
                </a:solidFill>
              </a:rPr>
              <a:t>ART AND CHILD DEVELOPMENT</a:t>
            </a:r>
          </a:p>
          <a:p>
            <a:pPr algn="just"/>
            <a:r>
              <a:rPr lang="en-US" sz="3600" dirty="0" smtClean="0">
                <a:solidFill>
                  <a:schemeClr val="tx1">
                    <a:lumMod val="95000"/>
                    <a:lumOff val="5000"/>
                  </a:schemeClr>
                </a:solidFill>
              </a:rPr>
              <a:t>Five Stages of development in children’s art.</a:t>
            </a:r>
          </a:p>
          <a:p>
            <a:pPr algn="just"/>
            <a:r>
              <a:rPr lang="en-US" sz="3600" dirty="0" smtClean="0">
                <a:solidFill>
                  <a:schemeClr val="tx1">
                    <a:lumMod val="95000"/>
                    <a:lumOff val="5000"/>
                  </a:schemeClr>
                </a:solidFill>
              </a:rPr>
              <a:t>Each of these stages refers to a combination of visual characteristics found in the art work of children. “Developmental-Stage” theory assumes that the stages occur in a sequential order. </a:t>
            </a:r>
            <a:endParaRPr lang="en-US" sz="3600"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jackson-1_small-e1359351979849.jpg"/>
          <p:cNvPicPr>
            <a:picLocks noChangeAspect="1"/>
          </p:cNvPicPr>
          <p:nvPr/>
        </p:nvPicPr>
        <p:blipFill>
          <a:blip r:embed="rId2" cstate="print"/>
          <a:stretch>
            <a:fillRect/>
          </a:stretch>
        </p:blipFill>
        <p:spPr>
          <a:xfrm>
            <a:off x="2362201" y="1966242"/>
            <a:ext cx="3962400" cy="4159922"/>
          </a:xfrm>
          <a:prstGeom prst="rect">
            <a:avLst/>
          </a:prstGeom>
        </p:spPr>
      </p:pic>
      <p:sp>
        <p:nvSpPr>
          <p:cNvPr id="3" name="Rectangle 2"/>
          <p:cNvSpPr/>
          <p:nvPr/>
        </p:nvSpPr>
        <p:spPr>
          <a:xfrm>
            <a:off x="152400" y="228600"/>
            <a:ext cx="8686800" cy="1384995"/>
          </a:xfrm>
          <a:prstGeom prst="rect">
            <a:avLst/>
          </a:prstGeom>
        </p:spPr>
        <p:txBody>
          <a:bodyPr wrap="square">
            <a:spAutoFit/>
          </a:bodyPr>
          <a:lstStyle/>
          <a:p>
            <a:r>
              <a:rPr lang="en-US" sz="2800" dirty="0" smtClean="0">
                <a:solidFill>
                  <a:schemeClr val="tx2">
                    <a:lumMod val="50000"/>
                  </a:schemeClr>
                </a:solidFill>
              </a:rPr>
              <a:t>Little attempt has been made to relate these stages of growth in art directly to chronological age because so many factors contribute to the child’s development in art. </a:t>
            </a:r>
            <a:endParaRPr lang="en-US" sz="2800"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1"/>
            <a:ext cx="8153400" cy="1754326"/>
          </a:xfrm>
          <a:prstGeom prst="rect">
            <a:avLst/>
          </a:prstGeom>
        </p:spPr>
        <p:txBody>
          <a:bodyPr wrap="square">
            <a:spAutoFit/>
          </a:bodyPr>
          <a:lstStyle/>
          <a:p>
            <a:r>
              <a:rPr lang="en-US" sz="3600" b="1" u="sng" dirty="0" smtClean="0">
                <a:solidFill>
                  <a:srgbClr val="C00000"/>
                </a:solidFill>
              </a:rPr>
              <a:t>FIVE STAGES OF DEVELOPMENT OF Children art</a:t>
            </a:r>
          </a:p>
          <a:p>
            <a:r>
              <a:rPr lang="en-US" sz="3600" b="1" u="sng" dirty="0" smtClean="0">
                <a:solidFill>
                  <a:srgbClr val="C00000"/>
                </a:solidFill>
              </a:rPr>
              <a:t>1. The Scribble Stage</a:t>
            </a:r>
            <a:endParaRPr lang="en-US" sz="3600" dirty="0"/>
          </a:p>
        </p:txBody>
      </p:sp>
      <p:sp>
        <p:nvSpPr>
          <p:cNvPr id="3" name="Rectangle 2"/>
          <p:cNvSpPr/>
          <p:nvPr/>
        </p:nvSpPr>
        <p:spPr>
          <a:xfrm>
            <a:off x="152400" y="2274838"/>
            <a:ext cx="8458200" cy="4031873"/>
          </a:xfrm>
          <a:prstGeom prst="rect">
            <a:avLst/>
          </a:prstGeom>
        </p:spPr>
        <p:txBody>
          <a:bodyPr wrap="square">
            <a:spAutoFit/>
          </a:bodyPr>
          <a:lstStyle/>
          <a:p>
            <a:pPr lvl="0" algn="just" fontAlgn="base">
              <a:spcBef>
                <a:spcPct val="0"/>
              </a:spcBef>
              <a:spcAft>
                <a:spcPct val="0"/>
              </a:spcAf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There are three discernible stages during this stage:</a:t>
            </a:r>
            <a:r>
              <a:rPr kumimoji="0" lang="en-US" sz="32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buFontTx/>
              <a:buChar char="•"/>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random scribbling</a:t>
            </a:r>
            <a:endPar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lvl="0" algn="just" eaLnBrk="0" fontAlgn="base" hangingPunct="0">
              <a:spcBef>
                <a:spcPct val="0"/>
              </a:spcBef>
              <a:spcAft>
                <a:spcPct val="0"/>
              </a:spcAft>
              <a:buFontTx/>
              <a:buChar char="•"/>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controlled scribbling</a:t>
            </a:r>
            <a:endParaRPr kumimoji="0" lang="en-US" sz="3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lvl="0" algn="just" eaLnBrk="0" fontAlgn="base" hangingPunct="0">
              <a:spcBef>
                <a:spcPct val="0"/>
              </a:spcBef>
              <a:spcAft>
                <a:spcPct val="0"/>
              </a:spcAft>
              <a:buFontTx/>
              <a:buChar char="•"/>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naming of scribbling</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By definition, a child in the scribbling stage, usually </a:t>
            </a: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2 - 4</a:t>
            </a:r>
            <a:r>
              <a:rPr kumimoji="0" lang="en-US" sz="3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years of age, is not drawing symbols for objects.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1st stage of child art.jpg"/>
          <p:cNvPicPr>
            <a:picLocks noChangeAspect="1"/>
          </p:cNvPicPr>
          <p:nvPr/>
        </p:nvPicPr>
        <p:blipFill>
          <a:blip r:embed="rId2" cstate="print"/>
          <a:stretch>
            <a:fillRect/>
          </a:stretch>
        </p:blipFill>
        <p:spPr>
          <a:xfrm>
            <a:off x="472612" y="2362200"/>
            <a:ext cx="3642188" cy="3124200"/>
          </a:xfrm>
          <a:prstGeom prst="rect">
            <a:avLst/>
          </a:prstGeom>
        </p:spPr>
      </p:pic>
      <p:pic>
        <p:nvPicPr>
          <p:cNvPr id="3" name="Content Placeholder 5" descr="1st stage image 2.jpg"/>
          <p:cNvPicPr>
            <a:picLocks noChangeAspect="1"/>
          </p:cNvPicPr>
          <p:nvPr/>
        </p:nvPicPr>
        <p:blipFill>
          <a:blip r:embed="rId3" cstate="print"/>
          <a:stretch>
            <a:fillRect/>
          </a:stretch>
        </p:blipFill>
        <p:spPr>
          <a:xfrm>
            <a:off x="4495800" y="1219200"/>
            <a:ext cx="4180777" cy="4547047"/>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1"/>
            <a:ext cx="8382000" cy="5078313"/>
          </a:xfrm>
          <a:prstGeom prst="rect">
            <a:avLst/>
          </a:prstGeom>
        </p:spPr>
        <p:txBody>
          <a:bodyPr wrap="square">
            <a:spAutoFit/>
          </a:bodyPr>
          <a:lstStyle/>
          <a:p>
            <a:pPr algn="just"/>
            <a:r>
              <a:rPr lang="en-US" sz="3600" b="1" u="sng" dirty="0" smtClean="0">
                <a:solidFill>
                  <a:schemeClr val="tx2">
                    <a:lumMod val="60000"/>
                    <a:lumOff val="40000"/>
                  </a:schemeClr>
                </a:solidFill>
              </a:rPr>
              <a:t>2. The Pre-Schematic Stage</a:t>
            </a:r>
            <a:r>
              <a:rPr lang="en-US" sz="3600" dirty="0" smtClean="0">
                <a:solidFill>
                  <a:schemeClr val="tx2">
                    <a:lumMod val="60000"/>
                    <a:lumOff val="40000"/>
                  </a:schemeClr>
                </a:solidFill>
              </a:rPr>
              <a:t/>
            </a:r>
            <a:br>
              <a:rPr lang="en-US" sz="3600" dirty="0" smtClean="0">
                <a:solidFill>
                  <a:schemeClr val="tx2">
                    <a:lumMod val="60000"/>
                    <a:lumOff val="40000"/>
                  </a:schemeClr>
                </a:solidFill>
              </a:rPr>
            </a:br>
            <a:r>
              <a:rPr lang="en-US" sz="3600" dirty="0" smtClean="0">
                <a:solidFill>
                  <a:schemeClr val="tx2">
                    <a:lumMod val="60000"/>
                    <a:lumOff val="40000"/>
                  </a:schemeClr>
                </a:solidFill>
              </a:rPr>
              <a:t>The second, or pre-schematic stage, is entered when the child produces his first representative symbols for objects in his environment. These symbols are formed with circles, squares, and lines. The symbols change frequently. The pictures have a “floating organization and the paper may be turned many times while drawing.</a:t>
            </a:r>
            <a:endParaRPr lang="en-US" sz="3600" dirty="0">
              <a:solidFill>
                <a:schemeClr val="tx2">
                  <a:lumMod val="60000"/>
                  <a:lumOff val="4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2nd stage.jpg"/>
          <p:cNvPicPr>
            <a:picLocks noChangeAspect="1"/>
          </p:cNvPicPr>
          <p:nvPr/>
        </p:nvPicPr>
        <p:blipFill>
          <a:blip r:embed="rId2" cstate="print"/>
          <a:stretch>
            <a:fillRect/>
          </a:stretch>
        </p:blipFill>
        <p:spPr>
          <a:xfrm>
            <a:off x="2477413" y="1066801"/>
            <a:ext cx="4109503" cy="54864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34400" cy="5632311"/>
          </a:xfrm>
          <a:prstGeom prst="rect">
            <a:avLst/>
          </a:prstGeom>
        </p:spPr>
        <p:txBody>
          <a:bodyPr wrap="square">
            <a:spAutoFit/>
          </a:bodyPr>
          <a:lstStyle/>
          <a:p>
            <a:r>
              <a:rPr lang="en-US" sz="3600" b="1" u="sng" dirty="0" smtClean="0"/>
              <a:t>3. The Schematic Stage</a:t>
            </a:r>
            <a:r>
              <a:rPr lang="en-US" sz="3600" dirty="0" smtClean="0"/>
              <a:t/>
            </a:r>
            <a:br>
              <a:rPr lang="en-US" sz="3600" dirty="0" smtClean="0"/>
            </a:br>
            <a:r>
              <a:rPr lang="en-US" sz="3600" dirty="0" smtClean="0"/>
              <a:t>The main characteristics of this stage are the repetition of symbols for familiar objects, and the use of the base-line. The term “schema” refers to the habitually repeated symbol for an object. Examples of such schema are the lollipop tree, the stiff scarecrow-type drawings of people, or a series of houses which are all drawn the same. </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descr="stage 3.jpg"/>
          <p:cNvPicPr>
            <a:picLocks noChangeAspect="1"/>
          </p:cNvPicPr>
          <p:nvPr/>
        </p:nvPicPr>
        <p:blipFill>
          <a:blip r:embed="rId2" cstate="print"/>
          <a:stretch>
            <a:fillRect/>
          </a:stretch>
        </p:blipFill>
        <p:spPr>
          <a:xfrm>
            <a:off x="4572000" y="1981200"/>
            <a:ext cx="4384557" cy="3048000"/>
          </a:xfrm>
          <a:prstGeom prst="rect">
            <a:avLst/>
          </a:prstGeom>
        </p:spPr>
      </p:pic>
      <p:pic>
        <p:nvPicPr>
          <p:cNvPr id="3" name="Content Placeholder 4" descr="26104135697.jpg"/>
          <p:cNvPicPr>
            <a:picLocks noChangeAspect="1"/>
          </p:cNvPicPr>
          <p:nvPr/>
        </p:nvPicPr>
        <p:blipFill>
          <a:blip r:embed="rId3" cstate="print"/>
          <a:stretch>
            <a:fillRect/>
          </a:stretch>
        </p:blipFill>
        <p:spPr>
          <a:xfrm>
            <a:off x="381000" y="2057400"/>
            <a:ext cx="4038600" cy="2855867"/>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5632311"/>
          </a:xfrm>
          <a:prstGeom prst="rect">
            <a:avLst/>
          </a:prstGeom>
        </p:spPr>
        <p:txBody>
          <a:bodyPr wrap="square">
            <a:spAutoFit/>
          </a:bodyPr>
          <a:lstStyle/>
          <a:p>
            <a:r>
              <a:rPr lang="en-US" sz="3600" b="1" u="sng" dirty="0" smtClean="0"/>
              <a:t>4. The Transitional Stage</a:t>
            </a:r>
            <a:r>
              <a:rPr lang="en-US" sz="3600" dirty="0" smtClean="0"/>
              <a:t/>
            </a:r>
            <a:br>
              <a:rPr lang="en-US" sz="3600" dirty="0" smtClean="0"/>
            </a:br>
            <a:r>
              <a:rPr lang="en-US" sz="3600" dirty="0" smtClean="0"/>
              <a:t>This is the stage in which the maturing child, usually </a:t>
            </a:r>
            <a:r>
              <a:rPr lang="en-US" sz="3600" b="1" dirty="0" smtClean="0"/>
              <a:t>9</a:t>
            </a:r>
            <a:r>
              <a:rPr lang="en-US" sz="3600" dirty="0" smtClean="0"/>
              <a:t> years or older, attempts to produce art work that meets adult standards; yet he still produces works which unintentionally contain many characteristics of the schematic stage. For instance, a picture may include a natural looking ground plane with trees of diminishing size going off into the distance. </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descr="transitional, 2..jpg"/>
          <p:cNvPicPr>
            <a:picLocks noChangeAspect="1"/>
          </p:cNvPicPr>
          <p:nvPr/>
        </p:nvPicPr>
        <p:blipFill>
          <a:blip r:embed="rId2" cstate="print"/>
          <a:stretch>
            <a:fillRect/>
          </a:stretch>
        </p:blipFill>
        <p:spPr>
          <a:xfrm>
            <a:off x="4608354" y="2286000"/>
            <a:ext cx="4230846" cy="3250634"/>
          </a:xfrm>
          <a:prstGeom prst="rect">
            <a:avLst/>
          </a:prstGeom>
        </p:spPr>
      </p:pic>
      <p:pic>
        <p:nvPicPr>
          <p:cNvPr id="3" name="Content Placeholder 4" descr="Transisional stage.jpg"/>
          <p:cNvPicPr>
            <a:picLocks noChangeAspect="1"/>
          </p:cNvPicPr>
          <p:nvPr/>
        </p:nvPicPr>
        <p:blipFill>
          <a:blip r:embed="rId3" cstate="print"/>
          <a:stretch>
            <a:fillRect/>
          </a:stretch>
        </p:blipFill>
        <p:spPr>
          <a:xfrm>
            <a:off x="533401" y="2293156"/>
            <a:ext cx="3581400" cy="3193244"/>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28600"/>
            <a:ext cx="8077200" cy="4524315"/>
          </a:xfrm>
          <a:prstGeom prst="rect">
            <a:avLst/>
          </a:prstGeom>
        </p:spPr>
        <p:txBody>
          <a:bodyPr wrap="square">
            <a:spAutoFit/>
          </a:bodyPr>
          <a:lstStyle/>
          <a:p>
            <a:pPr algn="just"/>
            <a:r>
              <a:rPr lang="en-US" sz="3600" b="1" u="sng" dirty="0" smtClean="0">
                <a:solidFill>
                  <a:srgbClr val="C00000"/>
                </a:solidFill>
              </a:rPr>
              <a:t>5. The Realism Stage</a:t>
            </a:r>
            <a:r>
              <a:rPr lang="en-US" sz="3600" dirty="0" smtClean="0">
                <a:solidFill>
                  <a:srgbClr val="C00000"/>
                </a:solidFill>
              </a:rPr>
              <a:t/>
            </a:r>
            <a:br>
              <a:rPr lang="en-US" sz="3600" dirty="0" smtClean="0">
                <a:solidFill>
                  <a:srgbClr val="C00000"/>
                </a:solidFill>
              </a:rPr>
            </a:br>
            <a:r>
              <a:rPr lang="en-US" sz="3600" dirty="0" smtClean="0">
                <a:solidFill>
                  <a:srgbClr val="C00000"/>
                </a:solidFill>
              </a:rPr>
              <a:t>The stage of realism is entered when the child is producing art work in the manner of adult artists. In general, the child is </a:t>
            </a:r>
            <a:r>
              <a:rPr lang="en-US" sz="3600" b="1" dirty="0" smtClean="0">
                <a:solidFill>
                  <a:srgbClr val="C00000"/>
                </a:solidFill>
              </a:rPr>
              <a:t>12</a:t>
            </a:r>
            <a:r>
              <a:rPr lang="en-US" sz="3600" dirty="0" smtClean="0">
                <a:solidFill>
                  <a:srgbClr val="C00000"/>
                </a:solidFill>
              </a:rPr>
              <a:t> or older. Considerable control over the medium, content, and organization is evident. The figures become natural in appearance, or are intentionally stylized. </a:t>
            </a:r>
            <a:endParaRPr lang="en-US" sz="3600" dirty="0">
              <a:solidFill>
                <a:srgbClr val="C0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trans. 3..jpg"/>
          <p:cNvPicPr>
            <a:picLocks noChangeAspect="1"/>
          </p:cNvPicPr>
          <p:nvPr/>
        </p:nvPicPr>
        <p:blipFill>
          <a:blip r:embed="rId2" cstate="print"/>
          <a:stretch>
            <a:fillRect/>
          </a:stretch>
        </p:blipFill>
        <p:spPr>
          <a:xfrm>
            <a:off x="1143000" y="1372920"/>
            <a:ext cx="7010400" cy="4703828"/>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05800" cy="4524315"/>
          </a:xfrm>
          <a:prstGeom prst="rect">
            <a:avLst/>
          </a:prstGeom>
        </p:spPr>
        <p:txBody>
          <a:bodyPr wrap="square">
            <a:spAutoFit/>
          </a:bodyPr>
          <a:lstStyle/>
          <a:p>
            <a:r>
              <a:rPr lang="en-US" sz="3600" dirty="0" smtClean="0">
                <a:solidFill>
                  <a:srgbClr val="C00000"/>
                </a:solidFill>
              </a:rPr>
              <a:t>Why teach Art and Craft in elementary grade?</a:t>
            </a:r>
          </a:p>
          <a:p>
            <a:r>
              <a:rPr lang="en-US" sz="3600" dirty="0" smtClean="0"/>
              <a:t>Art and craft teaching is required at elementary grades to boost the creative ability of the students and to make them familiar with the art materials and the prevailing art, Craft and calligraphy styles in the country.</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5632311"/>
          </a:xfrm>
          <a:prstGeom prst="rect">
            <a:avLst/>
          </a:prstGeom>
        </p:spPr>
        <p:txBody>
          <a:bodyPr wrap="square">
            <a:spAutoFit/>
          </a:bodyPr>
          <a:lstStyle/>
          <a:p>
            <a:pPr algn="just"/>
            <a:r>
              <a:rPr lang="en-US" sz="3600" b="1" dirty="0" smtClean="0"/>
              <a:t>Developmental Benefits of Art</a:t>
            </a:r>
            <a:endParaRPr lang="en-US" sz="3600" dirty="0" smtClean="0"/>
          </a:p>
          <a:p>
            <a:pPr algn="just"/>
            <a:r>
              <a:rPr lang="en-US" sz="3600" b="1" dirty="0" smtClean="0"/>
              <a:t>Motor Skills</a:t>
            </a:r>
            <a:r>
              <a:rPr lang="en-US" sz="3600" dirty="0" smtClean="0"/>
              <a:t>: Many of the motions involved in making art, such as holding a paintbrush or scribbling with a crayon, are essential to the growth of fine motor skills in young children. </a:t>
            </a:r>
          </a:p>
          <a:p>
            <a:pPr algn="just"/>
            <a:r>
              <a:rPr lang="en-US" sz="3600" b="1" dirty="0" smtClean="0"/>
              <a:t>Language Development</a:t>
            </a:r>
            <a:r>
              <a:rPr lang="en-US" sz="3600" dirty="0" smtClean="0"/>
              <a:t>: For very young children, making art—or just talking about it—provides opportunities to learn words for colors, shapes and actions.</a:t>
            </a:r>
            <a:endParaRPr lang="en-US" sz="3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6186309"/>
          </a:xfrm>
          <a:prstGeom prst="rect">
            <a:avLst/>
          </a:prstGeom>
        </p:spPr>
        <p:txBody>
          <a:bodyPr wrap="square">
            <a:spAutoFit/>
          </a:bodyPr>
          <a:lstStyle/>
          <a:p>
            <a:r>
              <a:rPr lang="en-US" sz="3600" b="1" dirty="0" smtClean="0"/>
              <a:t>Decision Making</a:t>
            </a:r>
            <a:r>
              <a:rPr lang="en-US" sz="3600" dirty="0" smtClean="0"/>
              <a:t>: According to a report by Americans for the Arts, art education strengthens problem-solving and critical-thinking skills. The experience of making decisions and choices in the course of creating art carries over into other parts of life. </a:t>
            </a:r>
          </a:p>
          <a:p>
            <a:r>
              <a:rPr lang="en-US" sz="3600" b="1" dirty="0" smtClean="0"/>
              <a:t>Visual Learning</a:t>
            </a:r>
            <a:r>
              <a:rPr lang="en-US" sz="3600" dirty="0" smtClean="0"/>
              <a:t>: Drawing, sculpting with clay and threading beads on a string all develop visual-spatial skills, which are more important than ever</a:t>
            </a:r>
            <a:endParaRPr lang="en-US" sz="3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4524315"/>
          </a:xfrm>
          <a:prstGeom prst="rect">
            <a:avLst/>
          </a:prstGeom>
        </p:spPr>
        <p:txBody>
          <a:bodyPr wrap="square">
            <a:spAutoFit/>
          </a:bodyPr>
          <a:lstStyle/>
          <a:p>
            <a:r>
              <a:rPr lang="en-US" sz="3200" b="1" dirty="0" smtClean="0"/>
              <a:t>Inventiveness</a:t>
            </a:r>
            <a:r>
              <a:rPr lang="en-US" sz="3200" dirty="0" smtClean="0"/>
              <a:t>: When kids are encouraged to express themselves and take risks in creating art, they develop a sense of innovation that will be important in their adult lives.</a:t>
            </a:r>
          </a:p>
          <a:p>
            <a:r>
              <a:rPr lang="en-US" sz="3200" b="1" dirty="0" smtClean="0"/>
              <a:t>Cultural Awareness</a:t>
            </a:r>
            <a:r>
              <a:rPr lang="en-US" sz="3200" dirty="0" smtClean="0"/>
              <a:t>: As we live in an increasingly diverse society, the images of different groups in the media may also present mixed messages. “If a child is playing with a toy that suggests a risk of child distraction towards unwanted paths, </a:t>
            </a:r>
            <a:endParaRPr lang="en-U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6678751"/>
          </a:xfrm>
          <a:prstGeom prst="rect">
            <a:avLst/>
          </a:prstGeom>
        </p:spPr>
        <p:txBody>
          <a:bodyPr wrap="square">
            <a:spAutoFit/>
          </a:bodyPr>
          <a:lstStyle/>
          <a:p>
            <a:r>
              <a:rPr lang="en-US" sz="2800" b="1" dirty="0" smtClean="0"/>
              <a:t>Improved Academic Performance</a:t>
            </a:r>
            <a:r>
              <a:rPr lang="en-US" sz="2800" dirty="0" smtClean="0"/>
              <a:t>: Studies show that there is a correlation between art and other achievement.</a:t>
            </a:r>
          </a:p>
          <a:p>
            <a:pPr algn="just"/>
            <a:r>
              <a:rPr lang="en-US" sz="2800" dirty="0" smtClean="0"/>
              <a:t>How important is the study of Art and craft in enhancing the teaching skills:</a:t>
            </a:r>
          </a:p>
          <a:p>
            <a:pPr algn="just"/>
            <a:r>
              <a:rPr lang="en-US" sz="2800" dirty="0" smtClean="0"/>
              <a:t>It is highly important to study arts and crafts to enhance teaching skills and abilities because smaller children learn through visualization. If a child is put to recreate the different types of forest and other environments they will clearly be able to keep this in their minds. Imagine I still remember different forest! So it's strongly advised to really have students be able to express themselves, especially when some students enjoy arts and crafts and will encourage them for their future.</a:t>
            </a:r>
          </a:p>
          <a:p>
            <a:r>
              <a:rPr lang="en-US" dirty="0" smtClean="0"/>
              <a:t> </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458200" cy="5632311"/>
          </a:xfrm>
          <a:prstGeom prst="rect">
            <a:avLst/>
          </a:prstGeom>
        </p:spPr>
        <p:txBody>
          <a:bodyPr wrap="square">
            <a:spAutoFit/>
          </a:bodyPr>
          <a:lstStyle/>
          <a:p>
            <a:pPr algn="ctr"/>
            <a:r>
              <a:rPr lang="en-US" sz="3600" dirty="0" smtClean="0">
                <a:solidFill>
                  <a:srgbClr val="C00000"/>
                </a:solidFill>
              </a:rPr>
              <a:t>THE ROLE OF TEACHER IN TEACHING ART, CRAFT AND CALLIGRAPHY</a:t>
            </a:r>
          </a:p>
          <a:p>
            <a:r>
              <a:rPr lang="en-US" sz="3600" dirty="0" smtClean="0"/>
              <a:t>Art teacher is the best tool for enhancing creative abilities of the child.</a:t>
            </a:r>
          </a:p>
          <a:p>
            <a:r>
              <a:rPr lang="en-US" sz="3600" dirty="0" smtClean="0"/>
              <a:t>Art teacher can help the child to create hand and brain coordination.</a:t>
            </a:r>
          </a:p>
          <a:p>
            <a:r>
              <a:rPr lang="en-US" sz="3600" dirty="0" smtClean="0"/>
              <a:t>At early stage child can recognize basic shapes in nature.</a:t>
            </a:r>
          </a:p>
          <a:p>
            <a:r>
              <a:rPr lang="en-US" sz="3600" dirty="0" smtClean="0"/>
              <a:t>A teacher can produce dexterity in child for using his hand for cutting and pasting. </a:t>
            </a:r>
            <a:endParaRPr lang="en-US" sz="3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86800" cy="4524315"/>
          </a:xfrm>
          <a:prstGeom prst="rect">
            <a:avLst/>
          </a:prstGeom>
        </p:spPr>
        <p:txBody>
          <a:bodyPr wrap="square">
            <a:spAutoFit/>
          </a:bodyPr>
          <a:lstStyle/>
          <a:p>
            <a:pPr algn="ctr"/>
            <a:r>
              <a:rPr lang="en-US" sz="3600" dirty="0" smtClean="0"/>
              <a:t>LESSON.4.UNIT.2</a:t>
            </a:r>
            <a:br>
              <a:rPr lang="en-US" sz="3600" dirty="0" smtClean="0"/>
            </a:br>
            <a:r>
              <a:rPr lang="en-US" sz="3600" dirty="0" smtClean="0"/>
              <a:t>HISTORY AND CULTURE</a:t>
            </a:r>
            <a:br>
              <a:rPr lang="en-US" sz="3600" dirty="0" smtClean="0"/>
            </a:br>
            <a:r>
              <a:rPr lang="en-US" sz="3600" dirty="0" smtClean="0"/>
              <a:t>INDUS VALLEY ART AND CULTURE</a:t>
            </a:r>
            <a:endParaRPr lang="en-US" sz="3600" dirty="0" smtClean="0">
              <a:solidFill>
                <a:srgbClr val="C00000"/>
              </a:solidFill>
            </a:endParaRPr>
          </a:p>
          <a:p>
            <a:pPr algn="just"/>
            <a:r>
              <a:rPr lang="en-US" sz="3600" dirty="0" smtClean="0">
                <a:solidFill>
                  <a:srgbClr val="C00000"/>
                </a:solidFill>
              </a:rPr>
              <a:t>Indus valley civilization is one of the oldest civilization of  the world like Mesopotamian civilization. That is bronze age is 3300 to 1300 BCE. It flourished in the basins of Indus. This civilization is really rich in art and culture.  </a:t>
            </a:r>
            <a:endParaRPr lang="en-US" sz="3600" dirty="0">
              <a:solidFill>
                <a:srgbClr val="C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ndus jewe1..jpg"/>
          <p:cNvPicPr>
            <a:picLocks noChangeAspect="1"/>
          </p:cNvPicPr>
          <p:nvPr/>
        </p:nvPicPr>
        <p:blipFill>
          <a:blip r:embed="rId2" cstate="print"/>
          <a:stretch>
            <a:fillRect/>
          </a:stretch>
        </p:blipFill>
        <p:spPr>
          <a:xfrm>
            <a:off x="990600" y="1531407"/>
            <a:ext cx="7162799" cy="4663549"/>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pottery.1..jpg"/>
          <p:cNvPicPr>
            <a:picLocks noChangeAspect="1"/>
          </p:cNvPicPr>
          <p:nvPr/>
        </p:nvPicPr>
        <p:blipFill>
          <a:blip r:embed="rId2" cstate="print"/>
          <a:stretch>
            <a:fillRect/>
          </a:stretch>
        </p:blipFill>
        <p:spPr>
          <a:xfrm>
            <a:off x="1143000" y="1614297"/>
            <a:ext cx="6705600" cy="4602367"/>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indianetzone.com/photos_gallery/36/terracottapottery_24240.jpg"/>
          <p:cNvPicPr>
            <a:picLocks noChangeAspect="1" noChangeArrowheads="1"/>
          </p:cNvPicPr>
          <p:nvPr/>
        </p:nvPicPr>
        <p:blipFill>
          <a:blip r:embed="rId2" cstate="print"/>
          <a:srcRect/>
          <a:stretch>
            <a:fillRect/>
          </a:stretch>
        </p:blipFill>
        <p:spPr bwMode="auto">
          <a:xfrm>
            <a:off x="304800" y="1905000"/>
            <a:ext cx="4319797" cy="2667000"/>
          </a:xfrm>
          <a:prstGeom prst="rect">
            <a:avLst/>
          </a:prstGeom>
          <a:noFill/>
        </p:spPr>
      </p:pic>
      <p:pic>
        <p:nvPicPr>
          <p:cNvPr id="3" name="Content Placeholder 4" descr="Indus Valley Civilisation Artifacts.jpg"/>
          <p:cNvPicPr>
            <a:picLocks noChangeAspect="1"/>
          </p:cNvPicPr>
          <p:nvPr/>
        </p:nvPicPr>
        <p:blipFill>
          <a:blip r:embed="rId3" cstate="print"/>
          <a:stretch>
            <a:fillRect/>
          </a:stretch>
        </p:blipFill>
        <p:spPr>
          <a:xfrm>
            <a:off x="4876800" y="1447800"/>
            <a:ext cx="3629023" cy="3225799"/>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Terracotta Figurines from Harappa.jpg"/>
          <p:cNvPicPr>
            <a:picLocks noChangeAspect="1"/>
          </p:cNvPicPr>
          <p:nvPr/>
        </p:nvPicPr>
        <p:blipFill>
          <a:blip r:embed="rId2" cstate="print"/>
          <a:stretch>
            <a:fillRect/>
          </a:stretch>
        </p:blipFill>
        <p:spPr>
          <a:xfrm>
            <a:off x="228600" y="1828800"/>
            <a:ext cx="4294917" cy="3590550"/>
          </a:xfrm>
          <a:prstGeom prst="rect">
            <a:avLst/>
          </a:prstGeom>
        </p:spPr>
      </p:pic>
      <p:pic>
        <p:nvPicPr>
          <p:cNvPr id="3" name="Content Placeholder 3" descr="Harappan-art.jpeg"/>
          <p:cNvPicPr>
            <a:picLocks noChangeAspect="1"/>
          </p:cNvPicPr>
          <p:nvPr/>
        </p:nvPicPr>
        <p:blipFill>
          <a:blip r:embed="rId3" cstate="print"/>
          <a:stretch>
            <a:fillRect/>
          </a:stretch>
        </p:blipFill>
        <p:spPr>
          <a:xfrm>
            <a:off x="4495800" y="685800"/>
            <a:ext cx="4343400" cy="5483543"/>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indus.1..jpg"/>
          <p:cNvPicPr>
            <a:picLocks noChangeAspect="1"/>
          </p:cNvPicPr>
          <p:nvPr/>
        </p:nvPicPr>
        <p:blipFill>
          <a:blip r:embed="rId2" cstate="print"/>
          <a:stretch>
            <a:fillRect/>
          </a:stretch>
        </p:blipFill>
        <p:spPr>
          <a:xfrm>
            <a:off x="838200" y="914400"/>
            <a:ext cx="2743200" cy="4960756"/>
          </a:xfrm>
          <a:prstGeom prst="rect">
            <a:avLst/>
          </a:prstGeom>
        </p:spPr>
      </p:pic>
      <p:pic>
        <p:nvPicPr>
          <p:cNvPr id="3" name="Content Placeholder 4" descr="1.jpg"/>
          <p:cNvPicPr>
            <a:picLocks noChangeAspect="1"/>
          </p:cNvPicPr>
          <p:nvPr/>
        </p:nvPicPr>
        <p:blipFill>
          <a:blip r:embed="rId3" cstate="print"/>
          <a:stretch>
            <a:fillRect/>
          </a:stretch>
        </p:blipFill>
        <p:spPr>
          <a:xfrm>
            <a:off x="4724400" y="1676400"/>
            <a:ext cx="3657600" cy="3672289"/>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3.jpg"/>
          <p:cNvPicPr>
            <a:picLocks noChangeAspect="1"/>
          </p:cNvPicPr>
          <p:nvPr/>
        </p:nvPicPr>
        <p:blipFill>
          <a:blip r:embed="rId2" cstate="print"/>
          <a:stretch>
            <a:fillRect/>
          </a:stretch>
        </p:blipFill>
        <p:spPr>
          <a:xfrm>
            <a:off x="533400" y="1600200"/>
            <a:ext cx="3778770" cy="3668843"/>
          </a:xfrm>
          <a:prstGeom prst="rect">
            <a:avLst/>
          </a:prstGeom>
        </p:spPr>
      </p:pic>
      <p:pic>
        <p:nvPicPr>
          <p:cNvPr id="3" name="Content Placeholder 5" descr="7.jpg"/>
          <p:cNvPicPr>
            <a:picLocks noChangeAspect="1"/>
          </p:cNvPicPr>
          <p:nvPr/>
        </p:nvPicPr>
        <p:blipFill>
          <a:blip r:embed="rId3" cstate="print"/>
          <a:stretch>
            <a:fillRect/>
          </a:stretch>
        </p:blipFill>
        <p:spPr>
          <a:xfrm>
            <a:off x="4572000" y="1676400"/>
            <a:ext cx="4062149" cy="3584249"/>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3416320"/>
          </a:xfrm>
          <a:prstGeom prst="rect">
            <a:avLst/>
          </a:prstGeom>
        </p:spPr>
        <p:txBody>
          <a:bodyPr wrap="square">
            <a:spAutoFit/>
          </a:bodyPr>
          <a:lstStyle/>
          <a:p>
            <a:pPr>
              <a:buFont typeface="Arial" pitchFamily="34" charset="0"/>
              <a:buChar char="•"/>
            </a:pPr>
            <a:r>
              <a:rPr lang="en-US" sz="3600" dirty="0" smtClean="0"/>
              <a:t>LECTURE. 5. UNIT. 2.</a:t>
            </a:r>
          </a:p>
          <a:p>
            <a:pPr>
              <a:buFont typeface="Arial" pitchFamily="34" charset="0"/>
              <a:buChar char="•"/>
            </a:pPr>
            <a:r>
              <a:rPr lang="en-US" sz="3600" dirty="0" smtClean="0"/>
              <a:t> </a:t>
            </a:r>
            <a:r>
              <a:rPr lang="en-US" sz="3600" dirty="0" smtClean="0">
                <a:solidFill>
                  <a:srgbClr val="C00000"/>
                </a:solidFill>
              </a:rPr>
              <a:t>Art and craft (the development of pottery, metal work, printing on cloth and bead making).</a:t>
            </a:r>
          </a:p>
          <a:p>
            <a:pPr>
              <a:buFont typeface="Arial" pitchFamily="34" charset="0"/>
              <a:buChar char="•"/>
            </a:pPr>
            <a:r>
              <a:rPr lang="en-US" sz="3600" dirty="0" smtClean="0">
                <a:solidFill>
                  <a:srgbClr val="C00000"/>
                </a:solidFill>
              </a:rPr>
              <a:t> Teaching and learning will be planed on Indus valley civilization.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077200" cy="5078313"/>
          </a:xfrm>
          <a:prstGeom prst="rect">
            <a:avLst/>
          </a:prstGeom>
        </p:spPr>
        <p:txBody>
          <a:bodyPr wrap="square">
            <a:spAutoFit/>
          </a:bodyPr>
          <a:lstStyle/>
          <a:p>
            <a:r>
              <a:rPr lang="en-US" sz="3600" b="1" dirty="0" smtClean="0"/>
              <a:t>Development of Pottery in the Indian subcontinent</a:t>
            </a:r>
            <a:r>
              <a:rPr lang="en-US" sz="3600" dirty="0" smtClean="0"/>
              <a:t> has an ancient history and is one of the most tangible and iconic elements of regional art. Evidence of pottery has been found in the early settlements of </a:t>
            </a:r>
            <a:r>
              <a:rPr lang="en-US" sz="3600" dirty="0" err="1" smtClean="0"/>
              <a:t>Mehrgargh</a:t>
            </a:r>
            <a:r>
              <a:rPr lang="en-US" sz="3600" dirty="0" smtClean="0"/>
              <a:t> from the Indus Valley Civilization. Today, it is a cultural art that is still practiced extensively in India and Pakistan.</a:t>
            </a:r>
            <a:endParaRPr lang="en-US" sz="36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upload.wikimedia.org/wikipedia/commons/2/2f/Plate_dragon_Louvre_MAO696.jpg"/>
          <p:cNvPicPr>
            <a:picLocks noChangeAspect="1" noChangeArrowheads="1"/>
          </p:cNvPicPr>
          <p:nvPr/>
        </p:nvPicPr>
        <p:blipFill>
          <a:blip r:embed="rId2" cstate="print"/>
          <a:srcRect/>
          <a:stretch>
            <a:fillRect/>
          </a:stretch>
        </p:blipFill>
        <p:spPr bwMode="auto">
          <a:xfrm>
            <a:off x="1524000" y="457200"/>
            <a:ext cx="6096000" cy="60960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christies.com/lotfinderimages/d14495/d1449504r.jpg"/>
          <p:cNvPicPr>
            <a:picLocks noChangeAspect="1" noChangeArrowheads="1"/>
          </p:cNvPicPr>
          <p:nvPr/>
        </p:nvPicPr>
        <p:blipFill>
          <a:blip r:embed="rId2" cstate="print"/>
          <a:srcRect/>
          <a:stretch>
            <a:fillRect/>
          </a:stretch>
        </p:blipFill>
        <p:spPr bwMode="auto">
          <a:xfrm>
            <a:off x="1485008" y="838200"/>
            <a:ext cx="5947172" cy="45720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1.tribune.com.pk/wp-content/uploads/2011/06/Blue-pottery01-photospublicity-640x480.jpg"/>
          <p:cNvPicPr>
            <a:picLocks noChangeAspect="1" noChangeArrowheads="1"/>
          </p:cNvPicPr>
          <p:nvPr/>
        </p:nvPicPr>
        <p:blipFill>
          <a:blip r:embed="rId2" cstate="print"/>
          <a:srcRect/>
          <a:stretch>
            <a:fillRect/>
          </a:stretch>
        </p:blipFill>
        <p:spPr bwMode="auto">
          <a:xfrm>
            <a:off x="1219200" y="457200"/>
            <a:ext cx="7010400" cy="52578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upload.wikimedia.org/wikipedia/commons/thumb/5/55/Clay_pots_in_punjab_pakistan.JPG/220px-Clay_pots_in_punjab_pakistan.JPG">
            <a:hlinkClick r:id="rId2"/>
          </p:cNvPr>
          <p:cNvPicPr>
            <a:picLocks noChangeAspect="1" noChangeArrowheads="1"/>
          </p:cNvPicPr>
          <p:nvPr/>
        </p:nvPicPr>
        <p:blipFill>
          <a:blip r:embed="rId3" cstate="print"/>
          <a:srcRect/>
          <a:stretch>
            <a:fillRect/>
          </a:stretch>
        </p:blipFill>
        <p:spPr bwMode="auto">
          <a:xfrm>
            <a:off x="1028701" y="838200"/>
            <a:ext cx="7010400" cy="52578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1938992"/>
          </a:xfrm>
          <a:prstGeom prst="rect">
            <a:avLst/>
          </a:prstGeom>
        </p:spPr>
        <p:txBody>
          <a:bodyPr wrap="square">
            <a:spAutoFit/>
          </a:bodyPr>
          <a:lstStyle/>
          <a:p>
            <a:r>
              <a:rPr lang="en-US" sz="2400" b="1" dirty="0" err="1" smtClean="0"/>
              <a:t>Papier-mache</a:t>
            </a:r>
            <a:endParaRPr lang="en-US" sz="2400" b="1" dirty="0" smtClean="0"/>
          </a:p>
          <a:p>
            <a:r>
              <a:rPr lang="en-US" sz="2400" dirty="0" smtClean="0"/>
              <a:t>This type of pottery is made from paper pulp, which is coarsely mashed and mixed with copper </a:t>
            </a:r>
            <a:r>
              <a:rPr lang="en-US" sz="2400" dirty="0" err="1" smtClean="0"/>
              <a:t>sulphate</a:t>
            </a:r>
            <a:r>
              <a:rPr lang="en-US" sz="2400" dirty="0" smtClean="0"/>
              <a:t> and rice-flour paste. It is then shaped by covering the mould with a thin paper and then applying layers of the mixture. </a:t>
            </a:r>
            <a:endParaRPr lang="en-US" sz="2400" dirty="0"/>
          </a:p>
        </p:txBody>
      </p:sp>
      <p:pic>
        <p:nvPicPr>
          <p:cNvPr id="3" name="Picture 2" descr="https://encrypted-tbn0.gstatic.com/images?q=tbn:ANd9GcQOyB2mHypVPVffmmUhqxlLdXi5YHGfqJlP8XEQzno-pMVGaOeZ"/>
          <p:cNvPicPr>
            <a:picLocks noChangeAspect="1" noChangeArrowheads="1"/>
          </p:cNvPicPr>
          <p:nvPr/>
        </p:nvPicPr>
        <p:blipFill>
          <a:blip r:embed="rId2" cstate="print"/>
          <a:srcRect/>
          <a:stretch>
            <a:fillRect/>
          </a:stretch>
        </p:blipFill>
        <p:spPr bwMode="auto">
          <a:xfrm>
            <a:off x="1905000" y="2258568"/>
            <a:ext cx="5486400" cy="4370832"/>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1569660"/>
          </a:xfrm>
          <a:prstGeom prst="rect">
            <a:avLst/>
          </a:prstGeom>
        </p:spPr>
        <p:txBody>
          <a:bodyPr wrap="square">
            <a:spAutoFit/>
          </a:bodyPr>
          <a:lstStyle/>
          <a:p>
            <a:r>
              <a:rPr lang="en-US" sz="2400" b="1" dirty="0" err="1" smtClean="0"/>
              <a:t>Ajrak</a:t>
            </a:r>
            <a:r>
              <a:rPr lang="en-US" sz="2400" b="1" dirty="0" smtClean="0"/>
              <a:t>,</a:t>
            </a:r>
            <a:r>
              <a:rPr lang="en-US" sz="2400" dirty="0" smtClean="0"/>
              <a:t> Sindhi: A name given to a unique form of block printed shawls and tiles found in Sindh, Pakistan; Kutch, Gujarat; and </a:t>
            </a:r>
            <a:r>
              <a:rPr lang="en-US" sz="2400" dirty="0" err="1" smtClean="0"/>
              <a:t>Barmer</a:t>
            </a:r>
            <a:r>
              <a:rPr lang="en-US" sz="2400" dirty="0" smtClean="0"/>
              <a:t>, Rajasthan in India. These shawls display special designs and patterns made using block printing by stamps. </a:t>
            </a:r>
            <a:endParaRPr lang="en-US" sz="2400" dirty="0"/>
          </a:p>
        </p:txBody>
      </p:sp>
      <p:pic>
        <p:nvPicPr>
          <p:cNvPr id="3" name="Picture 2" descr="http://upload.wikimedia.org/wikipedia/commons/thumb/2/2a/Ajrak.jpg/1280px-Ajrak.jpg"/>
          <p:cNvPicPr>
            <a:picLocks noChangeAspect="1" noChangeArrowheads="1"/>
          </p:cNvPicPr>
          <p:nvPr/>
        </p:nvPicPr>
        <p:blipFill>
          <a:blip r:embed="rId2" cstate="print"/>
          <a:srcRect/>
          <a:stretch>
            <a:fillRect/>
          </a:stretch>
        </p:blipFill>
        <p:spPr bwMode="auto">
          <a:xfrm>
            <a:off x="533400" y="1981200"/>
            <a:ext cx="8001000" cy="4514851"/>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763000" cy="1815882"/>
          </a:xfrm>
          <a:prstGeom prst="rect">
            <a:avLst/>
          </a:prstGeom>
        </p:spPr>
        <p:txBody>
          <a:bodyPr wrap="square">
            <a:spAutoFit/>
          </a:bodyPr>
          <a:lstStyle/>
          <a:p>
            <a:r>
              <a:rPr lang="en-US" sz="2800" b="1" dirty="0" smtClean="0"/>
              <a:t>Bronze Age </a:t>
            </a:r>
            <a:r>
              <a:rPr lang="en-US" sz="2800" dirty="0" smtClean="0"/>
              <a:t>and Indus valley Civilization (3300-1200 B.C) The beginning of Indus valley Civilization (3300-1700 B.C) or Harappan Culture coincided with the Bronze Age around 3300 B.C. </a:t>
            </a:r>
            <a:endParaRPr lang="en-US" sz="2800" dirty="0"/>
          </a:p>
        </p:txBody>
      </p:sp>
      <p:pic>
        <p:nvPicPr>
          <p:cNvPr id="3" name="Picture 2" descr="http://indusrivervalley-civilization.weebly.com/uploads/2/3/9/8/23983849/8101164_orig.jpg"/>
          <p:cNvPicPr>
            <a:picLocks noChangeAspect="1" noChangeArrowheads="1"/>
          </p:cNvPicPr>
          <p:nvPr/>
        </p:nvPicPr>
        <p:blipFill>
          <a:blip r:embed="rId2" cstate="print"/>
          <a:srcRect/>
          <a:stretch>
            <a:fillRect/>
          </a:stretch>
        </p:blipFill>
        <p:spPr bwMode="auto">
          <a:xfrm>
            <a:off x="440525" y="2667000"/>
            <a:ext cx="4738749" cy="3048000"/>
          </a:xfrm>
          <a:prstGeom prst="rect">
            <a:avLst/>
          </a:prstGeom>
          <a:noFill/>
        </p:spPr>
      </p:pic>
      <p:pic>
        <p:nvPicPr>
          <p:cNvPr id="4" name="Picture 4" descr="https://encrypted-tbn0.gstatic.com/images?q=tbn:ANd9GcRjEjma-PEFDjseU50OEKSaHG8jSGY9S-Ppn0zJ_gGlC_fjxTe1Kg"/>
          <p:cNvPicPr>
            <a:picLocks noChangeAspect="1" noChangeArrowheads="1"/>
          </p:cNvPicPr>
          <p:nvPr/>
        </p:nvPicPr>
        <p:blipFill>
          <a:blip r:embed="rId3" cstate="print"/>
          <a:srcRect/>
          <a:stretch>
            <a:fillRect/>
          </a:stretch>
        </p:blipFill>
        <p:spPr bwMode="auto">
          <a:xfrm>
            <a:off x="5257800" y="2438400"/>
            <a:ext cx="3629580" cy="35814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686800" cy="1815882"/>
          </a:xfrm>
          <a:prstGeom prst="rect">
            <a:avLst/>
          </a:prstGeom>
        </p:spPr>
        <p:txBody>
          <a:bodyPr wrap="square">
            <a:spAutoFit/>
          </a:bodyPr>
          <a:lstStyle/>
          <a:p>
            <a:r>
              <a:rPr lang="en-US" sz="2800" dirty="0" smtClean="0"/>
              <a:t>Ancient Bead making</a:t>
            </a:r>
            <a:br>
              <a:rPr lang="en-US" sz="2800" dirty="0" smtClean="0"/>
            </a:br>
            <a:r>
              <a:rPr lang="en-US" sz="2800" dirty="0" smtClean="0"/>
              <a:t>Bead with six different colours, The old  craftsman used copper drill to make this fine hole. The stone was carefully selected and bronze tools were used for carving.</a:t>
            </a:r>
            <a:endParaRPr lang="en-US" sz="2800" dirty="0"/>
          </a:p>
        </p:txBody>
      </p:sp>
      <p:pic>
        <p:nvPicPr>
          <p:cNvPr id="3" name="Content Placeholder 4" descr="Bead1.jpg"/>
          <p:cNvPicPr>
            <a:picLocks noChangeAspect="1"/>
          </p:cNvPicPr>
          <p:nvPr/>
        </p:nvPicPr>
        <p:blipFill>
          <a:blip r:embed="rId2" cstate="print"/>
          <a:stretch>
            <a:fillRect/>
          </a:stretch>
        </p:blipFill>
        <p:spPr>
          <a:xfrm>
            <a:off x="228600" y="2819400"/>
            <a:ext cx="5214334" cy="3124200"/>
          </a:xfrm>
          <a:prstGeom prst="rect">
            <a:avLst/>
          </a:prstGeom>
        </p:spPr>
      </p:pic>
      <p:pic>
        <p:nvPicPr>
          <p:cNvPr id="4" name="Content Placeholder 5" descr="bead2.jpg"/>
          <p:cNvPicPr>
            <a:picLocks noChangeAspect="1"/>
          </p:cNvPicPr>
          <p:nvPr/>
        </p:nvPicPr>
        <p:blipFill>
          <a:blip r:embed="rId3" cstate="print"/>
          <a:stretch>
            <a:fillRect/>
          </a:stretch>
        </p:blipFill>
        <p:spPr>
          <a:xfrm>
            <a:off x="5486400" y="2819400"/>
            <a:ext cx="3471203" cy="3200400"/>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1"/>
            <a:ext cx="8229600" cy="5632311"/>
          </a:xfrm>
          <a:prstGeom prst="rect">
            <a:avLst/>
          </a:prstGeom>
        </p:spPr>
        <p:txBody>
          <a:bodyPr wrap="square">
            <a:spAutoFit/>
          </a:bodyPr>
          <a:lstStyle/>
          <a:p>
            <a:r>
              <a:rPr lang="en-US" sz="3600" b="1" dirty="0" smtClean="0">
                <a:solidFill>
                  <a:srgbClr val="C00000"/>
                </a:solidFill>
              </a:rPr>
              <a:t>Lecture. 6. practical</a:t>
            </a:r>
            <a:r>
              <a:rPr lang="en-US" sz="3600" dirty="0" smtClean="0"/>
              <a:t/>
            </a:r>
            <a:br>
              <a:rPr lang="en-US" sz="3600" dirty="0" smtClean="0"/>
            </a:br>
            <a:r>
              <a:rPr lang="en-US" sz="3600" dirty="0" smtClean="0"/>
              <a:t>In this lecture we did practical work with taking influences from Indus Valley Civilization.</a:t>
            </a:r>
            <a:br>
              <a:rPr lang="en-US" sz="3600" dirty="0" smtClean="0"/>
            </a:br>
            <a:r>
              <a:rPr lang="en-US" sz="3600" dirty="0" smtClean="0"/>
              <a:t>We did some pottery painting with Indus valley Motives.</a:t>
            </a:r>
            <a:br>
              <a:rPr lang="en-US" sz="3600" dirty="0" smtClean="0"/>
            </a:br>
            <a:r>
              <a:rPr lang="en-US" sz="3600" dirty="0" smtClean="0"/>
              <a:t>We also made some Indus Valley Seals with modeling clay with the same designs. We also tried to copy some Sculptures from Indus Valley.</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05800" cy="3139321"/>
          </a:xfrm>
          <a:prstGeom prst="rect">
            <a:avLst/>
          </a:prstGeom>
        </p:spPr>
        <p:txBody>
          <a:bodyPr wrap="square">
            <a:spAutoFit/>
          </a:bodyPr>
          <a:lstStyle/>
          <a:p>
            <a:r>
              <a:rPr lang="en-US" sz="3600" dirty="0" smtClean="0">
                <a:solidFill>
                  <a:srgbClr val="C00000"/>
                </a:solidFill>
              </a:rPr>
              <a:t>LECTURE. 7. Unit. 2</a:t>
            </a:r>
            <a:endParaRPr lang="en-US" sz="3600" dirty="0" smtClean="0"/>
          </a:p>
          <a:p>
            <a:r>
              <a:rPr lang="en-US" sz="3600" dirty="0" smtClean="0"/>
              <a:t>Islamic Art</a:t>
            </a:r>
            <a:br>
              <a:rPr lang="en-US" sz="3600" dirty="0" smtClean="0"/>
            </a:br>
            <a:r>
              <a:rPr lang="en-US" sz="3600" dirty="0" smtClean="0"/>
              <a:t> Introduction to Islamic Art</a:t>
            </a:r>
            <a:br>
              <a:rPr lang="en-US" sz="3600" dirty="0" smtClean="0"/>
            </a:br>
            <a:r>
              <a:rPr lang="en-US" sz="3600" dirty="0" smtClean="0"/>
              <a:t> History and development of Islamic Art</a:t>
            </a:r>
            <a:br>
              <a:rPr lang="en-US" sz="3600" dirty="0" smtClean="0"/>
            </a:br>
            <a:r>
              <a:rPr lang="en-US" sz="3600" dirty="0" smtClean="0"/>
              <a:t> Islamic art and links across the curriculum</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4524315"/>
          </a:xfrm>
          <a:prstGeom prst="rect">
            <a:avLst/>
          </a:prstGeom>
        </p:spPr>
        <p:txBody>
          <a:bodyPr wrap="square">
            <a:spAutoFit/>
          </a:bodyPr>
          <a:lstStyle/>
          <a:p>
            <a:pPr algn="just"/>
            <a:r>
              <a:rPr lang="en-US" sz="3600" b="1" dirty="0" smtClean="0"/>
              <a:t>Definition of Islamic art:</a:t>
            </a:r>
            <a:r>
              <a:rPr lang="en-US" sz="3600" dirty="0" smtClean="0"/>
              <a:t> </a:t>
            </a:r>
          </a:p>
          <a:p>
            <a:pPr algn="just"/>
            <a:r>
              <a:rPr lang="en-US" sz="3600" dirty="0" smtClean="0"/>
              <a:t>It comprises the visual arts produced from the 7th century onwards by people who lived within the territory that was inhabited by or ruled by culturally Islamic populations. It is thus a very difficult art to define because it covers many lands and various peoples over some 1400 years. </a:t>
            </a:r>
            <a:endParaRPr lang="en-US" sz="36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5632311"/>
          </a:xfrm>
          <a:prstGeom prst="rect">
            <a:avLst/>
          </a:prstGeom>
        </p:spPr>
        <p:txBody>
          <a:bodyPr wrap="square">
            <a:spAutoFit/>
          </a:bodyPr>
          <a:lstStyle/>
          <a:p>
            <a:pPr algn="just"/>
            <a:r>
              <a:rPr lang="en-US" sz="3600" dirty="0" smtClean="0"/>
              <a:t>It is not art specifically of a religion, or of a time, or of a place, or of a single medium like painting. The huge field of Islamic architecture is another subject, leaving fields as varied as </a:t>
            </a:r>
            <a:r>
              <a:rPr lang="en-US" sz="3600" b="1" dirty="0" smtClean="0">
                <a:solidFill>
                  <a:srgbClr val="C00000"/>
                </a:solidFill>
              </a:rPr>
              <a:t>calligraphy, painting, glass, ceramics, and textiles</a:t>
            </a:r>
            <a:r>
              <a:rPr lang="en-US" sz="3600" dirty="0" smtClean="0"/>
              <a:t>, among others. Islamic art is not at all restricted to religious art, but includes all the art of the rich and varied cultures of Islamic societies as well. </a:t>
            </a:r>
            <a:endParaRPr lang="en-US" sz="36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3/38/Turquoise_epigraphic_ornament_MBA_Lyon_A1969-333.jpg/320px-Turquoise_epigraphic_ornament_MBA_Lyon_A1969-333.jpg"/>
          <p:cNvPicPr>
            <a:picLocks noChangeAspect="1" noChangeArrowheads="1"/>
          </p:cNvPicPr>
          <p:nvPr/>
        </p:nvPicPr>
        <p:blipFill>
          <a:blip r:embed="rId2" cstate="print"/>
          <a:srcRect/>
          <a:stretch>
            <a:fillRect/>
          </a:stretch>
        </p:blipFill>
        <p:spPr bwMode="auto">
          <a:xfrm>
            <a:off x="2356339" y="487680"/>
            <a:ext cx="4196861" cy="545592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e/e9/Khamseh_Nizami_001.jpg/640px-Khamseh_Nizami_001.jpg"/>
          <p:cNvPicPr>
            <a:picLocks noChangeAspect="1" noChangeArrowheads="1"/>
          </p:cNvPicPr>
          <p:nvPr/>
        </p:nvPicPr>
        <p:blipFill>
          <a:blip r:embed="rId2" cstate="print"/>
          <a:srcRect/>
          <a:stretch>
            <a:fillRect/>
          </a:stretch>
        </p:blipFill>
        <p:spPr bwMode="auto">
          <a:xfrm>
            <a:off x="2514600" y="381000"/>
            <a:ext cx="4384236" cy="6199584"/>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exoticindiaart.com/mughal/mj87.jpg"/>
          <p:cNvPicPr>
            <a:picLocks noChangeAspect="1" noChangeArrowheads="1"/>
          </p:cNvPicPr>
          <p:nvPr/>
        </p:nvPicPr>
        <p:blipFill>
          <a:blip r:embed="rId2" cstate="print"/>
          <a:srcRect/>
          <a:stretch>
            <a:fillRect/>
          </a:stretch>
        </p:blipFill>
        <p:spPr bwMode="auto">
          <a:xfrm>
            <a:off x="2360261" y="609600"/>
            <a:ext cx="4345339" cy="5769319"/>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229600" cy="5078313"/>
          </a:xfrm>
          <a:prstGeom prst="rect">
            <a:avLst/>
          </a:prstGeom>
        </p:spPr>
        <p:txBody>
          <a:bodyPr wrap="square">
            <a:spAutoFit/>
          </a:bodyPr>
          <a:lstStyle/>
          <a:p>
            <a:r>
              <a:rPr lang="en-US" sz="3600" b="1" dirty="0" smtClean="0"/>
              <a:t>Rugs and Carpets: </a:t>
            </a:r>
            <a:r>
              <a:rPr lang="en-US" sz="3600" dirty="0" smtClean="0"/>
              <a:t>No Islamic artistic product has become better known outside the Islamic world than the pile carpet, more commonly referred to as the </a:t>
            </a:r>
            <a:r>
              <a:rPr lang="en-US" sz="3600" i="1" dirty="0" smtClean="0"/>
              <a:t>Oriental carpet</a:t>
            </a:r>
            <a:r>
              <a:rPr lang="en-US" sz="3600" dirty="0" smtClean="0"/>
              <a:t> (oriental rug). Their versatility is utilized in everyday Islamic and Muslim life, from floor coverings to architectural enrichment, from cushions to bolsters to bags and sacks of all shapes and sizes, </a:t>
            </a:r>
            <a:endParaRPr lang="en-US" sz="36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4/40/Farsh1.jpg"/>
          <p:cNvPicPr>
            <a:picLocks noChangeAspect="1" noChangeArrowheads="1"/>
          </p:cNvPicPr>
          <p:nvPr/>
        </p:nvPicPr>
        <p:blipFill>
          <a:blip r:embed="rId2" cstate="print"/>
          <a:srcRect/>
          <a:stretch>
            <a:fillRect/>
          </a:stretch>
        </p:blipFill>
        <p:spPr bwMode="auto">
          <a:xfrm>
            <a:off x="566821" y="1752600"/>
            <a:ext cx="8288421" cy="35814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f/f3/Antique_oushak_418424.jpg/640px-Antique_oushak_418424.jpg"/>
          <p:cNvPicPr>
            <a:picLocks noChangeAspect="1" noChangeArrowheads="1"/>
          </p:cNvPicPr>
          <p:nvPr/>
        </p:nvPicPr>
        <p:blipFill>
          <a:blip r:embed="rId2" cstate="print"/>
          <a:srcRect/>
          <a:stretch>
            <a:fillRect/>
          </a:stretch>
        </p:blipFill>
        <p:spPr bwMode="auto">
          <a:xfrm>
            <a:off x="2615825" y="457200"/>
            <a:ext cx="4546975" cy="6192112"/>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610600" cy="5078313"/>
          </a:xfrm>
          <a:prstGeom prst="rect">
            <a:avLst/>
          </a:prstGeom>
        </p:spPr>
        <p:txBody>
          <a:bodyPr wrap="square">
            <a:spAutoFit/>
          </a:bodyPr>
          <a:lstStyle/>
          <a:p>
            <a:r>
              <a:rPr lang="en-US" sz="3600" dirty="0" smtClean="0"/>
              <a:t>Islamic Ceramics:</a:t>
            </a:r>
          </a:p>
          <a:p>
            <a:r>
              <a:rPr lang="en-US" sz="3600" dirty="0" smtClean="0"/>
              <a:t>Islamic art has very notable achievements in ceramics, both in pottery and tiles  for walls, which in the absence of wall-paintings were taken to heights unmatched by other cultures. Early pottery is often unglazed, but tin-</a:t>
            </a:r>
            <a:r>
              <a:rPr lang="en-US" sz="3600" dirty="0" err="1" smtClean="0"/>
              <a:t>opacified</a:t>
            </a:r>
            <a:r>
              <a:rPr lang="en-US" sz="3600" dirty="0" smtClean="0"/>
              <a:t> glazing was one of the earliest new technologies developed by the Islamic potters</a:t>
            </a:r>
            <a:endParaRPr lang="en-US" sz="36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e/e5/Iran_orientale_o_asia_centrale%2C_coppa%2C_x_sec_02.JPG/800px-Iran_orientale_o_asia_centrale%2C_coppa%2C_x_sec_02.JPG"/>
          <p:cNvPicPr>
            <a:picLocks noChangeAspect="1" noChangeArrowheads="1"/>
          </p:cNvPicPr>
          <p:nvPr/>
        </p:nvPicPr>
        <p:blipFill>
          <a:blip r:embed="rId2" cstate="print"/>
          <a:srcRect/>
          <a:stretch>
            <a:fillRect/>
          </a:stretch>
        </p:blipFill>
        <p:spPr bwMode="auto">
          <a:xfrm>
            <a:off x="304800" y="1600200"/>
            <a:ext cx="4280461" cy="3952875"/>
          </a:xfrm>
          <a:prstGeom prst="rect">
            <a:avLst/>
          </a:prstGeom>
          <a:noFill/>
        </p:spPr>
      </p:pic>
      <p:pic>
        <p:nvPicPr>
          <p:cNvPr id="3" name="Picture 2" descr="http://upload.wikimedia.org/wikipedia/commons/thumb/c/c4/Animal_Decorated_Ottoman_Pottery_P1000585.JPG/640px-Animal_Decorated_Ottoman_Pottery_P1000585.JPG"/>
          <p:cNvPicPr>
            <a:picLocks noChangeAspect="1" noChangeArrowheads="1"/>
          </p:cNvPicPr>
          <p:nvPr/>
        </p:nvPicPr>
        <p:blipFill>
          <a:blip r:embed="rId3" cstate="print"/>
          <a:srcRect/>
          <a:stretch>
            <a:fillRect/>
          </a:stretch>
        </p:blipFill>
        <p:spPr bwMode="auto">
          <a:xfrm>
            <a:off x="4800600" y="1524000"/>
            <a:ext cx="4121944" cy="3886201"/>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229600" cy="5078313"/>
          </a:xfrm>
          <a:prstGeom prst="rect">
            <a:avLst/>
          </a:prstGeom>
        </p:spPr>
        <p:txBody>
          <a:bodyPr wrap="square">
            <a:spAutoFit/>
          </a:bodyPr>
          <a:lstStyle/>
          <a:p>
            <a:r>
              <a:rPr lang="en-US" sz="3600" dirty="0" smtClean="0"/>
              <a:t>ISLAMIC TILES: </a:t>
            </a:r>
          </a:p>
          <a:p>
            <a:r>
              <a:rPr lang="en-US" sz="3600" dirty="0" smtClean="0"/>
              <a:t>The earliest grand Islamic buildings, like the Dome of the Rock, in Jerusalem had interior walls decorated with mosaics in the Byzantine style, but without human figures. From the 9th century onwards the distinctive Islamic tradition of glazed and brightly coloured tiling for interior and exterior walls and domes developed</a:t>
            </a:r>
            <a:r>
              <a:rPr lang="en-US" dirty="0" smtClean="0"/>
              <a:t>. </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d/d6/HeratFridayMosque.jpg/640px-HeratFridayMosque.jpg"/>
          <p:cNvPicPr>
            <a:picLocks noChangeAspect="1" noChangeArrowheads="1"/>
          </p:cNvPicPr>
          <p:nvPr/>
        </p:nvPicPr>
        <p:blipFill>
          <a:blip r:embed="rId2" cstate="print"/>
          <a:srcRect/>
          <a:stretch>
            <a:fillRect/>
          </a:stretch>
        </p:blipFill>
        <p:spPr bwMode="auto">
          <a:xfrm>
            <a:off x="1066800" y="800100"/>
            <a:ext cx="7010400" cy="5257800"/>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1"/>
            <a:ext cx="8001000" cy="5632311"/>
          </a:xfrm>
          <a:prstGeom prst="rect">
            <a:avLst/>
          </a:prstGeom>
        </p:spPr>
        <p:txBody>
          <a:bodyPr wrap="square">
            <a:spAutoFit/>
          </a:bodyPr>
          <a:lstStyle/>
          <a:p>
            <a:r>
              <a:rPr lang="en-US" sz="3600" dirty="0" smtClean="0">
                <a:solidFill>
                  <a:srgbClr val="C00000"/>
                </a:solidFill>
              </a:rPr>
              <a:t>LECTURE. 8. Unit. 2</a:t>
            </a:r>
            <a:br>
              <a:rPr lang="en-US" sz="3600" dirty="0" smtClean="0">
                <a:solidFill>
                  <a:srgbClr val="C00000"/>
                </a:solidFill>
              </a:rPr>
            </a:br>
            <a:r>
              <a:rPr lang="en-US" sz="3600" dirty="0" smtClean="0"/>
              <a:t>Islamic Glass work</a:t>
            </a:r>
            <a:r>
              <a:rPr lang="en-US" sz="3600" dirty="0" smtClean="0">
                <a:solidFill>
                  <a:srgbClr val="C00000"/>
                </a:solidFill>
              </a:rPr>
              <a:t/>
            </a:r>
            <a:br>
              <a:rPr lang="en-US" sz="3600" dirty="0" smtClean="0">
                <a:solidFill>
                  <a:srgbClr val="C00000"/>
                </a:solidFill>
              </a:rPr>
            </a:br>
            <a:r>
              <a:rPr lang="en-US" sz="3600" b="1" dirty="0" smtClean="0"/>
              <a:t> </a:t>
            </a:r>
            <a:r>
              <a:rPr lang="en-US" sz="3600" dirty="0" smtClean="0"/>
              <a:t>Medieval Islamic metalwork</a:t>
            </a:r>
            <a:r>
              <a:rPr lang="en-US" sz="3600" dirty="0" smtClean="0">
                <a:solidFill>
                  <a:srgbClr val="C00000"/>
                </a:solidFill>
              </a:rPr>
              <a:t/>
            </a:r>
            <a:br>
              <a:rPr lang="en-US" sz="3600" dirty="0" smtClean="0">
                <a:solidFill>
                  <a:srgbClr val="C00000"/>
                </a:solidFill>
              </a:rPr>
            </a:br>
            <a:r>
              <a:rPr lang="en-US" sz="3600" dirty="0" smtClean="0"/>
              <a:t>Calligraphy</a:t>
            </a:r>
            <a:br>
              <a:rPr lang="en-US" sz="3600" dirty="0" smtClean="0"/>
            </a:br>
            <a:r>
              <a:rPr lang="en-US" sz="3600" dirty="0" smtClean="0"/>
              <a:t>Calligraphy in different Cultures and traditions of the world</a:t>
            </a:r>
            <a:br>
              <a:rPr lang="en-US" sz="3600" dirty="0" smtClean="0"/>
            </a:br>
            <a:r>
              <a:rPr lang="en-US" sz="3600" dirty="0" smtClean="0"/>
              <a:t>Calligraphy in Japan</a:t>
            </a:r>
            <a:br>
              <a:rPr lang="en-US" sz="3600" dirty="0" smtClean="0"/>
            </a:br>
            <a:r>
              <a:rPr lang="en-US" sz="3600" dirty="0" smtClean="0"/>
              <a:t>Calligraphy in China</a:t>
            </a:r>
            <a:br>
              <a:rPr lang="en-US" sz="3600" dirty="0" smtClean="0"/>
            </a:br>
            <a:r>
              <a:rPr lang="en-US" sz="3600" dirty="0" smtClean="0"/>
              <a:t>Calligraphy in Persia</a:t>
            </a:r>
            <a:br>
              <a:rPr lang="en-US" sz="3600" dirty="0" smtClean="0"/>
            </a:br>
            <a:r>
              <a:rPr lang="en-US" sz="3600" dirty="0" smtClean="0"/>
              <a:t>Arabic calligraphy</a:t>
            </a:r>
            <a:endParaRPr lang="en-US" sz="36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229600" cy="5078313"/>
          </a:xfrm>
          <a:prstGeom prst="rect">
            <a:avLst/>
          </a:prstGeom>
        </p:spPr>
        <p:txBody>
          <a:bodyPr wrap="square">
            <a:spAutoFit/>
          </a:bodyPr>
          <a:lstStyle/>
          <a:p>
            <a:r>
              <a:rPr lang="en-US" sz="3600" b="1" dirty="0" smtClean="0"/>
              <a:t>ISLAMIC GLASS WORK: </a:t>
            </a:r>
            <a:r>
              <a:rPr lang="en-US" sz="3600" dirty="0" smtClean="0"/>
              <a:t>For most of the Middle Ages Islamic glass was the most sophisticated in Eurasia, exported to both Europe and China. Islam took over much of the traditional glass-producing territory of Sasanians and Ancient Roman glass, and since figurative decoration played a small part in pre-Islamic glass, the change in style is not abrupt,</a:t>
            </a:r>
            <a:endParaRPr lang="en-US" sz="36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upload.wikimedia.org/wikipedia/commons/5/5f/Luckofedenhall.jpg"/>
          <p:cNvPicPr>
            <a:picLocks noChangeAspect="1" noChangeArrowheads="1"/>
          </p:cNvPicPr>
          <p:nvPr/>
        </p:nvPicPr>
        <p:blipFill>
          <a:blip r:embed="rId2" cstate="print"/>
          <a:srcRect/>
          <a:stretch>
            <a:fillRect/>
          </a:stretch>
        </p:blipFill>
        <p:spPr bwMode="auto">
          <a:xfrm>
            <a:off x="2667000" y="609599"/>
            <a:ext cx="3962400" cy="5607365"/>
          </a:xfrm>
          <a:prstGeom prst="rect">
            <a:avLst/>
          </a:prstGeom>
          <a:noFill/>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153400" cy="4524315"/>
          </a:xfrm>
          <a:prstGeom prst="rect">
            <a:avLst/>
          </a:prstGeom>
        </p:spPr>
        <p:txBody>
          <a:bodyPr wrap="square">
            <a:spAutoFit/>
          </a:bodyPr>
          <a:lstStyle/>
          <a:p>
            <a:r>
              <a:rPr lang="en-US" sz="3600" b="1" dirty="0" smtClean="0"/>
              <a:t>Medieval Islamic metalwork: </a:t>
            </a:r>
            <a:r>
              <a:rPr lang="en-US" sz="3600" dirty="0" smtClean="0"/>
              <a:t>offers a complete contrast to its European equivalent, which is dominated by modeled figures and brightly coloured decoration in enamel, some pieces entirely in precious metals. In contrast surviving Islamic metalwork consists of practical objects mostly in brass, bronze, and steel, </a:t>
            </a:r>
            <a:endParaRPr lang="en-US" sz="3600" b="1"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d/d1/Dagger_horse_head_Louvre_OA7891.jpg/640px-Dagger_horse_head_Louvre_OA7891.jpg"/>
          <p:cNvPicPr>
            <a:picLocks noChangeAspect="1" noChangeArrowheads="1"/>
          </p:cNvPicPr>
          <p:nvPr/>
        </p:nvPicPr>
        <p:blipFill>
          <a:blip r:embed="rId2" cstate="print"/>
          <a:srcRect/>
          <a:stretch>
            <a:fillRect/>
          </a:stretch>
        </p:blipFill>
        <p:spPr bwMode="auto">
          <a:xfrm>
            <a:off x="2244539" y="381000"/>
            <a:ext cx="4156261" cy="6351142"/>
          </a:xfrm>
          <a:prstGeom prst="rect">
            <a:avLst/>
          </a:prstGeom>
          <a:noFill/>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610600" cy="6186309"/>
          </a:xfrm>
          <a:prstGeom prst="rect">
            <a:avLst/>
          </a:prstGeom>
        </p:spPr>
        <p:txBody>
          <a:bodyPr wrap="square">
            <a:spAutoFit/>
          </a:bodyPr>
          <a:lstStyle/>
          <a:p>
            <a:r>
              <a:rPr lang="en-US" sz="3600" b="1" dirty="0" smtClean="0"/>
              <a:t>Calligraphy</a:t>
            </a:r>
            <a:r>
              <a:rPr lang="en-US" sz="3600" dirty="0" smtClean="0"/>
              <a:t> is a type of visual art. It is often called the art of fancy lettering. A contemporary definition of calligraphic practice is "the art of giving form to signs in an expressive, harmonious and skillful manner". Modern calligraphy ranges from functional hand-lettered inscriptions and designs to fine-art pieces where the abstract expression of the handwritten mark may or may not compromise the legibility of the letters.</a:t>
            </a:r>
            <a:endParaRPr lang="en-US" sz="36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img1.artron.net/news/201108/2011081816025342031.jpg"/>
          <p:cNvPicPr>
            <a:picLocks noChangeAspect="1" noChangeArrowheads="1"/>
          </p:cNvPicPr>
          <p:nvPr/>
        </p:nvPicPr>
        <p:blipFill>
          <a:blip r:embed="rId2" cstate="print"/>
          <a:srcRect/>
          <a:stretch>
            <a:fillRect/>
          </a:stretch>
        </p:blipFill>
        <p:spPr bwMode="auto">
          <a:xfrm>
            <a:off x="339435" y="2133600"/>
            <a:ext cx="4163291" cy="2747772"/>
          </a:xfrm>
          <a:prstGeom prst="rect">
            <a:avLst/>
          </a:prstGeom>
          <a:noFill/>
        </p:spPr>
      </p:pic>
      <p:pic>
        <p:nvPicPr>
          <p:cNvPr id="3" name="Content Placeholder 3" descr="2011081815523354641.jpg"/>
          <p:cNvPicPr>
            <a:picLocks noChangeAspect="1"/>
          </p:cNvPicPr>
          <p:nvPr/>
        </p:nvPicPr>
        <p:blipFill>
          <a:blip r:embed="rId3" cstate="print"/>
          <a:stretch>
            <a:fillRect/>
          </a:stretch>
        </p:blipFill>
        <p:spPr>
          <a:xfrm>
            <a:off x="5029200" y="228600"/>
            <a:ext cx="3425502" cy="6450256"/>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86800" cy="2246769"/>
          </a:xfrm>
          <a:prstGeom prst="rect">
            <a:avLst/>
          </a:prstGeom>
        </p:spPr>
        <p:txBody>
          <a:bodyPr wrap="square">
            <a:spAutoFit/>
          </a:bodyPr>
          <a:lstStyle/>
          <a:p>
            <a:r>
              <a:rPr lang="en-US" sz="2800" dirty="0" smtClean="0"/>
              <a:t>Islamic calligraphy is associated with geometric Islamic art (arabesque) on the walls and ceilings of mosques as well as on the page. Contemporary artists in the Islamic world draw on the heritage of calligraphy to use calligraphic inscriptions or abstractions.</a:t>
            </a:r>
          </a:p>
        </p:txBody>
      </p:sp>
      <p:pic>
        <p:nvPicPr>
          <p:cNvPr id="3" name="Picture 6" descr="https://encrypted-tbn1.gstatic.com/images?q=tbn:ANd9GcQGRWuJOb5ilmtUtbbTA_noVh2Hzp66-nGvai8c5DkNBTL6xfZVGw"/>
          <p:cNvPicPr>
            <a:picLocks noChangeAspect="1" noChangeArrowheads="1"/>
          </p:cNvPicPr>
          <p:nvPr/>
        </p:nvPicPr>
        <p:blipFill>
          <a:blip r:embed="rId2" cstate="print"/>
          <a:srcRect/>
          <a:stretch>
            <a:fillRect/>
          </a:stretch>
        </p:blipFill>
        <p:spPr bwMode="auto">
          <a:xfrm>
            <a:off x="1828800" y="2514600"/>
            <a:ext cx="5486400" cy="4184183"/>
          </a:xfrm>
          <a:prstGeom prst="rect">
            <a:avLst/>
          </a:prstGeom>
          <a:noFill/>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c/c4/AndalusQuran.JPG"/>
          <p:cNvPicPr>
            <a:picLocks noChangeAspect="1" noChangeArrowheads="1"/>
          </p:cNvPicPr>
          <p:nvPr/>
        </p:nvPicPr>
        <p:blipFill>
          <a:blip r:embed="rId2" cstate="print"/>
          <a:srcRect/>
          <a:stretch>
            <a:fillRect/>
          </a:stretch>
        </p:blipFill>
        <p:spPr bwMode="auto">
          <a:xfrm>
            <a:off x="1981200" y="64074"/>
            <a:ext cx="5410200" cy="6306082"/>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534400" cy="6186309"/>
          </a:xfrm>
          <a:prstGeom prst="rect">
            <a:avLst/>
          </a:prstGeom>
        </p:spPr>
        <p:txBody>
          <a:bodyPr wrap="square">
            <a:spAutoFit/>
          </a:bodyPr>
          <a:lstStyle/>
          <a:p>
            <a:pPr lvl="0" fontAlgn="base">
              <a:spcBef>
                <a:spcPct val="0"/>
              </a:spcBef>
              <a:spcAft>
                <a:spcPct val="0"/>
              </a:spcAft>
            </a:pPr>
            <a:r>
              <a:rPr kumimoji="0" lang="en-US" sz="3600" b="0" i="0" u="none" strike="noStrike" cap="none" normalizeH="0" baseline="0" dirty="0" smtClean="0">
                <a:ln>
                  <a:noFill/>
                </a:ln>
                <a:solidFill>
                  <a:schemeClr val="tx1"/>
                </a:solidFill>
                <a:effectLst/>
                <a:cs typeface="Arial" pitchFamily="34" charset="0"/>
              </a:rPr>
              <a:t>Persian calligraphy</a:t>
            </a:r>
          </a:p>
          <a:p>
            <a:pPr lvl="0" eaLnBrk="0" fontAlgn="base" hangingPunct="0">
              <a:spcBef>
                <a:spcPct val="0"/>
              </a:spcBef>
              <a:spcAft>
                <a:spcPct val="0"/>
              </a:spcAft>
            </a:pPr>
            <a:r>
              <a:rPr kumimoji="0" lang="en-US" sz="3600" b="0" i="0" u="none" strike="noStrike" cap="none" normalizeH="0" baseline="0" dirty="0" smtClean="0">
                <a:ln>
                  <a:noFill/>
                </a:ln>
                <a:solidFill>
                  <a:schemeClr val="tx1"/>
                </a:solidFill>
                <a:effectLst/>
                <a:cs typeface="Arial" pitchFamily="34" charset="0"/>
                <a:hlinkClick r:id="rId2"/>
              </a:rPr>
              <a:t>  </a:t>
            </a:r>
            <a:r>
              <a:rPr kumimoji="0" lang="en-US" sz="3600" b="0" i="0" u="none" strike="noStrike" cap="none" normalizeH="0" baseline="0" dirty="0" smtClean="0">
                <a:ln>
                  <a:noFill/>
                </a:ln>
                <a:solidFill>
                  <a:schemeClr val="tx1"/>
                </a:solidFill>
                <a:effectLst/>
                <a:cs typeface="Arial" pitchFamily="34" charset="0"/>
              </a:rPr>
              <a:t>Example showing </a:t>
            </a:r>
            <a:r>
              <a:rPr kumimoji="0" lang="en-US" sz="3600" b="0" i="0" u="none" strike="noStrike" cap="none" normalizeH="0" baseline="0" dirty="0" err="1" smtClean="0">
                <a:ln>
                  <a:noFill/>
                </a:ln>
                <a:solidFill>
                  <a:schemeClr val="tx1"/>
                </a:solidFill>
                <a:effectLst/>
                <a:cs typeface="Arial" pitchFamily="34" charset="0"/>
              </a:rPr>
              <a:t>Nastaliq's</a:t>
            </a:r>
            <a:r>
              <a:rPr kumimoji="0" lang="en-US" sz="3600" b="0" i="0" u="none" strike="noStrike" cap="none" normalizeH="0" baseline="0" dirty="0" smtClean="0">
                <a:ln>
                  <a:noFill/>
                </a:ln>
                <a:solidFill>
                  <a:schemeClr val="tx1"/>
                </a:solidFill>
                <a:effectLst/>
                <a:cs typeface="Arial" pitchFamily="34" charset="0"/>
              </a:rPr>
              <a:t> proportional rules</a:t>
            </a:r>
          </a:p>
          <a:p>
            <a:pPr lvl="0" eaLnBrk="0" fontAlgn="base" hangingPunct="0">
              <a:spcBef>
                <a:spcPct val="0"/>
              </a:spcBef>
              <a:spcAft>
                <a:spcPct val="0"/>
              </a:spcAft>
            </a:pPr>
            <a:r>
              <a:rPr kumimoji="0" lang="en-US" sz="3600" b="0" i="0" u="none" strike="noStrike" cap="none" normalizeH="0" baseline="0" dirty="0" smtClean="0">
                <a:ln>
                  <a:noFill/>
                </a:ln>
                <a:solidFill>
                  <a:schemeClr val="tx1"/>
                </a:solidFill>
                <a:effectLst/>
                <a:cs typeface="Arial" pitchFamily="34" charset="0"/>
              </a:rPr>
              <a:t>The history of calligraphy in Persia dates back to the pre-Islam era. In Zoroastrianism beautiful and clear writings were always praised.</a:t>
            </a:r>
          </a:p>
          <a:p>
            <a:pPr lvl="0" eaLnBrk="0" fontAlgn="base" hangingPunct="0">
              <a:spcBef>
                <a:spcPct val="0"/>
              </a:spcBef>
              <a:spcAft>
                <a:spcPct val="0"/>
              </a:spcAft>
            </a:pPr>
            <a:r>
              <a:rPr kumimoji="0" lang="en-US" sz="3600" b="0" i="0" u="none" strike="noStrike" cap="none" normalizeH="0" baseline="0" dirty="0" smtClean="0">
                <a:ln>
                  <a:noFill/>
                </a:ln>
                <a:solidFill>
                  <a:schemeClr val="tx1"/>
                </a:solidFill>
                <a:effectLst/>
                <a:cs typeface="Arial" pitchFamily="34" charset="0"/>
              </a:rPr>
              <a:t>It is believed that ancient Persian script was invented by about 600–500 BC to provide monument inscriptions for the Achaemenid kings</a:t>
            </a:r>
            <a:r>
              <a:rPr kumimoji="0" lang="en-US" b="0" i="0" u="none" strike="noStrike" cap="none" normalizeH="0" baseline="0" dirty="0" smtClean="0">
                <a:ln>
                  <a:noFill/>
                </a:ln>
                <a:solidFill>
                  <a:schemeClr val="tx1"/>
                </a:solidFill>
                <a:effectLst/>
                <a:cs typeface="Arial" pitchFamily="34" charset="0"/>
              </a:rPr>
              <a:t>.</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0/0c/Nastaliq-proportions.jpg/640px-Nastaliq-proportions.jpg"/>
          <p:cNvPicPr>
            <a:picLocks noChangeAspect="1" noChangeArrowheads="1"/>
          </p:cNvPicPr>
          <p:nvPr/>
        </p:nvPicPr>
        <p:blipFill>
          <a:blip r:embed="rId2" cstate="print"/>
          <a:srcRect/>
          <a:stretch>
            <a:fillRect/>
          </a:stretch>
        </p:blipFill>
        <p:spPr bwMode="auto">
          <a:xfrm>
            <a:off x="1751124" y="533400"/>
            <a:ext cx="5430726" cy="5638800"/>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153400" cy="3693319"/>
          </a:xfrm>
          <a:prstGeom prst="rect">
            <a:avLst/>
          </a:prstGeom>
        </p:spPr>
        <p:txBody>
          <a:bodyPr wrap="square">
            <a:spAutoFit/>
          </a:bodyPr>
          <a:lstStyle/>
          <a:p>
            <a:r>
              <a:rPr lang="en-US" sz="3600" dirty="0" smtClean="0">
                <a:solidFill>
                  <a:srgbClr val="C00000"/>
                </a:solidFill>
              </a:rPr>
              <a:t>LECTURE. 9. UNIT. 2</a:t>
            </a:r>
            <a:br>
              <a:rPr lang="en-US" sz="3600" dirty="0" smtClean="0">
                <a:solidFill>
                  <a:srgbClr val="C00000"/>
                </a:solidFill>
              </a:rPr>
            </a:br>
            <a:r>
              <a:rPr lang="en-US" sz="3600" dirty="0" smtClean="0"/>
              <a:t> Persian Artists and their Calligraphy</a:t>
            </a:r>
            <a:br>
              <a:rPr lang="en-US" sz="3600" dirty="0" smtClean="0"/>
            </a:br>
            <a:r>
              <a:rPr lang="en-US" sz="3600" b="1" dirty="0" smtClean="0">
                <a:solidFill>
                  <a:srgbClr val="C00000"/>
                </a:solidFill>
              </a:rPr>
              <a:t>Persian calligraphy</a:t>
            </a:r>
            <a:r>
              <a:rPr lang="en-US" sz="3600" dirty="0" smtClean="0">
                <a:solidFill>
                  <a:srgbClr val="C00000"/>
                </a:solidFill>
              </a:rPr>
              <a:t> : is the calligraphy of the Persian writing system. It is one of the most revered arts throughout Persian history.</a:t>
            </a:r>
          </a:p>
          <a:p>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229600" cy="5078313"/>
          </a:xfrm>
          <a:prstGeom prst="rect">
            <a:avLst/>
          </a:prstGeom>
        </p:spPr>
        <p:txBody>
          <a:bodyPr wrap="square">
            <a:spAutoFit/>
          </a:bodyPr>
          <a:lstStyle/>
          <a:p>
            <a:r>
              <a:rPr lang="en-US" sz="3600" dirty="0" smtClean="0"/>
              <a:t>HISTORY OF NASTALIQ: After initiation of Islam in the 7th century, Persians adapted the Arabic alphabet to Persian and developed the contemporary Persian alphabet. Arabic alphabet has 28 characters. An additional 4 letters were added by Iranians , which resulted in the 32 letters currently present in the Persian alphabet.</a:t>
            </a:r>
            <a:endParaRPr lang="en-US" sz="36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001000" cy="5632311"/>
          </a:xfrm>
          <a:prstGeom prst="rect">
            <a:avLst/>
          </a:prstGeom>
        </p:spPr>
        <p:txBody>
          <a:bodyPr wrap="square">
            <a:spAutoFit/>
          </a:bodyPr>
          <a:lstStyle/>
          <a:p>
            <a:r>
              <a:rPr lang="en-US" sz="3600" dirty="0" smtClean="0"/>
              <a:t>Around one thousand years ago, Ibn </a:t>
            </a:r>
            <a:r>
              <a:rPr lang="en-US" sz="3600" dirty="0" err="1" smtClean="0"/>
              <a:t>Muqlah</a:t>
            </a:r>
            <a:r>
              <a:rPr lang="en-US" sz="3600" dirty="0" smtClean="0"/>
              <a:t> (Persian: and his brother created six genres of Iranian calligraphy, namely "</a:t>
            </a:r>
            <a:r>
              <a:rPr lang="en-US" sz="3600" dirty="0" err="1" smtClean="0"/>
              <a:t>Tahqiq</a:t>
            </a:r>
            <a:r>
              <a:rPr lang="en-US" sz="3600" dirty="0" smtClean="0"/>
              <a:t>", "</a:t>
            </a:r>
            <a:r>
              <a:rPr lang="en-US" sz="3600" dirty="0" err="1" smtClean="0"/>
              <a:t>Reyhan</a:t>
            </a:r>
            <a:r>
              <a:rPr lang="en-US" sz="3600" dirty="0" smtClean="0"/>
              <a:t>", "Sols", "Naskh", "</a:t>
            </a:r>
            <a:r>
              <a:rPr lang="en-US" sz="3600" dirty="0" err="1" smtClean="0"/>
              <a:t>Toqi</a:t>
            </a:r>
            <a:r>
              <a:rPr lang="en-US" sz="3600" dirty="0" smtClean="0"/>
              <a:t>" and "</a:t>
            </a:r>
            <a:r>
              <a:rPr lang="en-US" sz="3600" dirty="0" err="1" smtClean="0"/>
              <a:t>Reqa</a:t>
            </a:r>
            <a:r>
              <a:rPr lang="en-US" sz="3600" dirty="0" smtClean="0"/>
              <a:t>". These genres were common for four centuries in Persia. In the 7th century (</a:t>
            </a:r>
            <a:r>
              <a:rPr lang="en-US" sz="3600" dirty="0" err="1" smtClean="0"/>
              <a:t>Hijri</a:t>
            </a:r>
            <a:r>
              <a:rPr lang="en-US" sz="3600" dirty="0" smtClean="0"/>
              <a:t> calendar), Hassan Farsi </a:t>
            </a:r>
            <a:r>
              <a:rPr lang="en-US" sz="3600" dirty="0" err="1" smtClean="0"/>
              <a:t>Kateb</a:t>
            </a:r>
            <a:r>
              <a:rPr lang="en-US" sz="3600" dirty="0" smtClean="0"/>
              <a:t> combined "Naskh" and "</a:t>
            </a:r>
            <a:r>
              <a:rPr lang="en-US" sz="3600" dirty="0" err="1" smtClean="0"/>
              <a:t>Reqah</a:t>
            </a:r>
            <a:r>
              <a:rPr lang="en-US" sz="3600" dirty="0" smtClean="0"/>
              <a:t>" styles and invented a new genre of Persian calligraphy, named "</a:t>
            </a:r>
            <a:r>
              <a:rPr lang="en-US" sz="3600" dirty="0" err="1" smtClean="0"/>
              <a:t>Ta'liq</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5632311"/>
          </a:xfrm>
          <a:prstGeom prst="rect">
            <a:avLst/>
          </a:prstGeom>
        </p:spPr>
        <p:txBody>
          <a:bodyPr wrap="square">
            <a:spAutoFit/>
          </a:bodyPr>
          <a:lstStyle/>
          <a:p>
            <a:r>
              <a:rPr lang="en-US" sz="3600" dirty="0" smtClean="0"/>
              <a:t>In the 14th century, Mir Ali </a:t>
            </a:r>
            <a:r>
              <a:rPr lang="en-US" sz="3600" dirty="0" err="1" smtClean="0"/>
              <a:t>Tabrizi</a:t>
            </a:r>
            <a:r>
              <a:rPr lang="en-US" sz="3600" dirty="0" smtClean="0"/>
              <a:t> combined two major scripts of his time i.e. Naskh and </a:t>
            </a:r>
            <a:r>
              <a:rPr lang="en-US" sz="3600" dirty="0" err="1" smtClean="0"/>
              <a:t>Taliq</a:t>
            </a:r>
            <a:r>
              <a:rPr lang="en-US" sz="3600" dirty="0" smtClean="0"/>
              <a:t> and created the most attractive Persian Calligraphy style, "</a:t>
            </a:r>
            <a:r>
              <a:rPr lang="en-US" sz="3600" dirty="0" err="1" smtClean="0"/>
              <a:t>Nas’taliq</a:t>
            </a:r>
            <a:r>
              <a:rPr lang="en-US" sz="3600" dirty="0" smtClean="0"/>
              <a:t>". In past 500 years Iranian calligraphy called </a:t>
            </a:r>
            <a:r>
              <a:rPr lang="en-US" sz="3600" dirty="0" err="1" smtClean="0"/>
              <a:t>Nastaʿlīq</a:t>
            </a:r>
            <a:r>
              <a:rPr lang="en-US" sz="3600" dirty="0" smtClean="0"/>
              <a:t> (also anglicized as </a:t>
            </a:r>
            <a:r>
              <a:rPr lang="en-US" sz="3600" b="1" dirty="0" err="1" smtClean="0"/>
              <a:t>Nastaleeq</a:t>
            </a:r>
            <a:r>
              <a:rPr lang="en-US" sz="3600" dirty="0" smtClean="0"/>
              <a:t>; Persian: (</a:t>
            </a:r>
            <a:r>
              <a:rPr lang="en-US" sz="3600" i="1" u="none" strike="noStrike" dirty="0" err="1" smtClean="0"/>
              <a:t>nastaʿlīq</a:t>
            </a:r>
            <a:r>
              <a:rPr lang="en-US" sz="3600" dirty="0" smtClean="0"/>
              <a:t>) is one of the main script styles used in writing the </a:t>
            </a:r>
            <a:r>
              <a:rPr lang="en-US" sz="3600" dirty="0" err="1" smtClean="0"/>
              <a:t>Perso</a:t>
            </a:r>
            <a:r>
              <a:rPr lang="en-US" sz="3600" dirty="0" smtClean="0"/>
              <a:t>-Arabic script, and traditionally the predominant style in Persian calligraphy</a:t>
            </a:r>
            <a:endParaRPr lang="en-US" sz="36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c/c5/Yaali_zikr_qayam_qaim_ast.jpg/220px-Yaali_zikr_qayam_qaim_ast.jpg"/>
          <p:cNvPicPr>
            <a:picLocks noChangeAspect="1" noChangeArrowheads="1"/>
          </p:cNvPicPr>
          <p:nvPr/>
        </p:nvPicPr>
        <p:blipFill>
          <a:blip r:embed="rId2" cstate="print"/>
          <a:srcRect/>
          <a:stretch>
            <a:fillRect/>
          </a:stretch>
        </p:blipFill>
        <p:spPr bwMode="auto">
          <a:xfrm>
            <a:off x="1295400" y="228600"/>
            <a:ext cx="6634841" cy="6333260"/>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calligraphyislamic.com/images/Gallery/ghamirkhani/ghamirkhaniKashish.jpg"/>
          <p:cNvPicPr>
            <a:picLocks noChangeAspect="1" noChangeArrowheads="1"/>
          </p:cNvPicPr>
          <p:nvPr/>
        </p:nvPicPr>
        <p:blipFill>
          <a:blip r:embed="rId2" cstate="print"/>
          <a:srcRect/>
          <a:stretch>
            <a:fillRect/>
          </a:stretch>
        </p:blipFill>
        <p:spPr bwMode="auto">
          <a:xfrm>
            <a:off x="2590800" y="838200"/>
            <a:ext cx="3956537" cy="5257800"/>
          </a:xfrm>
          <a:prstGeom prst="rect">
            <a:avLst/>
          </a:prstGeom>
          <a:noFill/>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7571303"/>
          </a:xfrm>
          <a:prstGeom prst="rect">
            <a:avLst/>
          </a:prstGeom>
        </p:spPr>
        <p:txBody>
          <a:bodyPr wrap="square">
            <a:spAutoFit/>
          </a:bodyPr>
          <a:lstStyle/>
          <a:p>
            <a:r>
              <a:rPr lang="en-US" sz="3600" dirty="0" smtClean="0"/>
              <a:t>Important Iranian Calligraphers and their work:</a:t>
            </a:r>
          </a:p>
          <a:p>
            <a:r>
              <a:rPr lang="en-US" sz="3600" dirty="0" smtClean="0"/>
              <a:t>Abbas </a:t>
            </a:r>
            <a:r>
              <a:rPr lang="en-US" sz="3600" dirty="0" err="1" smtClean="0"/>
              <a:t>Akhwain</a:t>
            </a:r>
            <a:r>
              <a:rPr lang="en-US" sz="3600" dirty="0" smtClean="0"/>
              <a:t>, 1936, Place of Birth: Meshed, Iran.</a:t>
            </a:r>
          </a:p>
          <a:p>
            <a:r>
              <a:rPr lang="en-US" sz="3600" dirty="0" smtClean="0"/>
              <a:t>Ghulam Husain Amirkhani, 1939</a:t>
            </a:r>
          </a:p>
          <a:p>
            <a:r>
              <a:rPr lang="en-US" sz="3600" b="1" dirty="0" smtClean="0"/>
              <a:t>Place of Birth</a:t>
            </a:r>
            <a:r>
              <a:rPr lang="en-US" sz="3600" dirty="0" smtClean="0"/>
              <a:t>: </a:t>
            </a:r>
            <a:r>
              <a:rPr lang="en-US" sz="3600" dirty="0" err="1" smtClean="0"/>
              <a:t>Taleqan</a:t>
            </a:r>
            <a:r>
              <a:rPr lang="en-US" sz="3600" dirty="0" smtClean="0"/>
              <a:t>, Iran</a:t>
            </a:r>
          </a:p>
          <a:p>
            <a:r>
              <a:rPr lang="en-US" sz="3600" dirty="0" smtClean="0"/>
              <a:t>Teachers: Husain </a:t>
            </a:r>
            <a:r>
              <a:rPr lang="en-US" sz="3600" dirty="0" err="1" smtClean="0"/>
              <a:t>Mirkhani</a:t>
            </a:r>
            <a:r>
              <a:rPr lang="en-US" sz="3600" dirty="0" smtClean="0"/>
              <a:t>, </a:t>
            </a:r>
            <a:r>
              <a:rPr lang="en-US" sz="3600" dirty="0" err="1" smtClean="0"/>
              <a:t>Hasan</a:t>
            </a:r>
            <a:r>
              <a:rPr lang="en-US" sz="3600" dirty="0" smtClean="0"/>
              <a:t> </a:t>
            </a:r>
            <a:r>
              <a:rPr lang="en-US" sz="3600" dirty="0" err="1" smtClean="0"/>
              <a:t>Mirkhani</a:t>
            </a:r>
            <a:endParaRPr lang="en-US" sz="3600" dirty="0" smtClean="0"/>
          </a:p>
          <a:p>
            <a:r>
              <a:rPr lang="en-US" sz="3600" b="1" u="sng" dirty="0" smtClean="0"/>
              <a:t>HISTORIC PERSIAN CALLIGRAPHY ARTISTS:</a:t>
            </a:r>
            <a:r>
              <a:rPr lang="en-US" sz="3600" b="1" dirty="0" smtClean="0"/>
              <a:t> </a:t>
            </a:r>
            <a:br>
              <a:rPr lang="en-US" sz="3600" b="1" dirty="0" smtClean="0"/>
            </a:br>
            <a:r>
              <a:rPr lang="en-US" sz="3600" dirty="0" smtClean="0"/>
              <a:t>Among all those great names in the history of Persian Calligraphy, four figures are the most famous ones: Mir-Ali </a:t>
            </a:r>
            <a:r>
              <a:rPr lang="en-US" sz="3600" dirty="0" err="1" smtClean="0"/>
              <a:t>Tabrizi</a:t>
            </a:r>
            <a:r>
              <a:rPr lang="en-US" sz="3600" dirty="0" smtClean="0"/>
              <a:t>, Mir-</a:t>
            </a:r>
            <a:r>
              <a:rPr lang="en-US" sz="3600" dirty="0" err="1" smtClean="0"/>
              <a:t>Emad</a:t>
            </a:r>
            <a:r>
              <a:rPr lang="en-US" sz="3600" dirty="0" smtClean="0"/>
              <a:t>, </a:t>
            </a:r>
            <a:r>
              <a:rPr lang="en-US" sz="3600" dirty="0" err="1" smtClean="0"/>
              <a:t>Kalhor</a:t>
            </a:r>
            <a:r>
              <a:rPr lang="en-US" sz="3600" dirty="0" smtClean="0"/>
              <a:t>, and </a:t>
            </a:r>
            <a:r>
              <a:rPr lang="en-US" sz="3600" dirty="0" err="1" smtClean="0"/>
              <a:t>Emad-ol-Kottab</a:t>
            </a:r>
            <a:r>
              <a:rPr lang="en-US" sz="3600" dirty="0" smtClean="0"/>
              <a:t>. </a:t>
            </a:r>
          </a:p>
          <a:p>
            <a:endParaRPr lang="en-US" sz="3600" dirty="0" smtClean="0"/>
          </a:p>
          <a:p>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457200"/>
            <a:ext cx="8001000" cy="5078313"/>
          </a:xfrm>
          <a:prstGeom prst="rect">
            <a:avLst/>
          </a:prstGeom>
        </p:spPr>
        <p:txBody>
          <a:bodyPr wrap="square">
            <a:spAutoFit/>
          </a:bodyPr>
          <a:lstStyle/>
          <a:p>
            <a:r>
              <a:rPr lang="en-US" sz="3600" b="1" dirty="0" smtClean="0"/>
              <a:t>Mir-Ali </a:t>
            </a:r>
            <a:r>
              <a:rPr lang="en-US" sz="3600" b="1" dirty="0" err="1" smtClean="0"/>
              <a:t>Tabrizi</a:t>
            </a:r>
            <a:r>
              <a:rPr lang="en-US" sz="3600" b="1" dirty="0" smtClean="0"/>
              <a:t>: </a:t>
            </a:r>
            <a:r>
              <a:rPr lang="en-US" sz="3600" dirty="0" smtClean="0"/>
              <a:t>He lived in 14th and 15th century. He is known as father of </a:t>
            </a:r>
            <a:r>
              <a:rPr lang="en-US" sz="3600" dirty="0" err="1" smtClean="0"/>
              <a:t>Nas-Taliq</a:t>
            </a:r>
            <a:r>
              <a:rPr lang="en-US" sz="3600" dirty="0" smtClean="0"/>
              <a:t> because he invented this beautiful calligraphy style by means of combining two older styles together (Naskh and </a:t>
            </a:r>
            <a:r>
              <a:rPr lang="en-US" sz="3600" dirty="0" err="1" smtClean="0"/>
              <a:t>Taliq</a:t>
            </a:r>
            <a:r>
              <a:rPr lang="en-US" sz="3600" dirty="0" smtClean="0"/>
              <a:t>) and adding a flavor of nature into it. Therefore, this calligraphy style implemented natural curves rather than Naskh and </a:t>
            </a:r>
            <a:r>
              <a:rPr lang="en-US" sz="3600" dirty="0" err="1" smtClean="0"/>
              <a:t>Taliq</a:t>
            </a:r>
            <a:r>
              <a:rPr lang="en-US" sz="3600" dirty="0" smtClean="0"/>
              <a:t> styles. </a:t>
            </a:r>
            <a:endParaRPr lang="en-US" sz="36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458200" cy="6494085"/>
          </a:xfrm>
          <a:prstGeom prst="rect">
            <a:avLst/>
          </a:prstGeom>
        </p:spPr>
        <p:txBody>
          <a:bodyPr wrap="square">
            <a:spAutoFit/>
          </a:bodyPr>
          <a:lstStyle/>
          <a:p>
            <a:pPr>
              <a:buFont typeface="Arial" pitchFamily="34" charset="0"/>
              <a:buChar char="•"/>
            </a:pPr>
            <a:r>
              <a:rPr lang="en-US" sz="3200" b="1" dirty="0" smtClean="0">
                <a:solidFill>
                  <a:srgbClr val="C00000"/>
                </a:solidFill>
              </a:rPr>
              <a:t>LECTURE. 10. Unit. 2. </a:t>
            </a:r>
          </a:p>
          <a:p>
            <a:pPr>
              <a:buFont typeface="Arial" pitchFamily="34" charset="0"/>
              <a:buChar char="•"/>
            </a:pPr>
            <a:r>
              <a:rPr lang="en-US" sz="3200" b="1" dirty="0" smtClean="0">
                <a:solidFill>
                  <a:srgbClr val="C00000"/>
                </a:solidFill>
              </a:rPr>
              <a:t>PAKISTANI CALLIGRAPHERS</a:t>
            </a:r>
          </a:p>
          <a:p>
            <a:r>
              <a:rPr lang="en-US" sz="3200" b="1" dirty="0" smtClean="0"/>
              <a:t>PAKISTANI CALLIGRAPHERS:</a:t>
            </a:r>
            <a:r>
              <a:rPr lang="en-US" sz="3200" dirty="0" smtClean="0"/>
              <a:t/>
            </a:r>
            <a:br>
              <a:rPr lang="en-US" sz="3200" dirty="0" smtClean="0"/>
            </a:br>
            <a:r>
              <a:rPr lang="en-US" sz="3200" dirty="0" smtClean="0"/>
              <a:t>The Quran is written in Arabic, and the language’s flowing script is not just a way of writing, but also a form of art. Calligraphy grew in part because of religious restrictions on representational art and Muslim’s love of arabesque, the flowing repetition of multiplying and interlaced patterns, which represents the infinite. When created in calligraphy, a simple word or proverb can become an intricate, abstract design so complex as to be almost unreadable.</a:t>
            </a:r>
            <a:endParaRPr lang="en-US" sz="32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3970318"/>
          </a:xfrm>
          <a:prstGeom prst="rect">
            <a:avLst/>
          </a:prstGeom>
        </p:spPr>
        <p:txBody>
          <a:bodyPr wrap="square">
            <a:spAutoFit/>
          </a:bodyPr>
          <a:lstStyle/>
          <a:p>
            <a:r>
              <a:rPr lang="en-US" sz="3600" dirty="0" smtClean="0"/>
              <a:t>The traditional instrument of the Arabic calligrapher is a reed pen called the </a:t>
            </a:r>
            <a:r>
              <a:rPr lang="en-US" sz="3600" dirty="0" err="1" smtClean="0"/>
              <a:t>qalam</a:t>
            </a:r>
            <a:r>
              <a:rPr lang="en-US" sz="3600" dirty="0" smtClean="0"/>
              <a:t>, which is used by dipping into a variety of colored inks. Some calligraphers weave together letterforms or separate words using different colors; in some cases, gold or silver leaf is applied.</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4524315"/>
          </a:xfrm>
          <a:prstGeom prst="rect">
            <a:avLst/>
          </a:prstGeom>
        </p:spPr>
        <p:txBody>
          <a:bodyPr wrap="square">
            <a:spAutoFit/>
          </a:bodyPr>
          <a:lstStyle/>
          <a:p>
            <a:r>
              <a:rPr lang="en-US" sz="3600" b="1" dirty="0" smtClean="0"/>
              <a:t>Calligraphy In Pakistan</a:t>
            </a:r>
            <a:endParaRPr lang="en-US" sz="3600" dirty="0" smtClean="0"/>
          </a:p>
          <a:p>
            <a:r>
              <a:rPr lang="en-US" sz="3600" dirty="0" smtClean="0"/>
              <a:t>Islam and, through it, calligraphy came to the sub-continent through the conquest of Sindh by Mohammad Bin </a:t>
            </a:r>
            <a:r>
              <a:rPr lang="en-US" sz="3600" dirty="0" err="1" smtClean="0"/>
              <a:t>Qasim</a:t>
            </a:r>
            <a:r>
              <a:rPr lang="en-US" sz="3600" dirty="0" smtClean="0"/>
              <a:t> in 712 AD, and reached its peak during the reign of the Mughal emperors. The Taj </a:t>
            </a:r>
            <a:r>
              <a:rPr lang="en-US" sz="3600" dirty="0" err="1" smtClean="0"/>
              <a:t>Mahal</a:t>
            </a:r>
            <a:r>
              <a:rPr lang="en-US" sz="3600" dirty="0" smtClean="0"/>
              <a:t>, an Indian icon built by Mughal king Shah Jehan, is one testament to the beauty of Islamic art. </a:t>
            </a:r>
            <a:endParaRPr lang="en-US" sz="3600"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458200" cy="4524315"/>
          </a:xfrm>
          <a:prstGeom prst="rect">
            <a:avLst/>
          </a:prstGeom>
        </p:spPr>
        <p:txBody>
          <a:bodyPr wrap="square">
            <a:spAutoFit/>
          </a:bodyPr>
          <a:lstStyle/>
          <a:p>
            <a:r>
              <a:rPr lang="en-US" sz="3600" dirty="0" smtClean="0"/>
              <a:t>In Pakistani calligraphy, the names of Allah or Muhammad (PBUH), the </a:t>
            </a:r>
            <a:r>
              <a:rPr lang="en-US" sz="3600" i="1" dirty="0" err="1" smtClean="0"/>
              <a:t>Kalima</a:t>
            </a:r>
            <a:r>
              <a:rPr lang="en-US" sz="3600" dirty="0" smtClean="0"/>
              <a:t>, “</a:t>
            </a:r>
            <a:r>
              <a:rPr lang="en-US" sz="3600" i="1" dirty="0" smtClean="0"/>
              <a:t>La </a:t>
            </a:r>
            <a:r>
              <a:rPr lang="en-US" sz="3600" i="1" dirty="0" err="1" smtClean="0"/>
              <a:t>Ilah</a:t>
            </a:r>
            <a:r>
              <a:rPr lang="en-US" sz="3600" i="1" dirty="0" smtClean="0"/>
              <a:t> Ha </a:t>
            </a:r>
            <a:r>
              <a:rPr lang="en-US" sz="3600" i="1" dirty="0" err="1" smtClean="0"/>
              <a:t>Illalah</a:t>
            </a:r>
            <a:r>
              <a:rPr lang="en-US" sz="3600" i="1" dirty="0" smtClean="0"/>
              <a:t>, </a:t>
            </a:r>
            <a:r>
              <a:rPr lang="en-US" sz="3600" i="1" dirty="0" err="1" smtClean="0"/>
              <a:t>Muhammadar</a:t>
            </a:r>
            <a:r>
              <a:rPr lang="en-US" sz="3600" i="1" dirty="0" smtClean="0"/>
              <a:t> </a:t>
            </a:r>
            <a:r>
              <a:rPr lang="en-US" sz="3600" i="1" dirty="0" err="1" smtClean="0"/>
              <a:t>Rasullulah</a:t>
            </a:r>
            <a:r>
              <a:rPr lang="en-US" sz="3600" dirty="0" smtClean="0"/>
              <a:t>” (I Swear That There Is No God But Allah And Mohammad Is His Messenger), and “</a:t>
            </a:r>
            <a:r>
              <a:rPr lang="en-US" sz="3600" i="1" dirty="0" err="1" smtClean="0"/>
              <a:t>Bis</a:t>
            </a:r>
            <a:r>
              <a:rPr lang="en-US" sz="3600" i="1" dirty="0" smtClean="0"/>
              <a:t> </a:t>
            </a:r>
            <a:r>
              <a:rPr lang="en-US" sz="3600" i="1" dirty="0" err="1" smtClean="0"/>
              <a:t>Millah</a:t>
            </a:r>
            <a:r>
              <a:rPr lang="en-US" sz="3600" i="1" dirty="0" smtClean="0"/>
              <a:t> </a:t>
            </a:r>
            <a:r>
              <a:rPr lang="en-US" sz="3600" i="1" dirty="0" err="1" smtClean="0"/>
              <a:t>Ar</a:t>
            </a:r>
            <a:r>
              <a:rPr lang="en-US" sz="3600" i="1" dirty="0" smtClean="0"/>
              <a:t>-Rahman </a:t>
            </a:r>
            <a:r>
              <a:rPr lang="en-US" sz="3600" i="1" dirty="0" err="1" smtClean="0"/>
              <a:t>Ar</a:t>
            </a:r>
            <a:r>
              <a:rPr lang="en-US" sz="3600" i="1" dirty="0" smtClean="0"/>
              <a:t> </a:t>
            </a:r>
            <a:r>
              <a:rPr lang="en-US" sz="3600" i="1" dirty="0" err="1" smtClean="0"/>
              <a:t>Raheem</a:t>
            </a:r>
            <a:r>
              <a:rPr lang="en-US" sz="3600" dirty="0" smtClean="0"/>
              <a:t>” (I Start With The Name Of Allah, The Beneficial &amp; The Merciful</a:t>
            </a:r>
            <a:r>
              <a:rPr lang="en-US" dirty="0" smtClean="0"/>
              <a:t>) </a:t>
            </a:r>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i1.tribune.com.pk/wp-content/uploads/2012/07/409666-Calligraphic-1342549752-354-640x480.JPG"/>
          <p:cNvPicPr>
            <a:picLocks noChangeAspect="1" noChangeArrowheads="1"/>
          </p:cNvPicPr>
          <p:nvPr/>
        </p:nvPicPr>
        <p:blipFill>
          <a:blip r:embed="rId2" cstate="print"/>
          <a:srcRect/>
          <a:stretch>
            <a:fillRect/>
          </a:stretch>
        </p:blipFill>
        <p:spPr bwMode="auto">
          <a:xfrm>
            <a:off x="1003300" y="1066799"/>
            <a:ext cx="7073900" cy="5305425"/>
          </a:xfrm>
          <a:prstGeom prst="rect">
            <a:avLst/>
          </a:prstGeom>
          <a:noFill/>
        </p:spPr>
      </p:pic>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610600" cy="1815882"/>
          </a:xfrm>
          <a:prstGeom prst="rect">
            <a:avLst/>
          </a:prstGeom>
        </p:spPr>
        <p:txBody>
          <a:bodyPr wrap="square">
            <a:spAutoFit/>
          </a:bodyPr>
          <a:lstStyle/>
          <a:p>
            <a:r>
              <a:rPr lang="en-US" sz="2800" b="1" dirty="0" smtClean="0"/>
              <a:t>Anwar Jalal Shemza</a:t>
            </a:r>
            <a:r>
              <a:rPr lang="en-US" sz="2800" dirty="0" smtClean="0"/>
              <a:t> (14 July 1928 - 18 January 1985) was an artist and writer active in Pakistan and later the United Kingdom. Despite being better known as an artist, Shemza published several Urdu novels and books of poetry </a:t>
            </a:r>
            <a:endParaRPr lang="en-US" sz="2800" dirty="0"/>
          </a:p>
        </p:txBody>
      </p:sp>
      <p:pic>
        <p:nvPicPr>
          <p:cNvPr id="3" name="Picture 2" descr="https://encrypted-tbn1.gstatic.com/images?q=tbn:ANd9GcT5dy3FBaiQARJxF07QU61PljpvZmUIxlUei_aPnIIV0qwrcXAPag"/>
          <p:cNvPicPr>
            <a:picLocks noChangeAspect="1" noChangeArrowheads="1"/>
          </p:cNvPicPr>
          <p:nvPr/>
        </p:nvPicPr>
        <p:blipFill>
          <a:blip r:embed="rId2" cstate="print"/>
          <a:srcRect/>
          <a:stretch>
            <a:fillRect/>
          </a:stretch>
        </p:blipFill>
        <p:spPr bwMode="auto">
          <a:xfrm>
            <a:off x="1600200" y="2438400"/>
            <a:ext cx="5943600" cy="4210053"/>
          </a:xfrm>
          <a:prstGeom prst="rect">
            <a:avLst/>
          </a:prstGeom>
          <a:noFill/>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763000" cy="954107"/>
          </a:xfrm>
          <a:prstGeom prst="rect">
            <a:avLst/>
          </a:prstGeom>
        </p:spPr>
        <p:txBody>
          <a:bodyPr wrap="square">
            <a:spAutoFit/>
          </a:bodyPr>
          <a:lstStyle/>
          <a:p>
            <a:r>
              <a:rPr lang="en-US" sz="2800" dirty="0" smtClean="0"/>
              <a:t>This is globally famous Pakistani artist. Ismail </a:t>
            </a:r>
            <a:r>
              <a:rPr lang="en-US" sz="2800" dirty="0" err="1" smtClean="0"/>
              <a:t>Gul</a:t>
            </a:r>
            <a:r>
              <a:rPr lang="en-US" sz="2800" dirty="0" smtClean="0"/>
              <a:t> Gee (1926-2007). Ismail </a:t>
            </a:r>
            <a:r>
              <a:rPr lang="en-US" sz="2800" dirty="0" err="1" smtClean="0"/>
              <a:t>Gulgee</a:t>
            </a:r>
            <a:r>
              <a:rPr lang="en-US" sz="2800" dirty="0" smtClean="0"/>
              <a:t> was yet another award winning</a:t>
            </a:r>
            <a:endParaRPr lang="en-US" sz="2800" dirty="0"/>
          </a:p>
        </p:txBody>
      </p:sp>
      <p:pic>
        <p:nvPicPr>
          <p:cNvPr id="3" name="Picture 6" descr="http://pakistanpaedia.com/other_paint/photogul.gif"/>
          <p:cNvPicPr>
            <a:picLocks noChangeAspect="1" noChangeArrowheads="1"/>
          </p:cNvPicPr>
          <p:nvPr/>
        </p:nvPicPr>
        <p:blipFill>
          <a:blip r:embed="rId2" cstate="print"/>
          <a:srcRect/>
          <a:stretch>
            <a:fillRect/>
          </a:stretch>
        </p:blipFill>
        <p:spPr bwMode="auto">
          <a:xfrm>
            <a:off x="2448063" y="1652524"/>
            <a:ext cx="4105137" cy="4748276"/>
          </a:xfrm>
          <a:prstGeom prst="rect">
            <a:avLst/>
          </a:prstGeom>
          <a:noFill/>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gloryartgallery.files.wordpress.com/2011/08/img_1-1-small.jpg"/>
          <p:cNvPicPr>
            <a:picLocks noChangeAspect="1" noChangeArrowheads="1"/>
          </p:cNvPicPr>
          <p:nvPr/>
        </p:nvPicPr>
        <p:blipFill>
          <a:blip r:embed="rId2" cstate="print"/>
          <a:srcRect/>
          <a:stretch>
            <a:fillRect/>
          </a:stretch>
        </p:blipFill>
        <p:spPr bwMode="auto">
          <a:xfrm>
            <a:off x="755184" y="1143000"/>
            <a:ext cx="7094886" cy="4724400"/>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3.gstatic.com/images?q=tbn:ANd9GcR6nJ20d35tEZJnvlbPZfLZYGuES6phyUkHd8_6Frlwdgo2Xco6"/>
          <p:cNvPicPr>
            <a:picLocks noChangeAspect="1" noChangeArrowheads="1"/>
          </p:cNvPicPr>
          <p:nvPr/>
        </p:nvPicPr>
        <p:blipFill>
          <a:blip r:embed="rId2" cstate="print"/>
          <a:srcRect/>
          <a:stretch>
            <a:fillRect/>
          </a:stretch>
        </p:blipFill>
        <p:spPr bwMode="auto">
          <a:xfrm>
            <a:off x="1028409" y="429101"/>
            <a:ext cx="7048791" cy="5771198"/>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924800" cy="5078313"/>
          </a:xfrm>
          <a:prstGeom prst="rect">
            <a:avLst/>
          </a:prstGeom>
        </p:spPr>
        <p:txBody>
          <a:bodyPr wrap="square">
            <a:spAutoFit/>
          </a:bodyPr>
          <a:lstStyle/>
          <a:p>
            <a:r>
              <a:rPr lang="en-US" sz="3600" b="1" dirty="0" smtClean="0"/>
              <a:t>Syed </a:t>
            </a:r>
            <a:r>
              <a:rPr lang="en-US" sz="3600" b="1" dirty="0" err="1" smtClean="0"/>
              <a:t>Sadequain</a:t>
            </a:r>
            <a:r>
              <a:rPr lang="en-US" sz="3600" b="1" dirty="0" smtClean="0"/>
              <a:t> Ahmed </a:t>
            </a:r>
            <a:r>
              <a:rPr lang="en-US" sz="3600" b="1" dirty="0" err="1" smtClean="0"/>
              <a:t>Naqvi</a:t>
            </a:r>
            <a:r>
              <a:rPr lang="en-US" sz="3600" b="1" baseline="30000" dirty="0" smtClean="0"/>
              <a:t> </a:t>
            </a:r>
            <a:r>
              <a:rPr lang="en-US" sz="3600" dirty="0" smtClean="0"/>
              <a:t>(</a:t>
            </a:r>
            <a:r>
              <a:rPr lang="en-US" sz="3600" dirty="0" err="1" smtClean="0"/>
              <a:t>Urdu:</a:t>
            </a:r>
            <a:r>
              <a:rPr lang="en-US" sz="3600" i="1" dirty="0" err="1" smtClean="0"/>
              <a:t>Tamgha</a:t>
            </a:r>
            <a:r>
              <a:rPr lang="en-US" sz="3600" i="1" dirty="0" smtClean="0"/>
              <a:t>-e-</a:t>
            </a:r>
            <a:r>
              <a:rPr lang="en-US" sz="3600" i="1" dirty="0" err="1" smtClean="0"/>
              <a:t>Imtiaz</a:t>
            </a:r>
            <a:r>
              <a:rPr lang="en-US" sz="3600" i="1" dirty="0" smtClean="0"/>
              <a:t>, Pride of Performance, </a:t>
            </a:r>
            <a:r>
              <a:rPr lang="en-US" sz="3600" i="1" dirty="0" err="1" smtClean="0"/>
              <a:t>Sitara</a:t>
            </a:r>
            <a:r>
              <a:rPr lang="en-US" sz="3600" i="1" dirty="0" smtClean="0"/>
              <a:t>-e-</a:t>
            </a:r>
            <a:r>
              <a:rPr lang="en-US" sz="3600" i="1" dirty="0" err="1" smtClean="0"/>
              <a:t>Imtiaz</a:t>
            </a:r>
            <a:r>
              <a:rPr lang="en-US" sz="3600" i="1" dirty="0" smtClean="0"/>
              <a:t>,</a:t>
            </a:r>
            <a:r>
              <a:rPr lang="en-US" sz="3600" dirty="0" smtClean="0"/>
              <a:t> also often referred to as </a:t>
            </a:r>
            <a:r>
              <a:rPr lang="en-US" sz="3600" dirty="0" err="1" smtClean="0"/>
              <a:t>Sadequain</a:t>
            </a:r>
            <a:r>
              <a:rPr lang="en-US" sz="3600" dirty="0" smtClean="0"/>
              <a:t> </a:t>
            </a:r>
            <a:r>
              <a:rPr lang="en-US" sz="3600" dirty="0" err="1" smtClean="0"/>
              <a:t>Naqqash</a:t>
            </a:r>
            <a:r>
              <a:rPr lang="en-US" sz="3600" dirty="0" smtClean="0"/>
              <a:t>, was a world-renowned Pakistani artist, best known for his skills as a calligrapher and a painter. He is considered as one of the finest painters and calligraphers Pakistan has ever produced.</a:t>
            </a:r>
            <a:endParaRPr lang="en-US" sz="3600"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http://lh3.ggpht.com/-XFf-kQw5zQU/TXzh-uYoqjI/AAAAAAAAEnA/LeEeq6NJlQU/w1000/CS11.png"/>
          <p:cNvPicPr>
            <a:picLocks noChangeAspect="1" noChangeArrowheads="1"/>
          </p:cNvPicPr>
          <p:nvPr/>
        </p:nvPicPr>
        <p:blipFill>
          <a:blip r:embed="rId2" cstate="print"/>
          <a:srcRect/>
          <a:stretch>
            <a:fillRect/>
          </a:stretch>
        </p:blipFill>
        <p:spPr bwMode="auto">
          <a:xfrm>
            <a:off x="891654" y="472786"/>
            <a:ext cx="7185546" cy="5470814"/>
          </a:xfrm>
          <a:prstGeom prst="rect">
            <a:avLst/>
          </a:prstGeom>
          <a:noFill/>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lh5.ggpht.com/-BXBGxnhffng/TXzh48XFNzI/AAAAAAAAEmk/VruXZveAZwU/w1000/CS05.png"/>
          <p:cNvPicPr>
            <a:picLocks noChangeAspect="1" noChangeArrowheads="1"/>
          </p:cNvPicPr>
          <p:nvPr/>
        </p:nvPicPr>
        <p:blipFill>
          <a:blip r:embed="rId2" cstate="print"/>
          <a:srcRect/>
          <a:stretch>
            <a:fillRect/>
          </a:stretch>
        </p:blipFill>
        <p:spPr bwMode="auto">
          <a:xfrm>
            <a:off x="590550" y="369277"/>
            <a:ext cx="7715250" cy="5802923"/>
          </a:xfrm>
          <a:prstGeom prst="rect">
            <a:avLst/>
          </a:prstGeom>
          <a:noFill/>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077200" cy="6186309"/>
          </a:xfrm>
          <a:prstGeom prst="rect">
            <a:avLst/>
          </a:prstGeom>
        </p:spPr>
        <p:txBody>
          <a:bodyPr wrap="square">
            <a:spAutoFit/>
          </a:bodyPr>
          <a:lstStyle/>
          <a:p>
            <a:r>
              <a:rPr lang="en-US" sz="3600" b="1" dirty="0" smtClean="0"/>
              <a:t>Shakir Ali</a:t>
            </a:r>
          </a:p>
          <a:p>
            <a:r>
              <a:rPr lang="en-US" sz="3600" dirty="0" smtClean="0"/>
              <a:t>Shakir Ali (1916 – 1975) held sway over the Pakistani modernists for two decades, both with his work and his disposition. He was among the privileged few of his generation of painters who had firsthand experience of Modern Art in Paris. After studying art at J.J. School of Art, he attended Slade School in London, then worked in Paris with Andre </a:t>
            </a:r>
            <a:r>
              <a:rPr lang="en-US" sz="3600" dirty="0" err="1" smtClean="0"/>
              <a:t>L’Hote</a:t>
            </a:r>
            <a:r>
              <a:rPr lang="en-US" sz="3600" dirty="0" smtClean="0"/>
              <a:t> before he went to Prague.</a:t>
            </a:r>
            <a:endParaRPr lang="en-US" sz="3600"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pakistanpaedia.com/other_paint/shakir003.gif"/>
          <p:cNvPicPr>
            <a:picLocks noChangeAspect="1" noChangeArrowheads="1"/>
          </p:cNvPicPr>
          <p:nvPr/>
        </p:nvPicPr>
        <p:blipFill>
          <a:blip r:embed="rId2" cstate="print"/>
          <a:srcRect/>
          <a:stretch>
            <a:fillRect/>
          </a:stretch>
        </p:blipFill>
        <p:spPr bwMode="auto">
          <a:xfrm>
            <a:off x="796187" y="1447800"/>
            <a:ext cx="7529641" cy="3810000"/>
          </a:xfrm>
          <a:prstGeom prst="rect">
            <a:avLst/>
          </a:prstGeom>
          <a:noFill/>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vaslart.org/xhtml/artdir/pak_masters/shakir-ali/images/SAD2.JPG"/>
          <p:cNvPicPr>
            <a:picLocks noChangeAspect="1" noChangeArrowheads="1"/>
          </p:cNvPicPr>
          <p:nvPr/>
        </p:nvPicPr>
        <p:blipFill>
          <a:blip r:embed="rId2" cstate="print"/>
          <a:srcRect/>
          <a:stretch>
            <a:fillRect/>
          </a:stretch>
        </p:blipFill>
        <p:spPr bwMode="auto">
          <a:xfrm>
            <a:off x="2057400" y="942558"/>
            <a:ext cx="4953000" cy="4495448"/>
          </a:xfrm>
          <a:prstGeom prst="rect">
            <a:avLst/>
          </a:prstGeom>
          <a:noFill/>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3970318"/>
          </a:xfrm>
          <a:prstGeom prst="rect">
            <a:avLst/>
          </a:prstGeom>
        </p:spPr>
        <p:txBody>
          <a:bodyPr wrap="square">
            <a:spAutoFit/>
          </a:bodyPr>
          <a:lstStyle/>
          <a:p>
            <a:r>
              <a:rPr lang="en-US" sz="3600" dirty="0" smtClean="0"/>
              <a:t>Summery of today's Lecture</a:t>
            </a:r>
          </a:p>
          <a:p>
            <a:r>
              <a:rPr lang="en-US" sz="3600" dirty="0" smtClean="0"/>
              <a:t>We have discussed here three major calligraphers of Pakistan. Although there are many more who’s work is well known Internationally.</a:t>
            </a:r>
          </a:p>
          <a:p>
            <a:r>
              <a:rPr lang="en-US" sz="3600" dirty="0" smtClean="0"/>
              <a:t>We have discussed in this lecture in detail the status of Calligraphy and its importance.</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458200" cy="5632311"/>
          </a:xfrm>
          <a:prstGeom prst="rect">
            <a:avLst/>
          </a:prstGeom>
        </p:spPr>
        <p:txBody>
          <a:bodyPr wrap="square">
            <a:spAutoFit/>
          </a:bodyPr>
          <a:lstStyle/>
          <a:p>
            <a:r>
              <a:rPr lang="en-US" sz="3600" dirty="0" smtClean="0"/>
              <a:t>We have also discussed in detail the three famous artists who are internationally well known not only for their calligraphic work but are also famous for their interest in Modern art and production of work at a mass scale.</a:t>
            </a:r>
          </a:p>
          <a:p>
            <a:r>
              <a:rPr lang="en-US" sz="3600" dirty="0" smtClean="0"/>
              <a:t>In our next Lecture 11 we will do some practical work related to calligraphy and produce some works for the final portfolio.</a:t>
            </a:r>
          </a:p>
          <a:p>
            <a:r>
              <a:rPr lang="en-US" sz="3600" dirty="0" smtClean="0"/>
              <a:t>Thank You.</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TotalTime>
  <Words>3257</Words>
  <Application>Microsoft Office PowerPoint</Application>
  <PresentationFormat>On-screen Show (4:3)</PresentationFormat>
  <Paragraphs>165</Paragraphs>
  <Slides>109</Slides>
  <Notes>0</Notes>
  <HiddenSlides>0</HiddenSlides>
  <MMClips>0</MMClips>
  <ScaleCrop>false</ScaleCrop>
  <HeadingPairs>
    <vt:vector size="4" baseType="variant">
      <vt:variant>
        <vt:lpstr>Theme</vt:lpstr>
      </vt:variant>
      <vt:variant>
        <vt:i4>1</vt:i4>
      </vt:variant>
      <vt:variant>
        <vt:lpstr>Slide Titles</vt:lpstr>
      </vt:variant>
      <vt:variant>
        <vt:i4>109</vt:i4>
      </vt:variant>
    </vt:vector>
  </HeadingPairs>
  <TitlesOfParts>
    <vt:vector size="110" baseType="lpstr">
      <vt:lpstr>Office Theme</vt:lpstr>
      <vt:lpstr>LECTURE. 31.  SUMMERY OF FIRST TEN LECTURES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  SUMMERY OF FIRST FIFTEEN CHAPTERS</dc:title>
  <dc:creator>Samina Saleem</dc:creator>
  <cp:lastModifiedBy>Administrator</cp:lastModifiedBy>
  <cp:revision>22</cp:revision>
  <dcterms:created xsi:type="dcterms:W3CDTF">2014-07-14T04:59:03Z</dcterms:created>
  <dcterms:modified xsi:type="dcterms:W3CDTF">2014-07-14T10:09:51Z</dcterms:modified>
</cp:coreProperties>
</file>