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3702D6-3A50-42CF-B774-B230038D9E59}" type="datetimeFigureOut">
              <a:rPr lang="en-US" smtClean="0"/>
              <a:pPr/>
              <a:t>7/13/2014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59ABDD-2D86-4C22-BB05-014AC04A4D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F59ABDD-2D86-4C22-BB05-014AC04A4D63}"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FBE41F-218D-4C3D-87FE-A03E17BAB08F}"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BE41F-218D-4C3D-87FE-A03E17BAB08F}"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FBE41F-218D-4C3D-87FE-A03E17BAB08F}"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FBE41F-218D-4C3D-87FE-A03E17BAB08F}"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FBE41F-218D-4C3D-87FE-A03E17BAB08F}" type="datetimeFigureOut">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FBE41F-218D-4C3D-87FE-A03E17BAB08F}" type="datetimeFigureOut">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BE41F-218D-4C3D-87FE-A03E17BAB08F}" type="datetimeFigureOut">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BE41F-218D-4C3D-87FE-A03E17BAB08F}"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BE41F-218D-4C3D-87FE-A03E17BAB08F}"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BE41F-218D-4C3D-87FE-A03E17BAB08F}"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FBE41F-218D-4C3D-87FE-A03E17BAB08F}"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CC9EB-0412-402E-BEDC-94220654EB7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BE41F-218D-4C3D-87FE-A03E17BAB08F}" type="datetimeFigureOut">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5CC9EB-0412-402E-BEDC-94220654EB7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0"/>
            <a:ext cx="8534400" cy="6324599"/>
          </a:xfrm>
        </p:spPr>
        <p:txBody>
          <a:bodyPr>
            <a:normAutofit fontScale="90000"/>
          </a:bodyPr>
          <a:lstStyle/>
          <a:p>
            <a:r>
              <a:rPr lang="en-US" sz="4000" dirty="0" smtClean="0">
                <a:solidFill>
                  <a:srgbClr val="C00000"/>
                </a:solidFill>
              </a:rPr>
              <a:t>LESSON. 30. UNIT. 5</a:t>
            </a:r>
            <a:br>
              <a:rPr lang="en-US" sz="4000" dirty="0" smtClean="0">
                <a:solidFill>
                  <a:srgbClr val="C00000"/>
                </a:solidFill>
              </a:rPr>
            </a:br>
            <a:r>
              <a:rPr lang="en-US" sz="4000" dirty="0" smtClean="0"/>
              <a:t>Preparing to teach art, craft and calligraphy continued.</a:t>
            </a:r>
            <a:br>
              <a:rPr lang="en-US" sz="4000" dirty="0" smtClean="0"/>
            </a:br>
            <a:r>
              <a:rPr lang="en-US" sz="4000" dirty="0" smtClean="0"/>
              <a:t> Assessing children’s learning during an art activity.</a:t>
            </a:r>
            <a:br>
              <a:rPr lang="en-US" sz="4000" dirty="0" smtClean="0"/>
            </a:br>
            <a:r>
              <a:rPr lang="en-US" sz="4000" dirty="0" smtClean="0"/>
              <a:t> Assessment rubrics</a:t>
            </a:r>
            <a:br>
              <a:rPr lang="en-US" sz="4000" dirty="0" smtClean="0"/>
            </a:br>
            <a:r>
              <a:rPr lang="en-US" sz="4000" dirty="0" smtClean="0"/>
              <a:t>PLANNING FOR ART, CRAFT AND CALLIGRAPHY.</a:t>
            </a:r>
            <a:br>
              <a:rPr lang="en-US" sz="4000" dirty="0" smtClean="0"/>
            </a:br>
            <a:r>
              <a:rPr lang="en-US" sz="4000" dirty="0" smtClean="0"/>
              <a:t>Art and crafts exhibition</a:t>
            </a:r>
            <a:br>
              <a:rPr lang="en-US" sz="4000" dirty="0" smtClean="0"/>
            </a:br>
            <a:r>
              <a:rPr lang="en-US" sz="4000" dirty="0" smtClean="0"/>
              <a:t> Display and assessment of student teacher projects and portfolios.</a:t>
            </a: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05800" cy="5355312"/>
          </a:xfrm>
          <a:prstGeom prst="rect">
            <a:avLst/>
          </a:prstGeom>
        </p:spPr>
        <p:txBody>
          <a:bodyPr wrap="square">
            <a:spAutoFit/>
          </a:bodyPr>
          <a:lstStyle/>
          <a:p>
            <a:r>
              <a:rPr lang="en-US" sz="3800" dirty="0" smtClean="0">
                <a:solidFill>
                  <a:srgbClr val="C00000"/>
                </a:solidFill>
              </a:rPr>
              <a:t>SUMMERY OF LECTURE. 29. UNIT. 5</a:t>
            </a:r>
          </a:p>
          <a:p>
            <a:r>
              <a:rPr lang="en-US" sz="3800" dirty="0" smtClean="0"/>
              <a:t>What is assessment in art, craft and calligraphy? </a:t>
            </a:r>
          </a:p>
          <a:p>
            <a:r>
              <a:rPr lang="en-US" sz="3800" dirty="0" smtClean="0"/>
              <a:t>After completion of all the theoretical and practical  training of the student teachers they needing some training for the evaluation of the work of students. </a:t>
            </a:r>
          </a:p>
          <a:p>
            <a:r>
              <a:rPr lang="en-US" sz="3800" dirty="0" smtClean="0"/>
              <a:t>Our lecture 29. unit 5 was related to assessment of their work    </a:t>
            </a:r>
            <a:endParaRPr lang="en-US" sz="3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1"/>
            <a:ext cx="7772400" cy="6186309"/>
          </a:xfrm>
          <a:prstGeom prst="rect">
            <a:avLst/>
          </a:prstGeom>
        </p:spPr>
        <p:txBody>
          <a:bodyPr wrap="square">
            <a:spAutoFit/>
          </a:bodyPr>
          <a:lstStyle/>
          <a:p>
            <a:r>
              <a:rPr lang="en-US" sz="3600" b="1" dirty="0" smtClean="0"/>
              <a:t>We discussed in our previous lecture, What is Art and craft Evaluation?</a:t>
            </a:r>
            <a:endParaRPr lang="en-US" sz="3600" dirty="0" smtClean="0"/>
          </a:p>
          <a:p>
            <a:r>
              <a:rPr lang="en-US" sz="3600" dirty="0" smtClean="0"/>
              <a:t>The task of evaluating a work of art, such as a painting, craft or a sculpture, requires a combination of objective information and subjective opinion. Yes, it's true that art appreciation is highly subjective, but the aim of evaluating a picture is not simply to ascertain whether you like/dislike a picture, but WHY you like/dislike it. </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6001643"/>
          </a:xfrm>
          <a:prstGeom prst="rect">
            <a:avLst/>
          </a:prstGeom>
        </p:spPr>
        <p:txBody>
          <a:bodyPr wrap="square">
            <a:spAutoFit/>
          </a:bodyPr>
          <a:lstStyle/>
          <a:p>
            <a:r>
              <a:rPr lang="en-US" sz="3200" dirty="0" smtClean="0"/>
              <a:t>We talked about that this assessment  requires a certain amount of knowledge. After all, your assessment of a drawing produced by a 14-year old child in a school playground, is likely to be quite different from a similar drawing by a 40-year old Michelangelo. Similarly, one cannot use the same standards when evaluating the true-to-life qualities of a realist portrait compared with an expressionist portrait. This is because the expressionist painter is not trying to capture the same degree of visual objectivity as his realist counterpart. </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05800" cy="5293757"/>
          </a:xfrm>
          <a:prstGeom prst="rect">
            <a:avLst/>
          </a:prstGeom>
        </p:spPr>
        <p:txBody>
          <a:bodyPr wrap="square">
            <a:spAutoFit/>
          </a:bodyPr>
          <a:lstStyle/>
          <a:p>
            <a:pPr lvl="0" fontAlgn="base">
              <a:spcBef>
                <a:spcPct val="0"/>
              </a:spcBef>
              <a:spcAft>
                <a:spcPct val="0"/>
              </a:spcAft>
            </a:pPr>
            <a:r>
              <a:rPr kumimoji="0" lang="en-US" sz="3200" b="1" i="0" u="none" strike="noStrike" cap="none" normalizeH="0" baseline="0" dirty="0" smtClean="0">
                <a:ln>
                  <a:noFill/>
                </a:ln>
                <a:solidFill>
                  <a:schemeClr val="tx1"/>
                </a:solidFill>
                <a:effectLst/>
                <a:cs typeface="Arial" pitchFamily="34" charset="0"/>
              </a:rPr>
              <a:t>How to Evaluate the Work of Art Itself</a:t>
            </a:r>
            <a:endParaRPr kumimoji="0" lang="en-US" sz="3200" b="0" i="0" u="none" strike="noStrike" cap="none" normalizeH="0" baseline="0" dirty="0" smtClean="0">
              <a:ln>
                <a:noFill/>
              </a:ln>
              <a:solidFill>
                <a:schemeClr val="tx1"/>
              </a:solidFill>
              <a:effectLst/>
              <a:cs typeface="Arial" pitchFamily="34" charset="0"/>
            </a:endParaRP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pitchFamily="34" charset="0"/>
              </a:rPr>
              <a:t> How to Appreciate Paintings.</a:t>
            </a:r>
            <a:br>
              <a:rPr kumimoji="0" lang="en-US" sz="3200" b="0" i="0" u="none" strike="noStrike" cap="none" normalizeH="0" baseline="0" dirty="0" smtClean="0">
                <a:ln>
                  <a:noFill/>
                </a:ln>
                <a:solidFill>
                  <a:schemeClr val="tx1"/>
                </a:solidFill>
                <a:effectLst/>
                <a:cs typeface="Arial" pitchFamily="34" charset="0"/>
              </a:rPr>
            </a:br>
            <a:r>
              <a:rPr kumimoji="0" lang="en-US" sz="3200" b="0" i="0" u="none" strike="noStrike" cap="none" normalizeH="0" baseline="0" dirty="0" smtClean="0">
                <a:ln>
                  <a:noFill/>
                </a:ln>
                <a:solidFill>
                  <a:schemeClr val="tx1"/>
                </a:solidFill>
                <a:effectLst/>
                <a:cs typeface="Arial" pitchFamily="34" charset="0"/>
              </a:rPr>
              <a:t> Famous Paintings Analyzed.</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pitchFamily="34" charset="0"/>
              </a:rPr>
              <a:t>Once we have investigated or researched the context of the painting, we can begin to appreciate the work itself. Knowing how to appreciate a painting is itself an art rather than a science. </a:t>
            </a:r>
          </a:p>
          <a:p>
            <a:pPr lvl="0" eaLnBrk="0" fontAlgn="base" hangingPunct="0">
              <a:spcBef>
                <a:spcPct val="0"/>
              </a:spcBef>
              <a:spcAft>
                <a:spcPct val="0"/>
              </a:spcAft>
            </a:pPr>
            <a:r>
              <a:rPr lang="en-US" sz="3200" dirty="0" smtClean="0">
                <a:cs typeface="Arial" pitchFamily="34" charset="0"/>
              </a:rPr>
              <a:t>The perimeters that we are supposed to have in mind are the following:</a:t>
            </a:r>
          </a:p>
          <a:p>
            <a:pPr lvl="0" eaLnBrk="0" fontAlgn="base" hangingPunct="0">
              <a:spcBef>
                <a:spcPct val="0"/>
              </a:spcBef>
              <a:spcAft>
                <a:spcPct val="0"/>
              </a:spcAft>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1" y="609600"/>
            <a:ext cx="8077200" cy="4524315"/>
          </a:xfrm>
          <a:prstGeom prst="rect">
            <a:avLst/>
          </a:prstGeom>
        </p:spPr>
        <p:txBody>
          <a:bodyPr wrap="square">
            <a:spAutoFit/>
          </a:bodyPr>
          <a:lstStyle/>
          <a:p>
            <a:r>
              <a:rPr kumimoji="0" lang="en-US" sz="3600" i="0" u="none" strike="noStrike" cap="none" normalizeH="0" baseline="0" dirty="0" smtClean="0">
                <a:ln>
                  <a:noFill/>
                </a:ln>
                <a:solidFill>
                  <a:schemeClr val="tx1"/>
                </a:solidFill>
                <a:effectLst/>
                <a:cs typeface="Arial" pitchFamily="34" charset="0"/>
              </a:rPr>
              <a:t>painting technique</a:t>
            </a:r>
          </a:p>
          <a:p>
            <a:r>
              <a:rPr lang="en-US" sz="3600" dirty="0" smtClean="0">
                <a:cs typeface="Arial" pitchFamily="34" charset="0"/>
              </a:rPr>
              <a:t>Material used in the work</a:t>
            </a:r>
          </a:p>
          <a:p>
            <a:r>
              <a:rPr kumimoji="0" lang="en-US" sz="3600" i="0" u="none" strike="noStrike" cap="none" normalizeH="0" baseline="0" dirty="0" smtClean="0">
                <a:ln>
                  <a:noFill/>
                </a:ln>
                <a:solidFill>
                  <a:schemeClr val="tx1"/>
                </a:solidFill>
                <a:effectLst/>
                <a:cs typeface="Arial" pitchFamily="34" charset="0"/>
              </a:rPr>
              <a:t>Composition</a:t>
            </a:r>
          </a:p>
          <a:p>
            <a:r>
              <a:rPr lang="en-US" sz="3600" dirty="0" smtClean="0">
                <a:cs typeface="Arial" pitchFamily="34" charset="0"/>
              </a:rPr>
              <a:t>Line and shape</a:t>
            </a:r>
          </a:p>
          <a:p>
            <a:r>
              <a:rPr kumimoji="0" lang="en-US" sz="3600" i="0" u="none" strike="noStrike" cap="none" normalizeH="0" baseline="0" dirty="0" smtClean="0">
                <a:ln>
                  <a:noFill/>
                </a:ln>
                <a:solidFill>
                  <a:schemeClr val="tx1"/>
                </a:solidFill>
                <a:effectLst/>
                <a:cs typeface="Arial" pitchFamily="34" charset="0"/>
              </a:rPr>
              <a:t>Colour</a:t>
            </a:r>
          </a:p>
          <a:p>
            <a:r>
              <a:rPr lang="en-US" sz="3600" dirty="0" smtClean="0">
                <a:cs typeface="Arial" pitchFamily="34" charset="0"/>
              </a:rPr>
              <a:t>Form</a:t>
            </a:r>
          </a:p>
          <a:p>
            <a:r>
              <a:rPr lang="en-US" sz="3600" dirty="0" smtClean="0">
                <a:cs typeface="Arial" pitchFamily="34" charset="0"/>
              </a:rPr>
              <a:t>Texture and brush work</a:t>
            </a:r>
          </a:p>
          <a:p>
            <a:r>
              <a:rPr kumimoji="0" lang="en-US" sz="3600" i="0" u="none" strike="noStrike" cap="none" normalizeH="0" baseline="0" dirty="0" smtClean="0">
                <a:ln>
                  <a:noFill/>
                </a:ln>
                <a:solidFill>
                  <a:schemeClr val="tx1"/>
                </a:solidFill>
                <a:effectLst/>
                <a:cs typeface="Arial" pitchFamily="34" charset="0"/>
              </a:rPr>
              <a:t>Over</a:t>
            </a:r>
            <a:r>
              <a:rPr kumimoji="0" lang="en-US" sz="3600" i="0" u="none" strike="noStrike" cap="none" normalizeH="0" dirty="0" smtClean="0">
                <a:ln>
                  <a:noFill/>
                </a:ln>
                <a:solidFill>
                  <a:schemeClr val="tx1"/>
                </a:solidFill>
                <a:effectLst/>
                <a:cs typeface="Arial" pitchFamily="34" charset="0"/>
              </a:rPr>
              <a:t> all aesthetic quality of the work</a:t>
            </a:r>
            <a:r>
              <a:rPr kumimoji="0" lang="en-US" sz="3600" i="0" u="none" strike="noStrike" cap="none" normalizeH="0" baseline="0" dirty="0" smtClean="0">
                <a:ln>
                  <a:noFill/>
                </a:ln>
                <a:solidFill>
                  <a:schemeClr val="tx1"/>
                </a:solidFill>
                <a:effectLst/>
                <a:cs typeface="Arial" pitchFamily="34" charset="0"/>
              </a:rPr>
              <a:t> </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599" cy="6186309"/>
          </a:xfrm>
          <a:prstGeom prst="rect">
            <a:avLst/>
          </a:prstGeom>
        </p:spPr>
        <p:txBody>
          <a:bodyPr wrap="square">
            <a:spAutoFit/>
          </a:bodyPr>
          <a:lstStyle/>
          <a:p>
            <a:r>
              <a:rPr lang="en-US" sz="3600" b="1" dirty="0" smtClean="0"/>
              <a:t>Rubrics (set of Instructions) for the Art Teacher</a:t>
            </a:r>
          </a:p>
          <a:p>
            <a:r>
              <a:rPr lang="en-US" sz="3600" dirty="0" smtClean="0"/>
              <a:t>Because art teachers measure student skills using independent judgment, they need another method to grade student work. Performance-based assessment has been shown to be much more effective in evaluating student performance. Art teachers have always been ahead of the game with performance-based assessments by using portfolios.</a:t>
            </a:r>
            <a:endParaRPr lang="en-US" sz="36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077200" cy="3970318"/>
          </a:xfrm>
          <a:prstGeom prst="rect">
            <a:avLst/>
          </a:prstGeom>
        </p:spPr>
        <p:txBody>
          <a:bodyPr wrap="square">
            <a:spAutoFit/>
          </a:bodyPr>
          <a:lstStyle/>
          <a:p>
            <a:r>
              <a:rPr lang="en-US" sz="3600" dirty="0" smtClean="0"/>
              <a:t>To make their judgment more consistent and fair, art teachers need to create rubrics for grading. To make a rubric, a teacher first needs to know exactly what constitutes "A" work. Rubrics can improve student work by letting students know exactly what's expected of them.</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5632311"/>
          </a:xfrm>
          <a:prstGeom prst="rect">
            <a:avLst/>
          </a:prstGeom>
        </p:spPr>
        <p:txBody>
          <a:bodyPr wrap="square">
            <a:spAutoFit/>
          </a:bodyPr>
          <a:lstStyle/>
          <a:p>
            <a:r>
              <a:rPr lang="en-US" sz="3600" dirty="0" smtClean="0"/>
              <a:t/>
            </a:r>
            <a:br>
              <a:rPr lang="en-US" sz="3600" dirty="0" smtClean="0"/>
            </a:br>
            <a:r>
              <a:rPr lang="en-US" sz="3600" dirty="0" smtClean="0"/>
              <a:t>Rubrics provide feedback to students about their work in specific areas of a project. You can also allow students to revise their projects based on your feedback on their rubrics. It is important to use clear and measurable language with rubrics. For example, the level of quality called, "creative project" must be defined. What exactly is creative?</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228600" y="228600"/>
            <a:ext cx="8610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cs typeface="Arial" pitchFamily="34" charset="0"/>
              </a:rPr>
              <a:t>Rubrics have a column for the criteria for your lesson - the aspect of the assignment you want graded. The rows are generally the level of quality with the assignment from excellent to poor. Students may assess their own work with rubrics.</a:t>
            </a:r>
            <a:br>
              <a:rPr kumimoji="0" lang="en-US" sz="3600" b="0" i="0" u="none" strike="noStrike" cap="none" normalizeH="0" baseline="0" dirty="0" smtClean="0">
                <a:ln>
                  <a:noFill/>
                </a:ln>
                <a:solidFill>
                  <a:schemeClr val="tx1"/>
                </a:solidFill>
                <a:effectLst/>
                <a:cs typeface="Arial" pitchFamily="34" charset="0"/>
              </a:rPr>
            </a:br>
            <a:r>
              <a:rPr kumimoji="0" lang="en-US" sz="3600" b="0" i="0" u="none" strike="noStrike" cap="none" normalizeH="0" baseline="0" dirty="0" smtClean="0">
                <a:ln>
                  <a:noFill/>
                </a:ln>
                <a:solidFill>
                  <a:schemeClr val="tx1"/>
                </a:solidFill>
                <a:effectLst/>
                <a:cs typeface="Arial" pitchFamily="34" charset="0"/>
              </a:rPr>
              <a:t> The hardest part is creating your rubric. Once you do, you've made grading much easier and save time in the long run- especially if you reuse them for other classes</a:t>
            </a:r>
            <a:r>
              <a:rPr kumimoji="0" lang="en-US" sz="1800" b="0" i="0" u="none" strike="noStrike" cap="none" normalizeH="0" baseline="0" dirty="0" smtClean="0">
                <a:ln>
                  <a:noFill/>
                </a:ln>
                <a:solidFill>
                  <a:schemeClr val="tx1"/>
                </a:solidFill>
                <a:effectLst/>
                <a:cs typeface="Arial"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914399" y="228600"/>
          <a:ext cx="7315200" cy="6096000"/>
        </p:xfrm>
        <a:graphic>
          <a:graphicData uri="http://schemas.openxmlformats.org/drawingml/2006/table">
            <a:tbl>
              <a:tblPr/>
              <a:tblGrid>
                <a:gridCol w="4419601"/>
                <a:gridCol w="2895599"/>
              </a:tblGrid>
              <a:tr h="6096000">
                <a:tc>
                  <a:txBody>
                    <a:bodyPr/>
                    <a:lstStyle/>
                    <a:p>
                      <a:r>
                        <a:rPr lang="en-US" sz="3600" dirty="0"/>
                        <a:t>STUDENT ASSESSMENT</a:t>
                      </a:r>
                    </a:p>
                    <a:p>
                      <a:r>
                        <a:rPr lang="en-US" sz="3600" dirty="0"/>
                        <a:t>Evaluation of a student is done through a portfolio assessment. They provide insight into how a student has grown creatively and which media and techniques </a:t>
                      </a:r>
                      <a:r>
                        <a:rPr lang="en-US" sz="3600" dirty="0" smtClean="0"/>
                        <a:t>have been explored in school.</a:t>
                      </a:r>
                    </a:p>
                  </a:txBody>
                  <a:tcPr marL="17747" marR="17747" marT="8873" marB="8873" anchor="ctr">
                    <a:lnL>
                      <a:noFill/>
                    </a:lnL>
                    <a:lnR>
                      <a:noFill/>
                    </a:lnR>
                    <a:lnT>
                      <a:noFill/>
                    </a:lnT>
                    <a:lnB>
                      <a:noFill/>
                    </a:lnB>
                  </a:tcPr>
                </a:tc>
                <a:tc>
                  <a:txBody>
                    <a:bodyPr/>
                    <a:lstStyle/>
                    <a:p>
                      <a:endParaRPr lang="en-US" sz="300" dirty="0"/>
                    </a:p>
                  </a:txBody>
                  <a:tcPr marL="17747" marR="17747" marT="8873" marB="8873">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153400" cy="5016758"/>
          </a:xfrm>
          <a:prstGeom prst="rect">
            <a:avLst/>
          </a:prstGeom>
        </p:spPr>
        <p:txBody>
          <a:bodyPr wrap="square">
            <a:spAutoFit/>
          </a:bodyPr>
          <a:lstStyle/>
          <a:p>
            <a:r>
              <a:rPr lang="en-US" sz="3200" dirty="0" smtClean="0"/>
              <a:t>Portfolios will also include many other items that yield pieces of information concerning student development and learning. In addition to finished works of art, students' portfolios may include:</a:t>
            </a:r>
          </a:p>
          <a:p>
            <a:r>
              <a:rPr lang="en-US" sz="3200" dirty="0" smtClean="0"/>
              <a:t>1. Sketches, studies, and preliminary works.</a:t>
            </a:r>
          </a:p>
          <a:p>
            <a:r>
              <a:rPr lang="en-US" sz="3200" dirty="0" smtClean="0"/>
              <a:t>2. Samples (a collection of images that have influenced the student artist).</a:t>
            </a:r>
          </a:p>
          <a:p>
            <a:r>
              <a:rPr lang="en-US" sz="3200" dirty="0" smtClean="0"/>
              <a:t>3. Reproductions of works by the student's favorite artists</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6278642"/>
          </a:xfrm>
          <a:prstGeom prst="rect">
            <a:avLst/>
          </a:prstGeom>
        </p:spPr>
        <p:txBody>
          <a:bodyPr wrap="square">
            <a:spAutoFit/>
          </a:bodyPr>
          <a:lstStyle/>
          <a:p>
            <a:r>
              <a:rPr lang="en-US" sz="3200" dirty="0" smtClean="0"/>
              <a:t>4. Written notes and thoughts concerning the creative process.</a:t>
            </a:r>
          </a:p>
          <a:p>
            <a:r>
              <a:rPr lang="en-US" sz="3200" dirty="0" smtClean="0"/>
              <a:t>5. Comments about the problem solving that accompanies going from preliminary ideas to the finished product.</a:t>
            </a:r>
          </a:p>
          <a:p>
            <a:r>
              <a:rPr lang="en-US" sz="3200" dirty="0" smtClean="0"/>
              <a:t>Other techniques used for assessment are:</a:t>
            </a:r>
          </a:p>
          <a:p>
            <a:r>
              <a:rPr lang="en-US" sz="3200" dirty="0" smtClean="0"/>
              <a:t>1. Teacher-made check sheets and rubrics which allows students to verify whether they have met all the criteria included in a visual problem solving assignment. This also helps to reinforce the visual concepts the teacher intended the students to learn.</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6555641"/>
          </a:xfrm>
          <a:prstGeom prst="rect">
            <a:avLst/>
          </a:prstGeom>
        </p:spPr>
        <p:txBody>
          <a:bodyPr wrap="square">
            <a:spAutoFit/>
          </a:bodyPr>
          <a:lstStyle/>
          <a:p>
            <a:r>
              <a:rPr lang="en-US" dirty="0" smtClean="0"/>
              <a:t>2. </a:t>
            </a:r>
            <a:r>
              <a:rPr lang="en-US" sz="2800" dirty="0" smtClean="0"/>
              <a:t>Anecdotal Records such as student journals and sketchbooks are collected periodically to highlight student attitudes, preferences, </a:t>
            </a:r>
            <a:r>
              <a:rPr lang="en-US" sz="2800" dirty="0" err="1" smtClean="0"/>
              <a:t>judgements</a:t>
            </a:r>
            <a:r>
              <a:rPr lang="en-US" sz="2800" dirty="0" smtClean="0"/>
              <a:t>, participation, and behavior. The teacher often makes brief comments about the works or student statements.</a:t>
            </a:r>
          </a:p>
          <a:p>
            <a:r>
              <a:rPr lang="en-US" sz="2800" dirty="0" smtClean="0"/>
              <a:t>3. Informal or Process Evaluations are conducted in which students are asked to make oral or written statements about their work, fill out a reflection sheet structured to encourage them to bring their artistic decision making to a conscious level or provide responses to who, what, when, where, and why questions posed by the teacher as part of a classroom discussion.</a:t>
            </a:r>
          </a:p>
          <a:p>
            <a:r>
              <a:rPr lang="en-US" sz="2800" dirty="0" smtClean="0"/>
              <a:t>4. Formal Critiques of student work is done on an individual basis or in small groups usually as a culminating activity</a:t>
            </a:r>
            <a:r>
              <a:rPr lang="en-US" dirty="0" smtClean="0"/>
              <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05800" cy="5509200"/>
          </a:xfrm>
          <a:prstGeom prst="rect">
            <a:avLst/>
          </a:prstGeom>
        </p:spPr>
        <p:txBody>
          <a:bodyPr wrap="square">
            <a:spAutoFit/>
          </a:bodyPr>
          <a:lstStyle/>
          <a:p>
            <a:r>
              <a:rPr lang="en-US" sz="3200" b="1" dirty="0" smtClean="0"/>
              <a:t>Arts Lesson Plan assignment</a:t>
            </a:r>
          </a:p>
          <a:p>
            <a:r>
              <a:rPr lang="en-US" sz="3200" dirty="0" smtClean="0"/>
              <a:t>You will develop and submit </a:t>
            </a:r>
            <a:r>
              <a:rPr lang="en-US" sz="3200" b="1" dirty="0" smtClean="0"/>
              <a:t>one</a:t>
            </a:r>
            <a:r>
              <a:rPr lang="en-US" sz="3200" dirty="0" smtClean="0"/>
              <a:t> </a:t>
            </a:r>
            <a:r>
              <a:rPr lang="en-US" sz="3200" b="1" dirty="0" smtClean="0"/>
              <a:t>thoroughly organized arts lesson plan</a:t>
            </a:r>
            <a:r>
              <a:rPr lang="en-US" sz="3200" dirty="0" smtClean="0"/>
              <a:t>. You have three choices. Your lesson plan may address a specific arts discipline--dance, drama, music or visual arts. Your lesson plan may combine two or more arts disciplines, such as music and dance. Your lesson plan may connect an arts discipline with another subject in the curriculum. (Refer to your course packet and class notes for specific information.)</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066800" y="304800"/>
          <a:ext cx="7239000" cy="6608520"/>
        </p:xfrm>
        <a:graphic>
          <a:graphicData uri="http://schemas.openxmlformats.org/drawingml/2006/table">
            <a:tbl>
              <a:tblPr/>
              <a:tblGrid>
                <a:gridCol w="1710860"/>
                <a:gridCol w="2021927"/>
                <a:gridCol w="1944160"/>
                <a:gridCol w="1562053"/>
              </a:tblGrid>
              <a:tr h="369928">
                <a:tc>
                  <a:txBody>
                    <a:bodyPr/>
                    <a:lstStyle/>
                    <a:p>
                      <a:r>
                        <a:rPr lang="en-US" sz="1800" b="1" dirty="0"/>
                        <a:t>Lesson Features</a:t>
                      </a:r>
                      <a:endParaRPr lang="en-US" sz="1800" dirty="0"/>
                    </a:p>
                  </a:txBody>
                  <a:tcPr marL="11070" marR="11070" marT="11070" marB="11070">
                    <a:lnL>
                      <a:noFill/>
                    </a:lnL>
                    <a:lnR>
                      <a:noFill/>
                    </a:lnR>
                    <a:lnT>
                      <a:noFill/>
                    </a:lnT>
                    <a:lnB>
                      <a:noFill/>
                    </a:lnB>
                  </a:tcPr>
                </a:tc>
                <a:tc>
                  <a:txBody>
                    <a:bodyPr/>
                    <a:lstStyle/>
                    <a:p>
                      <a:r>
                        <a:rPr lang="en-US" sz="1800" b="1" dirty="0"/>
                        <a:t>Needs Work</a:t>
                      </a:r>
                      <a:endParaRPr lang="en-US" sz="1800" dirty="0"/>
                    </a:p>
                  </a:txBody>
                  <a:tcPr marL="11070" marR="11070" marT="11070" marB="11070">
                    <a:lnL>
                      <a:noFill/>
                    </a:lnL>
                    <a:lnR>
                      <a:noFill/>
                    </a:lnR>
                    <a:lnT>
                      <a:noFill/>
                    </a:lnT>
                    <a:lnB>
                      <a:noFill/>
                    </a:lnB>
                  </a:tcPr>
                </a:tc>
                <a:tc>
                  <a:txBody>
                    <a:bodyPr/>
                    <a:lstStyle/>
                    <a:p>
                      <a:r>
                        <a:rPr lang="en-US" sz="1800" b="1"/>
                        <a:t>Adequate</a:t>
                      </a:r>
                      <a:endParaRPr lang="en-US" sz="1800"/>
                    </a:p>
                  </a:txBody>
                  <a:tcPr marL="11070" marR="11070" marT="11070" marB="11070">
                    <a:lnL>
                      <a:noFill/>
                    </a:lnL>
                    <a:lnR>
                      <a:noFill/>
                    </a:lnR>
                    <a:lnT>
                      <a:noFill/>
                    </a:lnT>
                    <a:lnB>
                      <a:noFill/>
                    </a:lnB>
                  </a:tcPr>
                </a:tc>
                <a:tc>
                  <a:txBody>
                    <a:bodyPr/>
                    <a:lstStyle/>
                    <a:p>
                      <a:r>
                        <a:rPr lang="en-US" sz="1800" b="1"/>
                        <a:t>Strong</a:t>
                      </a:r>
                      <a:endParaRPr lang="en-US" sz="1800"/>
                    </a:p>
                  </a:txBody>
                  <a:tcPr marL="11070" marR="11070" marT="11070" marB="11070">
                    <a:lnL>
                      <a:noFill/>
                    </a:lnL>
                    <a:lnR>
                      <a:noFill/>
                    </a:lnR>
                    <a:lnT>
                      <a:noFill/>
                    </a:lnT>
                    <a:lnB>
                      <a:noFill/>
                    </a:lnB>
                  </a:tcPr>
                </a:tc>
              </a:tr>
              <a:tr h="2650292">
                <a:tc>
                  <a:txBody>
                    <a:bodyPr/>
                    <a:lstStyle/>
                    <a:p>
                      <a:r>
                        <a:rPr lang="en-US" sz="1800" b="1"/>
                        <a:t>Format </a:t>
                      </a:r>
                      <a:endParaRPr lang="en-US" sz="1800"/>
                    </a:p>
                  </a:txBody>
                  <a:tcPr marL="11070" marR="11070" marT="11070" marB="11070">
                    <a:lnL>
                      <a:noFill/>
                    </a:lnL>
                    <a:lnR>
                      <a:noFill/>
                    </a:lnR>
                    <a:lnT>
                      <a:noFill/>
                    </a:lnT>
                    <a:lnB>
                      <a:noFill/>
                    </a:lnB>
                  </a:tcPr>
                </a:tc>
                <a:tc>
                  <a:txBody>
                    <a:bodyPr/>
                    <a:lstStyle/>
                    <a:p>
                      <a:r>
                        <a:rPr lang="en-US" sz="1800"/>
                        <a:t>Missing one or more key parts in the lesson plan format</a:t>
                      </a:r>
                    </a:p>
                  </a:txBody>
                  <a:tcPr marL="11070" marR="11070" marT="11070" marB="11070">
                    <a:lnL>
                      <a:noFill/>
                    </a:lnL>
                    <a:lnR>
                      <a:noFill/>
                    </a:lnR>
                    <a:lnT>
                      <a:noFill/>
                    </a:lnT>
                    <a:lnB>
                      <a:noFill/>
                    </a:lnB>
                  </a:tcPr>
                </a:tc>
                <a:tc>
                  <a:txBody>
                    <a:bodyPr/>
                    <a:lstStyle/>
                    <a:p>
                      <a:r>
                        <a:rPr lang="en-US" sz="1800"/>
                        <a:t>All key words from lesson plan format are addressed with satisfactory and thoughtful information </a:t>
                      </a:r>
                    </a:p>
                  </a:txBody>
                  <a:tcPr marL="11070" marR="11070" marT="11070" marB="11070">
                    <a:lnL>
                      <a:noFill/>
                    </a:lnL>
                    <a:lnR>
                      <a:noFill/>
                    </a:lnR>
                    <a:lnT>
                      <a:noFill/>
                    </a:lnT>
                    <a:lnB>
                      <a:noFill/>
                    </a:lnB>
                  </a:tcPr>
                </a:tc>
                <a:tc>
                  <a:txBody>
                    <a:bodyPr/>
                    <a:lstStyle/>
                    <a:p>
                      <a:r>
                        <a:rPr lang="en-US" sz="1800"/>
                        <a:t>Lesson format complete and thoughtfully addressed; Extensions and/or teacher tips and extra preparation included</a:t>
                      </a:r>
                    </a:p>
                  </a:txBody>
                  <a:tcPr marL="11070" marR="11070" marT="11070" marB="11070">
                    <a:lnL>
                      <a:noFill/>
                    </a:lnL>
                    <a:lnR>
                      <a:noFill/>
                    </a:lnR>
                    <a:lnT>
                      <a:noFill/>
                    </a:lnT>
                    <a:lnB>
                      <a:noFill/>
                    </a:lnB>
                  </a:tcPr>
                </a:tc>
              </a:tr>
              <a:tr h="3304380">
                <a:tc>
                  <a:txBody>
                    <a:bodyPr/>
                    <a:lstStyle/>
                    <a:p>
                      <a:r>
                        <a:rPr lang="en-US" sz="1800" b="1"/>
                        <a:t>Alignment</a:t>
                      </a:r>
                    </a:p>
                    <a:p>
                      <a:r>
                        <a:rPr lang="en-US" sz="1800"/>
                        <a:t>Goals and Objectives</a:t>
                      </a:r>
                    </a:p>
                    <a:p>
                      <a:r>
                        <a:rPr lang="en-US" sz="1800"/>
                        <a:t>Objective(s) and Assessment</a:t>
                      </a:r>
                      <a:r>
                        <a:rPr lang="en-US" sz="1800" b="1"/>
                        <a:t> </a:t>
                      </a:r>
                      <a:endParaRPr lang="en-US" sz="1800"/>
                    </a:p>
                  </a:txBody>
                  <a:tcPr marL="11070" marR="11070" marT="11070" marB="11070">
                    <a:lnL>
                      <a:noFill/>
                    </a:lnL>
                    <a:lnR>
                      <a:noFill/>
                    </a:lnR>
                    <a:lnT>
                      <a:noFill/>
                    </a:lnT>
                    <a:lnB>
                      <a:noFill/>
                    </a:lnB>
                  </a:tcPr>
                </a:tc>
                <a:tc>
                  <a:txBody>
                    <a:bodyPr/>
                    <a:lstStyle/>
                    <a:p>
                      <a:r>
                        <a:rPr lang="en-US" sz="1800"/>
                        <a:t>No alignment between goal and objective; No alignment between objective and assessment; Inconsistency between objective and assessment</a:t>
                      </a:r>
                    </a:p>
                  </a:txBody>
                  <a:tcPr marL="11070" marR="11070" marT="11070" marB="11070">
                    <a:lnL>
                      <a:noFill/>
                    </a:lnL>
                    <a:lnR>
                      <a:noFill/>
                    </a:lnR>
                    <a:lnT>
                      <a:noFill/>
                    </a:lnT>
                    <a:lnB>
                      <a:noFill/>
                    </a:lnB>
                  </a:tcPr>
                </a:tc>
                <a:tc>
                  <a:txBody>
                    <a:bodyPr/>
                    <a:lstStyle/>
                    <a:p>
                      <a:r>
                        <a:rPr lang="en-US" sz="1800"/>
                        <a:t>Goals and objectives are aligned; Objectives and assessment are aligned; No inconsistencies between objectives and assessment</a:t>
                      </a:r>
                    </a:p>
                  </a:txBody>
                  <a:tcPr marL="11070" marR="11070" marT="11070" marB="11070">
                    <a:lnL>
                      <a:noFill/>
                    </a:lnL>
                    <a:lnR>
                      <a:noFill/>
                    </a:lnR>
                    <a:lnT>
                      <a:noFill/>
                    </a:lnT>
                    <a:lnB>
                      <a:noFill/>
                    </a:lnB>
                  </a:tcPr>
                </a:tc>
                <a:tc>
                  <a:txBody>
                    <a:bodyPr/>
                    <a:lstStyle/>
                    <a:p>
                      <a:r>
                        <a:rPr lang="en-US" sz="1800" dirty="0"/>
                        <a:t>Goals and objectives are clearly aligned; Objectives and assessment are directly aligned; No inconsistencies between objectives and assessment; More than one objective</a:t>
                      </a:r>
                    </a:p>
                  </a:txBody>
                  <a:tcPr marL="11070" marR="11070" marT="11070" marB="11070">
                    <a:lnL>
                      <a:noFill/>
                    </a:lnL>
                    <a:lnR>
                      <a:noFill/>
                    </a:lnR>
                    <a:lnT>
                      <a:noFill/>
                    </a:lnT>
                    <a:lnB>
                      <a:noFill/>
                    </a:lnB>
                  </a:tcPr>
                </a:tc>
              </a:tr>
            </a:tbl>
          </a:graphicData>
        </a:graphic>
      </p:graphicFrame>
      <p:sp>
        <p:nvSpPr>
          <p:cNvPr id="204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Helvetica"/>
                <a:cs typeface="Arial" pitchFamily="34" charset="0"/>
              </a:rPr>
              <a:t>Arts Lesson Plan Rubric</a:t>
            </a:r>
            <a:endParaRPr kumimoji="0" lang="en-US" sz="1800" b="0" i="0" u="none" strike="noStrike" cap="none" normalizeH="0" baseline="0" dirty="0" smtClean="0">
              <a:ln>
                <a:noFill/>
              </a:ln>
              <a:solidFill>
                <a:schemeClr val="tx1"/>
              </a:solidFill>
              <a:effectLst/>
              <a:latin typeface="Helvetic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304800"/>
          <a:ext cx="8077200" cy="5805000"/>
        </p:xfrm>
        <a:graphic>
          <a:graphicData uri="http://schemas.openxmlformats.org/drawingml/2006/table">
            <a:tbl>
              <a:tblPr/>
              <a:tblGrid>
                <a:gridCol w="1889075"/>
                <a:gridCol w="2232544"/>
                <a:gridCol w="2146677"/>
                <a:gridCol w="1808904"/>
              </a:tblGrid>
              <a:tr h="1783601">
                <a:tc>
                  <a:txBody>
                    <a:bodyPr/>
                    <a:lstStyle/>
                    <a:p>
                      <a:r>
                        <a:rPr lang="en-US" sz="1800" b="1" dirty="0"/>
                        <a:t> </a:t>
                      </a:r>
                    </a:p>
                    <a:p>
                      <a:r>
                        <a:rPr lang="en-US" sz="1800" b="1" dirty="0"/>
                        <a:t> </a:t>
                      </a:r>
                    </a:p>
                    <a:p>
                      <a:r>
                        <a:rPr lang="en-US" sz="1800" b="1" dirty="0"/>
                        <a:t>Lesson Content</a:t>
                      </a:r>
                      <a:endParaRPr lang="en-US" sz="1800" dirty="0"/>
                    </a:p>
                  </a:txBody>
                  <a:tcPr marL="11070" marR="11070" marT="11070" marB="11070">
                    <a:lnL>
                      <a:noFill/>
                    </a:lnL>
                    <a:lnR>
                      <a:noFill/>
                    </a:lnR>
                    <a:lnT>
                      <a:noFill/>
                    </a:lnT>
                    <a:lnB>
                      <a:noFill/>
                    </a:lnB>
                  </a:tcPr>
                </a:tc>
                <a:tc>
                  <a:txBody>
                    <a:bodyPr/>
                    <a:lstStyle/>
                    <a:p>
                      <a:r>
                        <a:rPr lang="en-US" sz="1800" dirty="0"/>
                        <a:t>Missing or incomplete information regarding grade level focus, sequenced procedures, accuracy, and developmentally appropriate content</a:t>
                      </a:r>
                    </a:p>
                  </a:txBody>
                  <a:tcPr marL="11070" marR="11070" marT="11070" marB="11070">
                    <a:lnL>
                      <a:noFill/>
                    </a:lnL>
                    <a:lnR>
                      <a:noFill/>
                    </a:lnR>
                    <a:lnT>
                      <a:noFill/>
                    </a:lnT>
                    <a:lnB>
                      <a:noFill/>
                    </a:lnB>
                  </a:tcPr>
                </a:tc>
                <a:tc>
                  <a:txBody>
                    <a:bodyPr/>
                    <a:lstStyle/>
                    <a:p>
                      <a:r>
                        <a:rPr lang="en-US" sz="1800"/>
                        <a:t>Specific grade level focus; accurate information,</a:t>
                      </a:r>
                    </a:p>
                    <a:p>
                      <a:r>
                        <a:rPr lang="en-US" sz="1800"/>
                        <a:t>developmentally appropriate, procedures thoughtfully sequenced</a:t>
                      </a:r>
                    </a:p>
                  </a:txBody>
                  <a:tcPr marL="11070" marR="11070" marT="11070" marB="11070">
                    <a:lnL>
                      <a:noFill/>
                    </a:lnL>
                    <a:lnR>
                      <a:noFill/>
                    </a:lnR>
                    <a:lnT>
                      <a:noFill/>
                    </a:lnT>
                    <a:lnB>
                      <a:noFill/>
                    </a:lnB>
                  </a:tcPr>
                </a:tc>
                <a:tc>
                  <a:txBody>
                    <a:bodyPr/>
                    <a:lstStyle/>
                    <a:p>
                      <a:r>
                        <a:rPr lang="en-US" sz="1800" dirty="0"/>
                        <a:t>Specific grade level focus; accurate information,</a:t>
                      </a:r>
                    </a:p>
                    <a:p>
                      <a:r>
                        <a:rPr lang="en-US" sz="1800" dirty="0"/>
                        <a:t>developmentally appropriate, procedures thoughtfully sequenced; engaging introduction; student </a:t>
                      </a:r>
                      <a:r>
                        <a:rPr lang="en-US" sz="1800" dirty="0" err="1"/>
                        <a:t>involvment</a:t>
                      </a:r>
                      <a:endParaRPr lang="en-US" sz="1800" dirty="0"/>
                    </a:p>
                  </a:txBody>
                  <a:tcPr marL="11070" marR="11070" marT="11070" marB="11070">
                    <a:lnL>
                      <a:noFill/>
                    </a:lnL>
                    <a:lnR>
                      <a:noFill/>
                    </a:lnR>
                    <a:lnT>
                      <a:noFill/>
                    </a:lnT>
                    <a:lnB>
                      <a:noFill/>
                    </a:lnB>
                  </a:tcPr>
                </a:tc>
              </a:tr>
              <a:tr h="1475148">
                <a:tc>
                  <a:txBody>
                    <a:bodyPr/>
                    <a:lstStyle/>
                    <a:p>
                      <a:r>
                        <a:rPr lang="en-US" sz="1800" b="1"/>
                        <a:t>Grammar</a:t>
                      </a:r>
                    </a:p>
                    <a:p>
                      <a:r>
                        <a:rPr lang="en-US" sz="1800" b="1"/>
                        <a:t>Spelling</a:t>
                      </a:r>
                    </a:p>
                    <a:p>
                      <a:r>
                        <a:rPr lang="en-US" sz="1800" b="1"/>
                        <a:t>Presentation</a:t>
                      </a:r>
                      <a:endParaRPr lang="en-US" sz="1800"/>
                    </a:p>
                  </a:txBody>
                  <a:tcPr marL="11070" marR="11070" marT="11070" marB="11070">
                    <a:lnL>
                      <a:noFill/>
                    </a:lnL>
                    <a:lnR>
                      <a:noFill/>
                    </a:lnR>
                    <a:lnT>
                      <a:noFill/>
                    </a:lnT>
                    <a:lnB>
                      <a:noFill/>
                    </a:lnB>
                  </a:tcPr>
                </a:tc>
                <a:tc>
                  <a:txBody>
                    <a:bodyPr/>
                    <a:lstStyle/>
                    <a:p>
                      <a:r>
                        <a:rPr lang="en-US" sz="1800" dirty="0"/>
                        <a:t>Any of the following</a:t>
                      </a:r>
                      <a:br>
                        <a:rPr lang="en-US" sz="1800" dirty="0"/>
                      </a:br>
                      <a:r>
                        <a:rPr lang="en-US" sz="1800" dirty="0"/>
                        <a:t>Grammar mistakes;</a:t>
                      </a:r>
                      <a:br>
                        <a:rPr lang="en-US" sz="1800" dirty="0"/>
                      </a:br>
                      <a:r>
                        <a:rPr lang="en-US" sz="1800" dirty="0"/>
                        <a:t>Spelling mistakes;</a:t>
                      </a:r>
                      <a:br>
                        <a:rPr lang="en-US" sz="1800" dirty="0"/>
                      </a:br>
                      <a:r>
                        <a:rPr lang="en-US" sz="1800" dirty="0"/>
                        <a:t>Typos;</a:t>
                      </a:r>
                      <a:br>
                        <a:rPr lang="en-US" sz="1800" dirty="0"/>
                      </a:br>
                      <a:r>
                        <a:rPr lang="en-US" sz="1800" dirty="0"/>
                        <a:t>Inconsistency in fonts, spacing, or organization of information</a:t>
                      </a:r>
                    </a:p>
                  </a:txBody>
                  <a:tcPr marL="11070" marR="11070" marT="11070" marB="11070">
                    <a:lnL>
                      <a:noFill/>
                    </a:lnL>
                    <a:lnR>
                      <a:noFill/>
                    </a:lnR>
                    <a:lnT>
                      <a:noFill/>
                    </a:lnT>
                    <a:lnB>
                      <a:noFill/>
                    </a:lnB>
                  </a:tcPr>
                </a:tc>
                <a:tc>
                  <a:txBody>
                    <a:bodyPr/>
                    <a:lstStyle/>
                    <a:p>
                      <a:r>
                        <a:rPr lang="en-US" sz="1800"/>
                        <a:t>No grammar mistakes;</a:t>
                      </a:r>
                      <a:br>
                        <a:rPr lang="en-US" sz="1800"/>
                      </a:br>
                      <a:r>
                        <a:rPr lang="en-US" sz="1800"/>
                        <a:t>No spelling mistakes; No typos;</a:t>
                      </a:r>
                      <a:br>
                        <a:rPr lang="en-US" sz="1800"/>
                      </a:br>
                      <a:r>
                        <a:rPr lang="en-US" sz="1800"/>
                        <a:t>Consistency in fonts, spacing and organization; </a:t>
                      </a:r>
                    </a:p>
                  </a:txBody>
                  <a:tcPr marL="11070" marR="11070" marT="11070" marB="11070">
                    <a:lnL>
                      <a:noFill/>
                    </a:lnL>
                    <a:lnR>
                      <a:noFill/>
                    </a:lnR>
                    <a:lnT>
                      <a:noFill/>
                    </a:lnT>
                    <a:lnB>
                      <a:noFill/>
                    </a:lnB>
                  </a:tcPr>
                </a:tc>
                <a:tc>
                  <a:txBody>
                    <a:bodyPr/>
                    <a:lstStyle/>
                    <a:p>
                      <a:r>
                        <a:rPr lang="en-US" sz="1800" dirty="0"/>
                        <a:t>No grammar mistakes; No spelling mistakes; Consistency in fonts, spacing and organization; Visual cues; Easy to read and comprehend</a:t>
                      </a:r>
                    </a:p>
                  </a:txBody>
                  <a:tcPr marL="11070" marR="11070" marT="11070" marB="1107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24215955" cy="3970318"/>
          </a:xfrm>
          <a:prstGeom prst="rect">
            <a:avLst/>
          </a:prstGeom>
        </p:spPr>
        <p:txBody>
          <a:bodyPr wrap="square">
            <a:spAutoFit/>
          </a:bodyPr>
          <a:lstStyle/>
          <a:p>
            <a:r>
              <a:rPr lang="en-US" sz="3600" b="1" dirty="0" smtClean="0"/>
              <a:t>Organize an Exhibition of Your Paintings</a:t>
            </a:r>
          </a:p>
          <a:p>
            <a:r>
              <a:rPr lang="en-US" sz="3600" dirty="0" smtClean="0"/>
              <a:t>It </a:t>
            </a:r>
            <a:r>
              <a:rPr lang="en-US" sz="3600" dirty="0" err="1" smtClean="0"/>
              <a:t>is</a:t>
            </a:r>
            <a:r>
              <a:rPr lang="en-US" sz="3600" dirty="0" smtClean="0"/>
              <a:t> one thing being an established and </a:t>
            </a:r>
          </a:p>
          <a:p>
            <a:r>
              <a:rPr lang="en-US" sz="3600" dirty="0" smtClean="0"/>
              <a:t>Famous artist, where all you have to </a:t>
            </a:r>
          </a:p>
          <a:p>
            <a:r>
              <a:rPr lang="en-US" sz="3600" dirty="0" smtClean="0"/>
              <a:t>do is paint the pictures and hand them </a:t>
            </a:r>
          </a:p>
          <a:p>
            <a:r>
              <a:rPr lang="en-US" sz="3600" dirty="0" smtClean="0"/>
              <a:t>Over to an agent, then show up for the</a:t>
            </a:r>
          </a:p>
          <a:p>
            <a:r>
              <a:rPr lang="en-US" sz="3600" dirty="0" smtClean="0"/>
              <a:t> preview evening. It </a:t>
            </a:r>
            <a:r>
              <a:rPr lang="en-US" sz="3600" dirty="0" err="1" smtClean="0"/>
              <a:t>is</a:t>
            </a:r>
            <a:r>
              <a:rPr lang="en-US" sz="3600" dirty="0" smtClean="0"/>
              <a:t> another to be at the</a:t>
            </a:r>
          </a:p>
          <a:p>
            <a:r>
              <a:rPr lang="en-US" sz="3600" dirty="0" smtClean="0"/>
              <a:t> beginning of your career as an artist.</a:t>
            </a:r>
            <a:endParaRPr lang="en-US" sz="36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458200" cy="5078313"/>
          </a:xfrm>
          <a:prstGeom prst="rect">
            <a:avLst/>
          </a:prstGeom>
        </p:spPr>
        <p:txBody>
          <a:bodyPr wrap="square">
            <a:spAutoFit/>
          </a:bodyPr>
          <a:lstStyle/>
          <a:p>
            <a:r>
              <a:rPr lang="en-US" sz="3600" dirty="0" smtClean="0"/>
              <a:t>Most of us have to plan our own shows, as I have done over the last few years, and there is a lot of work involved if you want to get the most out of your art exhibition. I was fortunate in that I worked as a gallery assistant for artist, and assisted her with preparing for her shows. Even though she was an established artist, there was still a lot to be done.</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458200" cy="6001643"/>
          </a:xfrm>
          <a:prstGeom prst="rect">
            <a:avLst/>
          </a:prstGeom>
        </p:spPr>
        <p:txBody>
          <a:bodyPr wrap="square">
            <a:spAutoFit/>
          </a:bodyPr>
          <a:lstStyle/>
          <a:p>
            <a:r>
              <a:rPr lang="en-US" sz="3200" dirty="0" smtClean="0"/>
              <a:t>After you have planned an exhibition of your work, you will see that the commission galleries request is well worth the effort they put in!</a:t>
            </a:r>
          </a:p>
          <a:p>
            <a:r>
              <a:rPr lang="en-US" sz="3200" b="1" dirty="0" smtClean="0"/>
              <a:t>In the Beginning: Your First Art Exhibition</a:t>
            </a:r>
            <a:r>
              <a:rPr lang="en-US" sz="3200" dirty="0" smtClean="0"/>
              <a:t/>
            </a:r>
            <a:br>
              <a:rPr lang="en-US" sz="3200" dirty="0" smtClean="0"/>
            </a:br>
            <a:r>
              <a:rPr lang="en-US" sz="3200" dirty="0" smtClean="0"/>
              <a:t>First of all, you must secure your gallery space. I had my first solo art exhibition at Pizza Express in Darlington, UK. As a corporation, they have a huge commitment to the arts, in particular local artists. Their restaurants are often designed as galleries themselves, and they know that their customers really appreciate the ever-changing work on their walls. </a:t>
            </a:r>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382000" cy="5632311"/>
          </a:xfrm>
          <a:prstGeom prst="rect">
            <a:avLst/>
          </a:prstGeom>
        </p:spPr>
        <p:txBody>
          <a:bodyPr wrap="square">
            <a:spAutoFit/>
          </a:bodyPr>
          <a:lstStyle/>
          <a:p>
            <a:r>
              <a:rPr lang="en-US" sz="3600" dirty="0" smtClean="0"/>
              <a:t>Restaurants might be a good place to start, it works for both the restaurant in terms of attracting customers, and the artist. It is also a good place to get over your art exhibition anxiety in a far less intimidating atmosphere than a public gallery. They charge no commission, but you have to do the work yourself from the hanging to the promotion and subsequent sales. So, it is from this perspective that I write.</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4524315"/>
          </a:xfrm>
          <a:prstGeom prst="rect">
            <a:avLst/>
          </a:prstGeom>
        </p:spPr>
        <p:txBody>
          <a:bodyPr wrap="square">
            <a:spAutoFit/>
          </a:bodyPr>
          <a:lstStyle/>
          <a:p>
            <a:r>
              <a:rPr lang="en-US" sz="3600" b="1" dirty="0" smtClean="0"/>
              <a:t>Planning an Art Exhibition</a:t>
            </a:r>
            <a:r>
              <a:rPr lang="en-US" sz="3600" dirty="0" smtClean="0"/>
              <a:t/>
            </a:r>
            <a:br>
              <a:rPr lang="en-US" sz="3600" dirty="0" smtClean="0"/>
            </a:br>
            <a:r>
              <a:rPr lang="en-US" sz="3600" dirty="0" smtClean="0"/>
              <a:t>I spent a couple of years developing a body of work before I was ready to exhibit on my own, so the assumption is that you have a decent collection of work to show. Then I developed an art exhibition plan which listed all the things which needed to be done prior to the opening.</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610600" cy="4031873"/>
          </a:xfrm>
          <a:prstGeom prst="rect">
            <a:avLst/>
          </a:prstGeom>
        </p:spPr>
        <p:txBody>
          <a:bodyPr wrap="square">
            <a:spAutoFit/>
          </a:bodyPr>
          <a:lstStyle/>
          <a:p>
            <a:r>
              <a:rPr lang="en-US" sz="3200" dirty="0" smtClean="0"/>
              <a:t>The first thing to do is to establish the dates, allowing time to have some promotion materials printed. It is useful also to give your art exhibition a name. I do it by picking out one painting, and working my promotion materials around </a:t>
            </a:r>
            <a:r>
              <a:rPr lang="en-US" sz="3200" dirty="0" smtClean="0"/>
              <a:t>that. I </a:t>
            </a:r>
            <a:r>
              <a:rPr lang="en-US" sz="3200" dirty="0" smtClean="0"/>
              <a:t>find a postcard-sized art card is particularly useful, as they can be mailed to your contact list, and the remainder left for people to take when they visit.</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610600" cy="5693866"/>
          </a:xfrm>
          <a:prstGeom prst="rect">
            <a:avLst/>
          </a:prstGeom>
        </p:spPr>
        <p:txBody>
          <a:bodyPr wrap="square">
            <a:spAutoFit/>
          </a:bodyPr>
          <a:lstStyle/>
          <a:p>
            <a:r>
              <a:rPr lang="en-US" sz="2800" b="1" dirty="0" smtClean="0"/>
              <a:t>How to Appreciate Beauty in a Painting?</a:t>
            </a:r>
            <a:endParaRPr lang="en-US" sz="2800" dirty="0" smtClean="0"/>
          </a:p>
          <a:p>
            <a:r>
              <a:rPr lang="en-US" sz="2800" dirty="0" smtClean="0"/>
              <a:t>Aesthetics is an intensely personal subject. We all see things differently, including "art", and especially "beauty". In addition, painting is first and foremost a visual art - something we see, rather than think about. So if we are asked whether we think a painting is beautiful, we are likely to give a fairly instant response. However, if we are then asked to evaluate the beauty (or lack thereof) of a painting - meaning, explain and give reasons - well, its a different story. So to help you analyze the situation, here are some questions to ask yourself about the painting. Most are concerned with the harmony, regularity and balance that is visible.</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6494085"/>
          </a:xfrm>
          <a:prstGeom prst="rect">
            <a:avLst/>
          </a:prstGeom>
        </p:spPr>
        <p:txBody>
          <a:bodyPr wrap="square">
            <a:spAutoFit/>
          </a:bodyPr>
          <a:lstStyle/>
          <a:p>
            <a:r>
              <a:rPr lang="en-US" sz="3200" b="1" dirty="0" smtClean="0"/>
              <a:t>What Proportions are Evident in the Picture?</a:t>
            </a:r>
            <a:r>
              <a:rPr lang="en-US" sz="3200" dirty="0" smtClean="0"/>
              <a:t/>
            </a:r>
            <a:br>
              <a:rPr lang="en-US" sz="3200" dirty="0" smtClean="0"/>
            </a:br>
            <a:r>
              <a:rPr lang="en-US" sz="3200" dirty="0" smtClean="0"/>
              <a:t>Greek art and Renaissance art was often based on certain rules of proportion, which accorded with classical views on optical harmony. So maybe the beauty you see (or not) can be partly explained by reference to the proportions (of objects and figures) in the work.</a:t>
            </a:r>
          </a:p>
          <a:p>
            <a:r>
              <a:rPr lang="en-US" sz="3200" b="1" dirty="0" smtClean="0"/>
              <a:t>Are Certain Shapes or Patterns Repeated in the Painting?</a:t>
            </a:r>
            <a:r>
              <a:rPr lang="en-US" sz="3200" dirty="0" smtClean="0"/>
              <a:t/>
            </a:r>
            <a:br>
              <a:rPr lang="en-US" sz="3200" dirty="0" smtClean="0"/>
            </a:br>
            <a:r>
              <a:rPr lang="en-US" sz="3200" dirty="0" smtClean="0"/>
              <a:t>According to psychologists, repetition of pleasing shapes, especially in symmetrical patterns, can relax the eye and the brain, causing us to feel pleasure.</a:t>
            </a: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382000" cy="5016758"/>
          </a:xfrm>
          <a:prstGeom prst="rect">
            <a:avLst/>
          </a:prstGeom>
        </p:spPr>
        <p:txBody>
          <a:bodyPr wrap="square">
            <a:spAutoFit/>
          </a:bodyPr>
          <a:lstStyle/>
          <a:p>
            <a:r>
              <a:rPr lang="en-US" sz="3200" b="1" dirty="0" smtClean="0"/>
              <a:t>Do the Colours Used in the Painting Complement Each Other?</a:t>
            </a:r>
            <a:r>
              <a:rPr lang="en-US" sz="3200" dirty="0" smtClean="0"/>
              <a:t/>
            </a:r>
            <a:br>
              <a:rPr lang="en-US" sz="3200" dirty="0" smtClean="0"/>
            </a:br>
            <a:r>
              <a:rPr lang="en-US" sz="3200" dirty="0" smtClean="0"/>
              <a:t>Colour schemes with complementary hues or tonal variations are known for their appealing effect on the senses.</a:t>
            </a:r>
          </a:p>
          <a:p>
            <a:r>
              <a:rPr lang="en-US" sz="3200" b="1" dirty="0" smtClean="0"/>
              <a:t>Does the Picture Draw You in? Does it Maintain Your Attention?</a:t>
            </a:r>
            <a:r>
              <a:rPr lang="en-US" sz="3200" dirty="0" smtClean="0"/>
              <a:t/>
            </a:r>
            <a:br>
              <a:rPr lang="en-US" sz="3200" dirty="0" smtClean="0"/>
            </a:br>
            <a:r>
              <a:rPr lang="en-US" sz="3200" dirty="0" smtClean="0"/>
              <a:t>The greatest paintings are the easiest to look at. They attract our attention, and then "signposts" guide our eye around the work.</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5016758"/>
          </a:xfrm>
          <a:prstGeom prst="rect">
            <a:avLst/>
          </a:prstGeom>
        </p:spPr>
        <p:txBody>
          <a:bodyPr wrap="square">
            <a:spAutoFit/>
          </a:bodyPr>
          <a:lstStyle/>
          <a:p>
            <a:r>
              <a:rPr lang="en-US" sz="3200" b="1" dirty="0" smtClean="0"/>
              <a:t>How Does the Painting Compare With Others?</a:t>
            </a:r>
            <a:endParaRPr lang="en-US" sz="3200" dirty="0" smtClean="0"/>
          </a:p>
          <a:p>
            <a:r>
              <a:rPr lang="en-US" sz="3200" dirty="0" smtClean="0"/>
              <a:t>Everything is relative. So how does the painting in front of you compare with similar types of painting by the same artist? If it's a mature work, you may find it improves on earlier ones, and vice versa. If you can't find others by the same artist, try looking at similar works by other artists. Ideally, start with works painted in the same decade, and then gradually move forward in time. You can't look at too many paintings!</a:t>
            </a:r>
            <a:endParaRPr lang="en-US" sz="3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6001643"/>
          </a:xfrm>
          <a:prstGeom prst="rect">
            <a:avLst/>
          </a:prstGeom>
        </p:spPr>
        <p:txBody>
          <a:bodyPr wrap="square">
            <a:spAutoFit/>
          </a:bodyPr>
          <a:lstStyle/>
          <a:p>
            <a:pPr lvl="0" eaLnBrk="0" fontAlgn="base" hangingPunct="0">
              <a:spcBef>
                <a:spcPct val="0"/>
              </a:spcBef>
              <a:spcAft>
                <a:spcPct val="0"/>
              </a:spcAft>
            </a:pPr>
            <a:r>
              <a:rPr kumimoji="0" lang="en-US" sz="3200" b="1" i="0" u="none" strike="noStrike" cap="none" normalizeH="0" baseline="0" dirty="0" smtClean="0">
                <a:ln>
                  <a:noFill/>
                </a:ln>
                <a:solidFill>
                  <a:schemeClr val="tx1"/>
                </a:solidFill>
                <a:effectLst/>
                <a:cs typeface="Arial" pitchFamily="34" charset="0"/>
              </a:rPr>
              <a:t>Art Evaluation: Judging Your Own Painting</a:t>
            </a:r>
          </a:p>
          <a:p>
            <a:pPr lvl="0" eaLnBrk="0" fontAlgn="base" hangingPunct="0">
              <a:spcBef>
                <a:spcPct val="0"/>
              </a:spcBef>
              <a:spcAft>
                <a:spcPct val="0"/>
              </a:spcAft>
            </a:pPr>
            <a:endParaRPr kumimoji="0" lang="en-US" sz="3200" b="1" i="0" u="none" strike="noStrike" cap="none" normalizeH="0" baseline="0" dirty="0" smtClean="0">
              <a:ln>
                <a:noFill/>
              </a:ln>
              <a:solidFill>
                <a:schemeClr val="tx1"/>
              </a:solidFill>
              <a:effectLst/>
              <a:cs typeface="Arial" pitchFamily="34" charset="0"/>
            </a:endParaRPr>
          </a:p>
          <a:p>
            <a:pPr lvl="0" eaLnBrk="0" fontAlgn="base" hangingPunct="0">
              <a:spcBef>
                <a:spcPct val="0"/>
              </a:spcBef>
              <a:spcAft>
                <a:spcPct val="0"/>
              </a:spcAft>
            </a:pPr>
            <a:r>
              <a:rPr kumimoji="0" lang="en-US" sz="3200" b="1" i="0" u="none" strike="noStrike" cap="none" normalizeH="0" baseline="0" dirty="0" smtClean="0">
                <a:ln>
                  <a:noFill/>
                </a:ln>
                <a:solidFill>
                  <a:schemeClr val="tx1"/>
                </a:solidFill>
                <a:effectLst/>
                <a:cs typeface="Arial" pitchFamily="34" charset="0"/>
              </a:rPr>
              <a:t>Art Shows</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pitchFamily="34" charset="0"/>
              </a:rPr>
              <a:t>What do judges at look for art shows? It depends on the level of entry, regulations and individual preferences of the panel members, but the qualities usually sought are:</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pitchFamily="34" charset="0"/>
              </a:rPr>
              <a:t>1. Integrity: a sense that the work comes from within and is the authentic expression of the author's spirit.</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pitchFamily="34" charset="0"/>
              </a:rPr>
              <a:t>2. Completeness: a coherent and integrated statement, with all aspects closely worked in.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82000" cy="5262979"/>
          </a:xfrm>
          <a:prstGeom prst="rect">
            <a:avLst/>
          </a:prstGeom>
        </p:spPr>
        <p:txBody>
          <a:bodyPr wrap="square">
            <a:spAutoFit/>
          </a:bodyPr>
          <a:lstStyle/>
          <a:p>
            <a:r>
              <a:rPr lang="en-US" sz="2800" dirty="0" smtClean="0"/>
              <a:t>3. Depth: a subtlety that can survive repeated viewing.</a:t>
            </a:r>
          </a:p>
          <a:p>
            <a:r>
              <a:rPr lang="en-US" sz="2800" dirty="0" smtClean="0"/>
              <a:t>4. Originality: no clones of other artist's work or previous entries/winners.</a:t>
            </a:r>
          </a:p>
          <a:p>
            <a:r>
              <a:rPr lang="en-US" sz="2800" dirty="0" smtClean="0"/>
              <a:t>5. Vitality: emotion-laden, taking risks that come off.</a:t>
            </a:r>
          </a:p>
          <a:p>
            <a:r>
              <a:rPr lang="en-US" sz="2800" dirty="0" smtClean="0"/>
              <a:t>6. Quality: design and execution show panache and authority.</a:t>
            </a:r>
          </a:p>
          <a:p>
            <a:r>
              <a:rPr lang="en-US" sz="2800" dirty="0" smtClean="0"/>
              <a:t>7. Intriguing: work leaves something unsaid or to be further imagined.</a:t>
            </a:r>
          </a:p>
          <a:p>
            <a:r>
              <a:rPr lang="en-US" sz="2800" dirty="0" smtClean="0"/>
              <a:t>8. Innovative: extends the usual characteristics of the genre.</a:t>
            </a:r>
          </a:p>
          <a:p>
            <a:r>
              <a:rPr lang="en-US" sz="2800" dirty="0" smtClean="0"/>
              <a:t>9. Significance: work makes some statement that enlarges our visual understanding of the world. </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5016758"/>
          </a:xfrm>
          <a:prstGeom prst="rect">
            <a:avLst/>
          </a:prstGeom>
        </p:spPr>
        <p:txBody>
          <a:bodyPr wrap="square">
            <a:spAutoFit/>
          </a:bodyPr>
          <a:lstStyle/>
          <a:p>
            <a:r>
              <a:rPr lang="en-US" sz="3200" b="1" dirty="0" smtClean="0"/>
              <a:t>ASSESSMENT OR EVALUATION OF ART AND CRAFT</a:t>
            </a:r>
            <a:br>
              <a:rPr lang="en-US" sz="3200" b="1" dirty="0" smtClean="0"/>
            </a:br>
            <a:r>
              <a:rPr lang="en-US" sz="3200" dirty="0" smtClean="0"/>
              <a:t>Evaluation is necessary and vital, and should be regarded as an important and essential diagnostic procedure to improve what is taught and learned. Procedures in this area will be primarily concerned with determining the following:-</a:t>
            </a:r>
            <a:br>
              <a:rPr lang="en-US" sz="3200" dirty="0" smtClean="0"/>
            </a:br>
            <a:r>
              <a:rPr lang="en-US" sz="3200" dirty="0" smtClean="0"/>
              <a:t>the degree to which the learning objective has been fulfilled. level of Individual response·</a:t>
            </a:r>
            <a:br>
              <a:rPr lang="en-US" sz="3200" dirty="0" smtClean="0"/>
            </a:br>
            <a:r>
              <a:rPr lang="en-US" sz="3200" dirty="0" smtClean="0"/>
              <a:t>level of Class Group response. </a:t>
            </a:r>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458200" cy="6186309"/>
          </a:xfrm>
          <a:prstGeom prst="rect">
            <a:avLst/>
          </a:prstGeom>
        </p:spPr>
        <p:txBody>
          <a:bodyPr wrap="square">
            <a:spAutoFit/>
          </a:bodyPr>
          <a:lstStyle/>
          <a:p>
            <a:r>
              <a:rPr lang="en-US" sz="3600" dirty="0" smtClean="0"/>
              <a:t>Emphasis should be placed on evaluating the learner in the process of learning and evaluating the students work as a whole.</a:t>
            </a:r>
            <a:br>
              <a:rPr lang="en-US" sz="3600" dirty="0" smtClean="0"/>
            </a:br>
            <a:r>
              <a:rPr lang="en-US" sz="3600" dirty="0" smtClean="0"/>
              <a:t>The primary purpose is to secure and record information that will enable the teacher to improve the educational process and therefore evaluation should be perceived as an educational device through which the teachers professional expertise can be exercised on behalf of the students whom the syllabus is designed to serve.</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077200" cy="5632311"/>
          </a:xfrm>
          <a:prstGeom prst="rect">
            <a:avLst/>
          </a:prstGeom>
        </p:spPr>
        <p:txBody>
          <a:bodyPr wrap="square">
            <a:spAutoFit/>
          </a:bodyPr>
          <a:lstStyle/>
          <a:p>
            <a:r>
              <a:rPr lang="en-US" sz="3600" dirty="0" smtClean="0"/>
              <a:t>In this lecture Student Teachers will focus on assessment of art, </a:t>
            </a:r>
          </a:p>
          <a:p>
            <a:r>
              <a:rPr lang="en-US" sz="3600" dirty="0" smtClean="0"/>
              <a:t>crafts, and calligraphy in elementary grades. The most important aim of assessment </a:t>
            </a:r>
          </a:p>
          <a:p>
            <a:r>
              <a:rPr lang="en-US" sz="3600" dirty="0" smtClean="0"/>
              <a:t>in these subjects in elementary grades is to enhance children’s learning. Assessment </a:t>
            </a:r>
            <a:r>
              <a:rPr lang="en-US" sz="3600" dirty="0" smtClean="0"/>
              <a:t>is</a:t>
            </a:r>
            <a:r>
              <a:rPr lang="en-US" sz="3600" dirty="0" smtClean="0"/>
              <a:t>, therefore, at the heart of teaching and learning arts, crafts, and calligraphy.</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229600" cy="5632311"/>
          </a:xfrm>
          <a:prstGeom prst="rect">
            <a:avLst/>
          </a:prstGeom>
        </p:spPr>
        <p:txBody>
          <a:bodyPr wrap="square">
            <a:spAutoFit/>
          </a:bodyPr>
          <a:lstStyle/>
          <a:p>
            <a:r>
              <a:rPr lang="en-US" sz="3600" dirty="0" smtClean="0"/>
              <a:t>ESSESSMENT OBJECTIVES </a:t>
            </a:r>
          </a:p>
          <a:p>
            <a:r>
              <a:rPr lang="en-US" sz="3600" dirty="0" smtClean="0"/>
              <a:t>On completion of the course, </a:t>
            </a:r>
          </a:p>
          <a:p>
            <a:r>
              <a:rPr lang="en-US" sz="3600" dirty="0" smtClean="0"/>
              <a:t>students should be able to: </a:t>
            </a:r>
          </a:p>
          <a:p>
            <a:r>
              <a:rPr lang="en-US" sz="3600" dirty="0" smtClean="0"/>
              <a:t>(</a:t>
            </a:r>
            <a:r>
              <a:rPr lang="en-US" sz="3600" dirty="0" err="1" smtClean="0"/>
              <a:t>i</a:t>
            </a:r>
            <a:r>
              <a:rPr lang="en-US" sz="3600" dirty="0" smtClean="0"/>
              <a:t>) give a personal response to an</a:t>
            </a:r>
          </a:p>
          <a:p>
            <a:r>
              <a:rPr lang="en-US" sz="3600" dirty="0" smtClean="0"/>
              <a:t>idea, experience or other stimulus </a:t>
            </a:r>
          </a:p>
          <a:p>
            <a:r>
              <a:rPr lang="en-US" sz="3600" dirty="0" smtClean="0"/>
              <a:t>(ii) work from imagination, memory and direct observation </a:t>
            </a:r>
          </a:p>
          <a:p>
            <a:r>
              <a:rPr lang="en-US" sz="3600" dirty="0" smtClean="0"/>
              <a:t>(iii) use drawing for observation, recording</a:t>
            </a:r>
          </a:p>
          <a:p>
            <a:r>
              <a:rPr lang="en-US" sz="3600" dirty="0" smtClean="0"/>
              <a:t>g and analysis, as a means of thinking </a:t>
            </a:r>
          </a:p>
          <a:p>
            <a:r>
              <a:rPr lang="en-US" sz="3600" dirty="0" smtClean="0"/>
              <a:t>and for communication and expression </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1"/>
            <a:ext cx="8305800" cy="5078313"/>
          </a:xfrm>
          <a:prstGeom prst="rect">
            <a:avLst/>
          </a:prstGeom>
        </p:spPr>
        <p:txBody>
          <a:bodyPr wrap="square">
            <a:spAutoFit/>
          </a:bodyPr>
          <a:lstStyle/>
          <a:p>
            <a:r>
              <a:rPr lang="en-US" dirty="0" smtClean="0"/>
              <a:t>(</a:t>
            </a:r>
            <a:r>
              <a:rPr lang="en-US" sz="3600" dirty="0" smtClean="0"/>
              <a:t>iv) use the core two-dimensional </a:t>
            </a:r>
          </a:p>
          <a:p>
            <a:r>
              <a:rPr lang="en-US" sz="3600" dirty="0" smtClean="0"/>
              <a:t>processes in making, manipulating and </a:t>
            </a:r>
          </a:p>
          <a:p>
            <a:r>
              <a:rPr lang="en-US" sz="3600" dirty="0" smtClean="0"/>
              <a:t>developing images, using lettering and </a:t>
            </a:r>
          </a:p>
          <a:p>
            <a:r>
              <a:rPr lang="en-US" sz="3600" dirty="0" smtClean="0"/>
              <a:t>combining lettering with image, in </a:t>
            </a:r>
          </a:p>
          <a:p>
            <a:r>
              <a:rPr lang="en-US" sz="3600" dirty="0" smtClean="0"/>
              <a:t>expressive and communicative modes </a:t>
            </a:r>
          </a:p>
          <a:p>
            <a:r>
              <a:rPr lang="en-US" sz="3600" dirty="0" smtClean="0"/>
              <a:t>(v) use the three-dimensional processes of additive, subtractive and </a:t>
            </a:r>
          </a:p>
          <a:p>
            <a:r>
              <a:rPr lang="en-US" sz="3600" dirty="0" smtClean="0"/>
              <a:t>constructional form-making in expressive and functional modes</a:t>
            </a:r>
            <a:endParaRPr lang="en-US" sz="3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6001643"/>
          </a:xfrm>
          <a:prstGeom prst="rect">
            <a:avLst/>
          </a:prstGeom>
        </p:spPr>
        <p:txBody>
          <a:bodyPr wrap="square">
            <a:spAutoFit/>
          </a:bodyPr>
          <a:lstStyle/>
          <a:p>
            <a:r>
              <a:rPr lang="en-US" sz="3200" dirty="0" smtClean="0"/>
              <a:t>To evaluate a craft one must keep in mind that how the crafts man has used his material with the best use of his skill. What is the purpose of making this craft. What were the set goals that the crafts man had in his mind.</a:t>
            </a:r>
            <a:br>
              <a:rPr lang="en-US" sz="3200" dirty="0" smtClean="0"/>
            </a:br>
            <a:r>
              <a:rPr lang="en-US" sz="3200" dirty="0" smtClean="0"/>
              <a:t>Was he interested in keeping the same tradition of craft making of the region or there was some creativity introduced by him with the tradition.</a:t>
            </a:r>
            <a:br>
              <a:rPr lang="en-US" sz="3200" dirty="0" smtClean="0"/>
            </a:br>
            <a:r>
              <a:rPr lang="en-US" sz="3200" dirty="0" smtClean="0"/>
              <a:t>Is the craft communicating some moral lesson trough the craft or it is just representational. If the evaluator has answers to these questions in his mind then he can judge and mark the craft.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458200" cy="3970318"/>
          </a:xfrm>
          <a:prstGeom prst="rect">
            <a:avLst/>
          </a:prstGeom>
        </p:spPr>
        <p:txBody>
          <a:bodyPr wrap="square">
            <a:spAutoFit/>
          </a:bodyPr>
          <a:lstStyle/>
          <a:p>
            <a:r>
              <a:rPr lang="en-US" sz="3600" dirty="0" smtClean="0"/>
              <a:t>Summery of the lecture</a:t>
            </a:r>
            <a:br>
              <a:rPr lang="en-US" sz="3600" dirty="0" smtClean="0"/>
            </a:br>
            <a:r>
              <a:rPr lang="en-US" sz="3600" dirty="0" smtClean="0"/>
              <a:t>I hope that after this lecture student teacher will be able to assess and evaluate art and craft piece with the abilities of an expert. </a:t>
            </a:r>
          </a:p>
          <a:p>
            <a:r>
              <a:rPr lang="en-US" sz="3600" dirty="0" smtClean="0"/>
              <a:t>They will also feel comfortable in arranging art and craft exhibition.</a:t>
            </a:r>
          </a:p>
          <a:p>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1"/>
            <a:ext cx="7238999" cy="6340197"/>
          </a:xfrm>
          <a:prstGeom prst="rect">
            <a:avLst/>
          </a:prstGeom>
        </p:spPr>
        <p:txBody>
          <a:bodyPr wrap="square">
            <a:spAutoFit/>
          </a:bodyPr>
          <a:lstStyle/>
          <a:p>
            <a:r>
              <a:rPr lang="en-US" sz="3200" dirty="0" smtClean="0"/>
              <a:t>Unit learning goals</a:t>
            </a:r>
          </a:p>
          <a:p>
            <a:r>
              <a:rPr lang="en-US" sz="3200" dirty="0" smtClean="0"/>
              <a:t>At the end of the unit the student teacher will be able to:</a:t>
            </a:r>
          </a:p>
          <a:p>
            <a:r>
              <a:rPr lang="en-US" sz="3200" dirty="0" smtClean="0"/>
              <a:t>Actually discuss the value of assessing learning in art education in elementary grades.</a:t>
            </a:r>
          </a:p>
          <a:p>
            <a:r>
              <a:rPr lang="en-US" sz="3200" dirty="0" smtClean="0"/>
              <a:t>Identify opportunities for assessment in an art craft and calligraphy activity or lesson.</a:t>
            </a:r>
          </a:p>
          <a:p>
            <a:r>
              <a:rPr lang="en-US" sz="3200" dirty="0" smtClean="0"/>
              <a:t>Plan for assessment in an art crafts or calligraphy activity or lesson.</a:t>
            </a:r>
          </a:p>
          <a:p>
            <a:endParaRPr lang="en-US" dirty="0" smtClean="0"/>
          </a:p>
          <a:p>
            <a:endParaRPr lang="en-US" dirty="0" smtClean="0"/>
          </a:p>
          <a:p>
            <a:r>
              <a:rPr lang="en-US" dirty="0" smtClean="0"/>
              <a:t>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6001643"/>
          </a:xfrm>
          <a:prstGeom prst="rect">
            <a:avLst/>
          </a:prstGeom>
        </p:spPr>
        <p:txBody>
          <a:bodyPr wrap="square">
            <a:spAutoFit/>
          </a:bodyPr>
          <a:lstStyle/>
          <a:p>
            <a:r>
              <a:rPr lang="en-US" sz="3200" dirty="0" smtClean="0"/>
              <a:t>Essential Questions:</a:t>
            </a:r>
          </a:p>
          <a:p>
            <a:r>
              <a:rPr lang="en-US" sz="3200" dirty="0" smtClean="0"/>
              <a:t>What planning is required for teaching art craft and calligraphy.</a:t>
            </a:r>
          </a:p>
          <a:p>
            <a:r>
              <a:rPr lang="en-US" sz="3200" dirty="0" smtClean="0"/>
              <a:t>How can I integrate art, craft and calligraphy with other subjects.</a:t>
            </a:r>
          </a:p>
          <a:p>
            <a:r>
              <a:rPr lang="en-US" sz="3200" dirty="0" smtClean="0"/>
              <a:t>How is assessment in art, crafts and calligraphy the same as in other subjects? How is it different ?</a:t>
            </a:r>
          </a:p>
          <a:p>
            <a:r>
              <a:rPr lang="en-US" sz="3200" dirty="0" smtClean="0"/>
              <a:t>What art, crafts and calligraphy knowledge and skills, and attitudes or dispositions should I be assessing?</a:t>
            </a:r>
          </a:p>
          <a:p>
            <a:r>
              <a:rPr lang="en-US" sz="3200" dirty="0" smtClean="0"/>
              <a:t>How can I establish effective criteria for assessment in art</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TotalTime>
  <Words>2183</Words>
  <Application>Microsoft Office PowerPoint</Application>
  <PresentationFormat>On-screen Show (4:3)</PresentationFormat>
  <Paragraphs>142</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LESSON. 30. UNIT. 5 Preparing to teach art, craft and calligraphy continued.  Assessing children’s learning during an art activity.  Assessment rubrics PLANNING FOR ART, CRAFT AND CALLIGRAPHY. Art and crafts exhibition  Display and assessment of student teacher projects and portfolios.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30. UNIT. 5 Preparing to teach art, craft and calligraphy continued.  Assessing children’s learning during an art activity.  Assessment rubrics PLANNING FOR ART, CRAFT AND CALLIGRAPHY. Art and crafts exhibition  Display and assessment of student teacher projects and portfolios.</dc:title>
  <dc:creator>Samina Saleem</dc:creator>
  <cp:lastModifiedBy>stdc_lp</cp:lastModifiedBy>
  <cp:revision>20</cp:revision>
  <dcterms:created xsi:type="dcterms:W3CDTF">2014-07-13T04:24:50Z</dcterms:created>
  <dcterms:modified xsi:type="dcterms:W3CDTF">2014-07-14T01:01:19Z</dcterms:modified>
</cp:coreProperties>
</file>