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94" r:id="rId2"/>
    <p:sldId id="295" r:id="rId3"/>
    <p:sldId id="298" r:id="rId4"/>
    <p:sldId id="296" r:id="rId5"/>
    <p:sldId id="299" r:id="rId6"/>
    <p:sldId id="297" r:id="rId7"/>
    <p:sldId id="300" r:id="rId8"/>
    <p:sldId id="256" r:id="rId9"/>
    <p:sldId id="301" r:id="rId10"/>
    <p:sldId id="273" r:id="rId11"/>
    <p:sldId id="257" r:id="rId12"/>
    <p:sldId id="258" r:id="rId13"/>
    <p:sldId id="259" r:id="rId14"/>
    <p:sldId id="260" r:id="rId15"/>
    <p:sldId id="271" r:id="rId16"/>
    <p:sldId id="261" r:id="rId17"/>
    <p:sldId id="272" r:id="rId18"/>
    <p:sldId id="262" r:id="rId19"/>
    <p:sldId id="263" r:id="rId20"/>
    <p:sldId id="264" r:id="rId21"/>
    <p:sldId id="274" r:id="rId22"/>
    <p:sldId id="265" r:id="rId23"/>
    <p:sldId id="266" r:id="rId24"/>
    <p:sldId id="275" r:id="rId25"/>
    <p:sldId id="267" r:id="rId26"/>
    <p:sldId id="268" r:id="rId27"/>
    <p:sldId id="288" r:id="rId28"/>
    <p:sldId id="289" r:id="rId29"/>
    <p:sldId id="269" r:id="rId30"/>
    <p:sldId id="270" r:id="rId31"/>
    <p:sldId id="276" r:id="rId32"/>
    <p:sldId id="277" r:id="rId33"/>
    <p:sldId id="278" r:id="rId34"/>
    <p:sldId id="279" r:id="rId35"/>
    <p:sldId id="280" r:id="rId36"/>
    <p:sldId id="281" r:id="rId37"/>
    <p:sldId id="282" r:id="rId38"/>
    <p:sldId id="283" r:id="rId39"/>
    <p:sldId id="284" r:id="rId40"/>
    <p:sldId id="285" r:id="rId41"/>
    <p:sldId id="286" r:id="rId42"/>
    <p:sldId id="287" r:id="rId43"/>
    <p:sldId id="290" r:id="rId44"/>
    <p:sldId id="291" r:id="rId45"/>
    <p:sldId id="292" r:id="rId46"/>
    <p:sldId id="293"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036FD8-E54A-4D25-A1EB-B612F65A4C84}" type="datetimeFigureOut">
              <a:rPr lang="en-US" smtClean="0"/>
              <a:pPr/>
              <a:t>6/19/2014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B86867-15A6-431B-92D9-2907B729293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4B86867-15A6-431B-92D9-2907B729293C}" type="slidenum">
              <a:rPr lang="en-US" smtClean="0"/>
              <a:pPr/>
              <a:t>8</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4B86867-15A6-431B-92D9-2907B729293C}" type="slidenum">
              <a:rPr lang="en-US" smtClean="0"/>
              <a:pPr/>
              <a:t>30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4B86867-15A6-431B-92D9-2907B729293C}" type="slidenum">
              <a:rPr lang="en-US" smtClean="0"/>
              <a:pPr/>
              <a:t>43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a:t>
            </a:r>
            <a:endParaRPr lang="en-US" dirty="0"/>
          </a:p>
        </p:txBody>
      </p:sp>
      <p:sp>
        <p:nvSpPr>
          <p:cNvPr id="4" name="Slide Number Placeholder 3"/>
          <p:cNvSpPr>
            <a:spLocks noGrp="1"/>
          </p:cNvSpPr>
          <p:nvPr>
            <p:ph type="sldNum" sz="quarter" idx="10"/>
          </p:nvPr>
        </p:nvSpPr>
        <p:spPr/>
        <p:txBody>
          <a:bodyPr/>
          <a:lstStyle/>
          <a:p>
            <a:fld id="{64B86867-15A6-431B-92D9-2907B729293C}" type="slidenum">
              <a:rPr lang="en-US" smtClean="0"/>
              <a:pPr/>
              <a:t>44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765812F-6614-4A33-A049-05576D6C6379}" type="datetimeFigureOut">
              <a:rPr lang="en-US" smtClean="0"/>
              <a:pPr/>
              <a:t>6/19/2014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F3D2B-CA20-4F82-AD57-DE386ADF965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65812F-6614-4A33-A049-05576D6C6379}" type="datetimeFigureOut">
              <a:rPr lang="en-US" smtClean="0"/>
              <a:pPr/>
              <a:t>6/19/2014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F3D2B-CA20-4F82-AD57-DE386ADF965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65812F-6614-4A33-A049-05576D6C6379}" type="datetimeFigureOut">
              <a:rPr lang="en-US" smtClean="0"/>
              <a:pPr/>
              <a:t>6/19/2014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F3D2B-CA20-4F82-AD57-DE386ADF965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765812F-6614-4A33-A049-05576D6C6379}" type="datetimeFigureOut">
              <a:rPr lang="en-US" smtClean="0"/>
              <a:pPr/>
              <a:t>6/19/2014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1F3D2B-CA20-4F82-AD57-DE386ADF965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765812F-6614-4A33-A049-05576D6C6379}" type="datetimeFigureOut">
              <a:rPr lang="en-US" smtClean="0"/>
              <a:pPr/>
              <a:t>6/19/2014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1F3D2B-CA20-4F82-AD57-DE386ADF965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765812F-6614-4A33-A049-05576D6C6379}" type="datetimeFigureOut">
              <a:rPr lang="en-US" smtClean="0"/>
              <a:pPr/>
              <a:t>6/19/2014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1F3D2B-CA20-4F82-AD57-DE386ADF965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65812F-6614-4A33-A049-05576D6C6379}" type="datetimeFigureOut">
              <a:rPr lang="en-US" smtClean="0"/>
              <a:pPr/>
              <a:t>6/19/2014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1F3D2B-CA20-4F82-AD57-DE386ADF965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65812F-6614-4A33-A049-05576D6C6379}" type="datetimeFigureOut">
              <a:rPr lang="en-US" smtClean="0"/>
              <a:pPr/>
              <a:t>6/19/2014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1F3D2B-CA20-4F82-AD57-DE386ADF965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65812F-6614-4A33-A049-05576D6C6379}" type="datetimeFigureOut">
              <a:rPr lang="en-US" smtClean="0"/>
              <a:pPr/>
              <a:t>6/19/2014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1F3D2B-CA20-4F82-AD57-DE386ADF965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65812F-6614-4A33-A049-05576D6C6379}" type="datetimeFigureOut">
              <a:rPr lang="en-US" smtClean="0"/>
              <a:pPr/>
              <a:t>6/19/2014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F3D2B-CA20-4F82-AD57-DE386ADF965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65812F-6614-4A33-A049-05576D6C6379}" type="datetimeFigureOut">
              <a:rPr lang="en-US" smtClean="0"/>
              <a:pPr/>
              <a:t>6/19/2014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1F3D2B-CA20-4F82-AD57-DE386ADF965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65812F-6614-4A33-A049-05576D6C6379}" type="datetimeFigureOut">
              <a:rPr lang="en-US" smtClean="0"/>
              <a:pPr/>
              <a:t>6/19/2014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1F3D2B-CA20-4F82-AD57-DE386ADF965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457200"/>
            <a:ext cx="8458200" cy="4924425"/>
          </a:xfrm>
          <a:prstGeom prst="rect">
            <a:avLst/>
          </a:prstGeom>
        </p:spPr>
        <p:txBody>
          <a:bodyPr wrap="square">
            <a:spAutoFit/>
          </a:bodyPr>
          <a:lstStyle/>
          <a:p>
            <a:r>
              <a:rPr lang="en-US" sz="4000" b="1" dirty="0" smtClean="0"/>
              <a:t>Summery of the lecture 2 of art craft and Calligraphy.</a:t>
            </a:r>
          </a:p>
          <a:p>
            <a:r>
              <a:rPr lang="en-US" sz="3600" dirty="0" smtClean="0"/>
              <a:t>In the previous lecture we have discussed or tried to reply four questions.</a:t>
            </a:r>
          </a:p>
          <a:p>
            <a:pPr marL="742950" indent="-742950">
              <a:buAutoNum type="arabicPeriod"/>
            </a:pPr>
            <a:r>
              <a:rPr lang="en-US" sz="3600" dirty="0" smtClean="0"/>
              <a:t>What is art?</a:t>
            </a:r>
          </a:p>
          <a:p>
            <a:pPr marL="742950" indent="-742950">
              <a:buAutoNum type="arabicPeriod"/>
            </a:pPr>
            <a:r>
              <a:rPr lang="en-US" sz="3600" dirty="0" smtClean="0"/>
              <a:t>What is Craft?</a:t>
            </a:r>
          </a:p>
          <a:p>
            <a:pPr marL="742950" indent="-742950">
              <a:buAutoNum type="arabicPeriod"/>
            </a:pPr>
            <a:r>
              <a:rPr lang="en-US" sz="3600" dirty="0" smtClean="0"/>
              <a:t>What is Calligraphy?</a:t>
            </a:r>
          </a:p>
          <a:p>
            <a:pPr marL="742950" indent="-742950">
              <a:buAutoNum type="arabicPeriod"/>
            </a:pPr>
            <a:r>
              <a:rPr lang="en-US" sz="3600" dirty="0" smtClean="0"/>
              <a:t>How to make portfolio?</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457200"/>
            <a:ext cx="6934199" cy="3416320"/>
          </a:xfrm>
          <a:prstGeom prst="rect">
            <a:avLst/>
          </a:prstGeom>
        </p:spPr>
        <p:txBody>
          <a:bodyPr wrap="square">
            <a:spAutoFit/>
          </a:bodyPr>
          <a:lstStyle/>
          <a:p>
            <a:pPr algn="just"/>
            <a:r>
              <a:rPr lang="en-US" sz="3600" dirty="0" smtClean="0"/>
              <a:t>What is art?  </a:t>
            </a:r>
          </a:p>
          <a:p>
            <a:pPr algn="just"/>
            <a:r>
              <a:rPr lang="en-US" sz="3600" dirty="0" smtClean="0"/>
              <a:t>Briefly speaking art is a creative activity dealing with the inner feelings and imaginative  approach with having lesser defined goals in mind. </a:t>
            </a:r>
            <a:endParaRPr lang="en-US" sz="3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0"/>
            <a:ext cx="8229600" cy="6186309"/>
          </a:xfrm>
          <a:prstGeom prst="rect">
            <a:avLst/>
          </a:prstGeom>
        </p:spPr>
        <p:txBody>
          <a:bodyPr wrap="square">
            <a:spAutoFit/>
          </a:bodyPr>
          <a:lstStyle/>
          <a:p>
            <a:pPr algn="just"/>
            <a:r>
              <a:rPr lang="en-US" sz="3600" dirty="0" smtClean="0"/>
              <a:t>Definition and conclusion of art is equally difficult, but can be concluded that art is some thing that is creative, related to beauty or sometimes not related to beauty, but deals with the inner feeling as well as knowledge and concepts of art. Art also deals with skills and learning of the tools of art. The broader spectrum of art deals with the branches of art. Art is produced with lesser defined goals in the mind of the artist. </a:t>
            </a:r>
            <a:endParaRPr lang="en-US" sz="3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685800"/>
            <a:ext cx="7010399" cy="2862322"/>
          </a:xfrm>
          <a:prstGeom prst="rect">
            <a:avLst/>
          </a:prstGeom>
        </p:spPr>
        <p:txBody>
          <a:bodyPr wrap="square">
            <a:spAutoFit/>
          </a:bodyPr>
          <a:lstStyle/>
          <a:p>
            <a:r>
              <a:rPr lang="en-US" sz="3600" dirty="0" smtClean="0"/>
              <a:t>What is craft.</a:t>
            </a:r>
          </a:p>
          <a:p>
            <a:r>
              <a:rPr lang="en-US" sz="3600" dirty="0" smtClean="0"/>
              <a:t>Craft  is a creative activity with set goals in mind of the crafts man. Creating an end product which can be produced at a mass scale.</a:t>
            </a:r>
            <a:endParaRPr lang="en-US" sz="36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533400"/>
            <a:ext cx="7924800" cy="5078313"/>
          </a:xfrm>
          <a:prstGeom prst="rect">
            <a:avLst/>
          </a:prstGeom>
        </p:spPr>
        <p:txBody>
          <a:bodyPr wrap="square">
            <a:spAutoFit/>
          </a:bodyPr>
          <a:lstStyle/>
          <a:p>
            <a:r>
              <a:rPr lang="en-US" sz="3600" dirty="0" smtClean="0"/>
              <a:t>Craft is a job or activity that requires special skill.</a:t>
            </a:r>
          </a:p>
          <a:p>
            <a:r>
              <a:rPr lang="en-US" sz="3600" dirty="0" smtClean="0"/>
              <a:t>crafts : objects made by skillful use of the hands.</a:t>
            </a:r>
          </a:p>
          <a:p>
            <a:r>
              <a:rPr lang="en-US" sz="3600" dirty="0" smtClean="0"/>
              <a:t>A </a:t>
            </a:r>
            <a:r>
              <a:rPr lang="en-US" sz="3600" b="1" dirty="0" smtClean="0"/>
              <a:t>craft</a:t>
            </a:r>
            <a:r>
              <a:rPr lang="en-US" sz="3600" dirty="0" smtClean="0"/>
              <a:t> is an activity such as weaving, carving, or pottery that involves making things skillfully by hand, often in a traditional way. When </a:t>
            </a:r>
            <a:r>
              <a:rPr lang="en-US" sz="3600" b="1" dirty="0" smtClean="0"/>
              <a:t>craft</a:t>
            </a:r>
            <a:r>
              <a:rPr lang="en-US" sz="3600" dirty="0" smtClean="0"/>
              <a:t> has this meaning, its plural form is </a:t>
            </a:r>
            <a:r>
              <a:rPr lang="en-US" sz="3600" b="1" dirty="0" smtClean="0"/>
              <a:t>crafts.</a:t>
            </a:r>
            <a:endParaRPr lang="en-US" sz="3600"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685800"/>
            <a:ext cx="7315199" cy="5632311"/>
          </a:xfrm>
          <a:prstGeom prst="rect">
            <a:avLst/>
          </a:prstGeom>
        </p:spPr>
        <p:txBody>
          <a:bodyPr wrap="square">
            <a:spAutoFit/>
          </a:bodyPr>
          <a:lstStyle/>
          <a:p>
            <a:pPr algn="just"/>
            <a:r>
              <a:rPr lang="en-US" sz="3600" dirty="0" smtClean="0"/>
              <a:t>What is Calligraphy:</a:t>
            </a:r>
          </a:p>
          <a:p>
            <a:pPr algn="just"/>
            <a:r>
              <a:rPr lang="en-US" sz="3600" dirty="0" smtClean="0"/>
              <a:t>decorative handwriting or handwritten lettering.</a:t>
            </a:r>
          </a:p>
          <a:p>
            <a:pPr algn="just"/>
            <a:r>
              <a:rPr lang="en-US" sz="3600" dirty="0" smtClean="0"/>
              <a:t>the art of producing decorative handwriting or lettering with a pen or brush.</a:t>
            </a:r>
          </a:p>
          <a:p>
            <a:pPr algn="just"/>
            <a:r>
              <a:rPr lang="en-US" sz="3600" dirty="0" smtClean="0"/>
              <a:t>fancy penmanship, especially highly decorative handwriting, as with a great many flourishes.</a:t>
            </a:r>
          </a:p>
          <a:p>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457200"/>
            <a:ext cx="7848600" cy="4524315"/>
          </a:xfrm>
          <a:prstGeom prst="rect">
            <a:avLst/>
          </a:prstGeom>
        </p:spPr>
        <p:txBody>
          <a:bodyPr wrap="square">
            <a:spAutoFit/>
          </a:bodyPr>
          <a:lstStyle/>
          <a:p>
            <a:pPr algn="just"/>
            <a:r>
              <a:rPr lang="en-US" sz="3600" dirty="0" smtClean="0"/>
              <a:t>THE COURSE PORTFOLIO</a:t>
            </a:r>
          </a:p>
          <a:p>
            <a:pPr algn="just"/>
            <a:r>
              <a:rPr lang="en-US" sz="3600" dirty="0" smtClean="0"/>
              <a:t>Since  this course is basically divided in two areas. One area deals with theory and the other deals with practical.</a:t>
            </a:r>
          </a:p>
          <a:p>
            <a:pPr algn="just"/>
            <a:r>
              <a:rPr lang="en-US" sz="3600" dirty="0" smtClean="0"/>
              <a:t>Portfolio deals with the practical area. Portfolio will comprise of the end products practically produced by the student.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81001"/>
            <a:ext cx="8534400" cy="990599"/>
          </a:xfrm>
        </p:spPr>
        <p:txBody>
          <a:bodyPr>
            <a:normAutofit fontScale="90000"/>
          </a:bodyPr>
          <a:lstStyle/>
          <a:p>
            <a:r>
              <a:rPr lang="en-US" dirty="0" smtClean="0"/>
              <a:t>LECTURE 3. UNIT. 1 (CONTINUATION)</a:t>
            </a:r>
            <a:br>
              <a:rPr lang="en-US" dirty="0" smtClean="0"/>
            </a:br>
            <a:r>
              <a:rPr lang="en-US" dirty="0" smtClean="0"/>
              <a:t>APPROACHES TO ART TEACHINGS</a:t>
            </a:r>
            <a:endParaRPr lang="en-US" dirty="0"/>
          </a:p>
        </p:txBody>
      </p:sp>
      <p:sp>
        <p:nvSpPr>
          <p:cNvPr id="3" name="Subtitle 2"/>
          <p:cNvSpPr>
            <a:spLocks noGrp="1"/>
          </p:cNvSpPr>
          <p:nvPr>
            <p:ph type="subTitle" idx="1"/>
          </p:nvPr>
        </p:nvSpPr>
        <p:spPr>
          <a:xfrm>
            <a:off x="304800" y="1524000"/>
            <a:ext cx="8382000" cy="4876800"/>
          </a:xfrm>
        </p:spPr>
        <p:txBody>
          <a:bodyPr>
            <a:normAutofit/>
          </a:bodyPr>
          <a:lstStyle/>
          <a:p>
            <a:r>
              <a:rPr lang="en-US" sz="4000" dirty="0" smtClean="0">
                <a:solidFill>
                  <a:srgbClr val="C00000"/>
                </a:solidFill>
              </a:rPr>
              <a:t>Approaches to art teaching</a:t>
            </a:r>
          </a:p>
          <a:p>
            <a:pPr algn="l">
              <a:buFont typeface="Arial" pitchFamily="34" charset="0"/>
              <a:buChar char="•"/>
            </a:pPr>
            <a:r>
              <a:rPr lang="en-US" sz="3600" dirty="0" smtClean="0">
                <a:solidFill>
                  <a:srgbClr val="C00000"/>
                </a:solidFill>
              </a:rPr>
              <a:t> Art and child development.</a:t>
            </a:r>
          </a:p>
          <a:p>
            <a:pPr algn="l">
              <a:buFont typeface="Arial" pitchFamily="34" charset="0"/>
              <a:buChar char="•"/>
            </a:pPr>
            <a:r>
              <a:rPr lang="en-US" sz="3600" dirty="0" smtClean="0">
                <a:solidFill>
                  <a:srgbClr val="C00000"/>
                </a:solidFill>
              </a:rPr>
              <a:t> Why teach art and crafts in elementary grades?</a:t>
            </a:r>
          </a:p>
          <a:p>
            <a:pPr algn="l">
              <a:buFont typeface="Arial" pitchFamily="34" charset="0"/>
              <a:buChar char="•"/>
            </a:pPr>
            <a:r>
              <a:rPr lang="en-US" sz="3600" dirty="0" smtClean="0">
                <a:solidFill>
                  <a:srgbClr val="C00000"/>
                </a:solidFill>
              </a:rPr>
              <a:t>  The role of teacher in teaching art, craft and calligraphy.</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685800"/>
            <a:ext cx="8077200" cy="4524315"/>
          </a:xfrm>
          <a:prstGeom prst="rect">
            <a:avLst/>
          </a:prstGeom>
        </p:spPr>
        <p:txBody>
          <a:bodyPr wrap="square">
            <a:spAutoFit/>
          </a:bodyPr>
          <a:lstStyle/>
          <a:p>
            <a:pPr algn="just"/>
            <a:r>
              <a:rPr lang="en-US" sz="3600" dirty="0" smtClean="0">
                <a:solidFill>
                  <a:schemeClr val="tx1">
                    <a:lumMod val="95000"/>
                    <a:lumOff val="5000"/>
                  </a:schemeClr>
                </a:solidFill>
              </a:rPr>
              <a:t>ART AND CHILD DEVELOPMENT</a:t>
            </a:r>
          </a:p>
          <a:p>
            <a:pPr algn="just"/>
            <a:r>
              <a:rPr lang="en-US" sz="3600" dirty="0" smtClean="0">
                <a:solidFill>
                  <a:schemeClr val="tx1">
                    <a:lumMod val="95000"/>
                    <a:lumOff val="5000"/>
                  </a:schemeClr>
                </a:solidFill>
              </a:rPr>
              <a:t>Five Stages of development in children’s art.</a:t>
            </a:r>
          </a:p>
          <a:p>
            <a:pPr algn="just"/>
            <a:r>
              <a:rPr lang="en-US" sz="3600" dirty="0" smtClean="0">
                <a:solidFill>
                  <a:schemeClr val="tx1">
                    <a:lumMod val="95000"/>
                    <a:lumOff val="5000"/>
                  </a:schemeClr>
                </a:solidFill>
              </a:rPr>
              <a:t>Each of these stages refers to a combination of visual characteristics found in the art work of children. “Developmental-Stage” theory assumes that the stages occur in a sequential order. </a:t>
            </a:r>
            <a:endParaRPr lang="en-US" sz="3600" dirty="0">
              <a:solidFill>
                <a:schemeClr val="tx1">
                  <a:lumMod val="95000"/>
                  <a:lumOff val="5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jackson-1_small-e1359351979849.jpg"/>
          <p:cNvPicPr>
            <a:picLocks noGrp="1" noChangeAspect="1"/>
          </p:cNvPicPr>
          <p:nvPr>
            <p:ph idx="1"/>
          </p:nvPr>
        </p:nvPicPr>
        <p:blipFill>
          <a:blip r:embed="rId2" cstate="print"/>
          <a:stretch>
            <a:fillRect/>
          </a:stretch>
        </p:blipFill>
        <p:spPr>
          <a:xfrm>
            <a:off x="2362201" y="1966242"/>
            <a:ext cx="3962400" cy="4159922"/>
          </a:xfrm>
        </p:spPr>
      </p:pic>
      <p:sp>
        <p:nvSpPr>
          <p:cNvPr id="3" name="Rectangle 2"/>
          <p:cNvSpPr/>
          <p:nvPr/>
        </p:nvSpPr>
        <p:spPr>
          <a:xfrm>
            <a:off x="457200" y="381000"/>
            <a:ext cx="8305800" cy="1815882"/>
          </a:xfrm>
          <a:prstGeom prst="rect">
            <a:avLst/>
          </a:prstGeom>
        </p:spPr>
        <p:txBody>
          <a:bodyPr wrap="square">
            <a:spAutoFit/>
          </a:bodyPr>
          <a:lstStyle/>
          <a:p>
            <a:r>
              <a:rPr lang="en-US" sz="2800" dirty="0" smtClean="0">
                <a:solidFill>
                  <a:schemeClr val="tx2">
                    <a:lumMod val="50000"/>
                  </a:schemeClr>
                </a:solidFill>
              </a:rPr>
              <a:t>Little attempt has been made to relate these stages of growth in art directly to chronological age because so many factors contribute to the child’s development in art. </a:t>
            </a:r>
            <a:endParaRPr lang="en-US" sz="2800" dirty="0">
              <a:solidFill>
                <a:schemeClr val="tx2">
                  <a:lumMod val="50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457200"/>
            <a:ext cx="8001000" cy="4524315"/>
          </a:xfrm>
          <a:prstGeom prst="rect">
            <a:avLst/>
          </a:prstGeom>
        </p:spPr>
        <p:txBody>
          <a:bodyPr wrap="square">
            <a:spAutoFit/>
          </a:bodyPr>
          <a:lstStyle/>
          <a:p>
            <a:r>
              <a:rPr lang="en-US" sz="3600" dirty="0" smtClean="0"/>
              <a:t>Many </a:t>
            </a:r>
            <a:r>
              <a:rPr lang="en-US" sz="3600" dirty="0"/>
              <a:t>individuals never continue beyond the schematic or transitional mode of representation in the graphic arts. Just as children don’t grow physically and at the same time as their peers, the same can be said for their creative and mental growth. It happens at different rates, which is normal.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04800"/>
            <a:ext cx="7696200" cy="5632311"/>
          </a:xfrm>
          <a:prstGeom prst="rect">
            <a:avLst/>
          </a:prstGeom>
        </p:spPr>
        <p:txBody>
          <a:bodyPr wrap="square">
            <a:spAutoFit/>
          </a:bodyPr>
          <a:lstStyle/>
          <a:p>
            <a:r>
              <a:rPr lang="en-US" sz="3600" b="1" u="sng" dirty="0" smtClean="0">
                <a:solidFill>
                  <a:srgbClr val="C00000"/>
                </a:solidFill>
              </a:rPr>
              <a:t>FIVE STAGES OF DEVELOPMENT OF Children art</a:t>
            </a:r>
          </a:p>
          <a:p>
            <a:r>
              <a:rPr lang="en-US" sz="3600" b="1" u="sng" dirty="0" smtClean="0">
                <a:solidFill>
                  <a:srgbClr val="C00000"/>
                </a:solidFill>
              </a:rPr>
              <a:t>1</a:t>
            </a:r>
            <a:r>
              <a:rPr lang="en-US" sz="3600" b="1" u="sng" dirty="0">
                <a:solidFill>
                  <a:srgbClr val="C00000"/>
                </a:solidFill>
              </a:rPr>
              <a:t>. The Scribble Stage</a:t>
            </a:r>
            <a:r>
              <a:rPr lang="en-US" sz="3600" dirty="0">
                <a:solidFill>
                  <a:srgbClr val="C00000"/>
                </a:solidFill>
              </a:rPr>
              <a:t/>
            </a:r>
            <a:br>
              <a:rPr lang="en-US" sz="3600" dirty="0">
                <a:solidFill>
                  <a:srgbClr val="C00000"/>
                </a:solidFill>
              </a:rPr>
            </a:br>
            <a:r>
              <a:rPr lang="en-US" sz="3600" dirty="0">
                <a:solidFill>
                  <a:srgbClr val="C00000"/>
                </a:solidFill>
              </a:rPr>
              <a:t>The first stage occurs when the child manipulates a drawing tool and makes random marks, dots, and lines on the drawing surface. He will scribble and manipulate the drawing tool with little or no concern for the appearance of the marks he makes.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457200" y="914400"/>
            <a:ext cx="82296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There are three discernible stages during this stage:</a:t>
            </a:r>
            <a:r>
              <a:rPr kumimoji="0" lang="en-US" sz="36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3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random scribbling</a:t>
            </a:r>
            <a:endParaRPr kumimoji="0" lang="en-US" sz="3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3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controlled scribbling</a:t>
            </a:r>
            <a:endParaRPr kumimoji="0" lang="en-US" sz="3600"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3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naming of scribbling</a:t>
            </a: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By definition, a child in the scribbling stage, usually </a:t>
            </a:r>
            <a:r>
              <a:rPr kumimoji="0" lang="en-US" sz="3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2 - 4</a:t>
            </a:r>
            <a:r>
              <a:rPr kumimoji="0" lang="en-US" sz="3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years of age, is not drawing symbols for objects. </a:t>
            </a: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533400" y="762001"/>
            <a:ext cx="8382000"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Children like to scribble because it gives them a chance to move their arms around freely. The act of scribbling is purely kinesthetic and imaginative. Don</a:t>
            </a:r>
            <a:r>
              <a:rPr kumimoji="0" lang="en-US" sz="3600" b="0" i="0" u="none" strike="noStrike" cap="none" normalizeH="0" baseline="0" dirty="0" smtClean="0">
                <a:ln>
                  <a:noFill/>
                </a:ln>
                <a:solidFill>
                  <a:schemeClr val="tx1"/>
                </a:solidFill>
                <a:effectLst/>
                <a:latin typeface="Calibri"/>
                <a:ea typeface="Times New Roman" pitchFamily="18" charset="0"/>
                <a:cs typeface="Arial" pitchFamily="34" charset="0"/>
              </a:rPr>
              <a:t>’</a:t>
            </a:r>
            <a:r>
              <a:rPr kumimoji="0" lang="en-US" sz="3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t waste money on coloring books, they can actually inhibit children</a:t>
            </a:r>
            <a:r>
              <a:rPr kumimoji="0" lang="en-US" sz="3600" b="0" i="0" u="none" strike="noStrike" cap="none" normalizeH="0" baseline="0" dirty="0" smtClean="0">
                <a:ln>
                  <a:noFill/>
                </a:ln>
                <a:solidFill>
                  <a:schemeClr val="tx1"/>
                </a:solidFill>
                <a:effectLst/>
                <a:latin typeface="Calibri"/>
                <a:ea typeface="Times New Roman" pitchFamily="18" charset="0"/>
                <a:cs typeface="Arial" pitchFamily="34" charset="0"/>
              </a:rPr>
              <a:t>’</a:t>
            </a:r>
            <a:r>
              <a:rPr kumimoji="0" lang="en-US" sz="3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s creativity. They are much better off with a large sheet of paper and a fat, dark crayon.</a:t>
            </a:r>
            <a:endParaRPr kumimoji="0" lang="en-US" sz="3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1143000"/>
          </a:xfrm>
        </p:spPr>
        <p:txBody>
          <a:bodyPr>
            <a:normAutofit fontScale="90000"/>
          </a:bodyPr>
          <a:lstStyle/>
          <a:p>
            <a:r>
              <a:rPr lang="en-US" dirty="0" smtClean="0">
                <a:solidFill>
                  <a:srgbClr val="C00000"/>
                </a:solidFill>
              </a:rPr>
              <a:t>1</a:t>
            </a:r>
            <a:r>
              <a:rPr lang="en-US" baseline="30000" dirty="0" smtClean="0">
                <a:solidFill>
                  <a:srgbClr val="C00000"/>
                </a:solidFill>
              </a:rPr>
              <a:t>st</a:t>
            </a:r>
            <a:r>
              <a:rPr lang="en-US" dirty="0" smtClean="0">
                <a:solidFill>
                  <a:srgbClr val="C00000"/>
                </a:solidFill>
              </a:rPr>
              <a:t> stage of development of children’s art</a:t>
            </a:r>
            <a:endParaRPr lang="en-US" dirty="0">
              <a:solidFill>
                <a:srgbClr val="C00000"/>
              </a:solidFill>
            </a:endParaRPr>
          </a:p>
        </p:txBody>
      </p:sp>
      <p:pic>
        <p:nvPicPr>
          <p:cNvPr id="5" name="Content Placeholder 4" descr="1st stage of child art.jpg"/>
          <p:cNvPicPr>
            <a:picLocks noGrp="1" noChangeAspect="1"/>
          </p:cNvPicPr>
          <p:nvPr>
            <p:ph sz="half" idx="1"/>
          </p:nvPr>
        </p:nvPicPr>
        <p:blipFill>
          <a:blip r:embed="rId2" cstate="print"/>
          <a:stretch>
            <a:fillRect/>
          </a:stretch>
        </p:blipFill>
        <p:spPr>
          <a:xfrm>
            <a:off x="472612" y="2362200"/>
            <a:ext cx="3642188" cy="3124200"/>
          </a:xfrm>
        </p:spPr>
      </p:pic>
      <p:pic>
        <p:nvPicPr>
          <p:cNvPr id="6" name="Content Placeholder 5" descr="1st stage image 2.jpg"/>
          <p:cNvPicPr>
            <a:picLocks noGrp="1" noChangeAspect="1"/>
          </p:cNvPicPr>
          <p:nvPr>
            <p:ph sz="half" idx="2"/>
          </p:nvPr>
        </p:nvPicPr>
        <p:blipFill>
          <a:blip r:embed="rId3" cstate="print"/>
          <a:stretch>
            <a:fillRect/>
          </a:stretch>
        </p:blipFill>
        <p:spPr>
          <a:xfrm>
            <a:off x="4506022" y="1853753"/>
            <a:ext cx="4180777" cy="4547047"/>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153400" cy="5632311"/>
          </a:xfrm>
          <a:prstGeom prst="rect">
            <a:avLst/>
          </a:prstGeom>
        </p:spPr>
        <p:txBody>
          <a:bodyPr wrap="square">
            <a:spAutoFit/>
          </a:bodyPr>
          <a:lstStyle/>
          <a:p>
            <a:pPr algn="just"/>
            <a:r>
              <a:rPr lang="en-US" sz="3600" b="1" u="sng" dirty="0">
                <a:solidFill>
                  <a:schemeClr val="tx2">
                    <a:lumMod val="60000"/>
                    <a:lumOff val="40000"/>
                  </a:schemeClr>
                </a:solidFill>
              </a:rPr>
              <a:t>2. The Pre-Schematic Stage</a:t>
            </a:r>
            <a:r>
              <a:rPr lang="en-US" sz="3600" dirty="0">
                <a:solidFill>
                  <a:schemeClr val="tx2">
                    <a:lumMod val="60000"/>
                    <a:lumOff val="40000"/>
                  </a:schemeClr>
                </a:solidFill>
              </a:rPr>
              <a:t/>
            </a:r>
            <a:br>
              <a:rPr lang="en-US" sz="3600" dirty="0">
                <a:solidFill>
                  <a:schemeClr val="tx2">
                    <a:lumMod val="60000"/>
                    <a:lumOff val="40000"/>
                  </a:schemeClr>
                </a:solidFill>
              </a:rPr>
            </a:br>
            <a:r>
              <a:rPr lang="en-US" sz="3600" dirty="0">
                <a:solidFill>
                  <a:schemeClr val="tx2">
                    <a:lumMod val="60000"/>
                    <a:lumOff val="40000"/>
                  </a:schemeClr>
                </a:solidFill>
              </a:rPr>
              <a:t>The second, or pre-schematic stage, is entered when the child produces his first representative symbols for objects in his environment. These symbols are formed with circles, squares, and lines. The symbols change frequently. The pictures have a “floating organization and the paper may be turned many times while drawing.</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763000" cy="563562"/>
          </a:xfrm>
        </p:spPr>
        <p:txBody>
          <a:bodyPr>
            <a:normAutofit fontScale="90000"/>
          </a:bodyPr>
          <a:lstStyle/>
          <a:p>
            <a:r>
              <a:rPr lang="en-US" dirty="0" smtClean="0"/>
              <a:t>2</a:t>
            </a:r>
            <a:r>
              <a:rPr lang="en-US" baseline="30000" dirty="0" smtClean="0"/>
              <a:t>nd</a:t>
            </a:r>
            <a:r>
              <a:rPr lang="en-US" dirty="0" smtClean="0"/>
              <a:t> stage of development in children’s art</a:t>
            </a:r>
            <a:endParaRPr lang="en-US" dirty="0"/>
          </a:p>
        </p:txBody>
      </p:sp>
      <p:pic>
        <p:nvPicPr>
          <p:cNvPr id="4" name="Content Placeholder 3" descr="2nd stage.jpg"/>
          <p:cNvPicPr>
            <a:picLocks noGrp="1" noChangeAspect="1"/>
          </p:cNvPicPr>
          <p:nvPr>
            <p:ph idx="1"/>
          </p:nvPr>
        </p:nvPicPr>
        <p:blipFill>
          <a:blip r:embed="rId2" cstate="print"/>
          <a:stretch>
            <a:fillRect/>
          </a:stretch>
        </p:blipFill>
        <p:spPr>
          <a:xfrm>
            <a:off x="2477413" y="1066801"/>
            <a:ext cx="4109503" cy="5486400"/>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0" y="1600200"/>
            <a:ext cx="7086600" cy="3416320"/>
          </a:xfrm>
          <a:prstGeom prst="rect">
            <a:avLst/>
          </a:prstGeom>
        </p:spPr>
        <p:txBody>
          <a:bodyPr wrap="square">
            <a:spAutoFit/>
          </a:bodyPr>
          <a:lstStyle/>
          <a:p>
            <a:r>
              <a:rPr lang="en-US" sz="3600" dirty="0" smtClean="0">
                <a:solidFill>
                  <a:srgbClr val="C00000"/>
                </a:solidFill>
              </a:rPr>
              <a:t>Later</a:t>
            </a:r>
            <a:r>
              <a:rPr lang="en-US" sz="3600" dirty="0">
                <a:solidFill>
                  <a:srgbClr val="C00000"/>
                </a:solidFill>
              </a:rPr>
              <a:t>, the symbols may be organized horizontally. The pre-schematic stage refers to that stage when the child is drawing his first symbols, but has not yet developed “schema”. Generally from </a:t>
            </a:r>
            <a:r>
              <a:rPr lang="en-US" sz="3600" b="1" dirty="0">
                <a:solidFill>
                  <a:srgbClr val="C00000"/>
                </a:solidFill>
              </a:rPr>
              <a:t>3 to 7</a:t>
            </a:r>
            <a:r>
              <a:rPr lang="en-US" sz="3600" dirty="0">
                <a:solidFill>
                  <a:srgbClr val="C00000"/>
                </a:solidFill>
              </a:rPr>
              <a:t> years of age.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228600"/>
            <a:ext cx="7162800" cy="6186309"/>
          </a:xfrm>
          <a:prstGeom prst="rect">
            <a:avLst/>
          </a:prstGeom>
        </p:spPr>
        <p:txBody>
          <a:bodyPr wrap="square">
            <a:spAutoFit/>
          </a:bodyPr>
          <a:lstStyle/>
          <a:p>
            <a:r>
              <a:rPr lang="en-US" sz="3600" b="1" u="sng" dirty="0"/>
              <a:t>3. The Schematic Stage</a:t>
            </a:r>
            <a:r>
              <a:rPr lang="en-US" sz="3600" dirty="0"/>
              <a:t/>
            </a:r>
            <a:br>
              <a:rPr lang="en-US" sz="3600" dirty="0"/>
            </a:br>
            <a:r>
              <a:rPr lang="en-US" sz="3600" dirty="0"/>
              <a:t>The main characteristics of this stage are the repetition of symbols for familiar objects, and the use of the base-line. The term “schema” refers to the habitually repeated symbol for an object. Examples of such schema are the lollipop tree, the stiff scarecrow-type drawings of people, or a series of houses which are all drawn the same.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762000"/>
            <a:ext cx="7543800" cy="5632311"/>
          </a:xfrm>
          <a:prstGeom prst="rect">
            <a:avLst/>
          </a:prstGeom>
        </p:spPr>
        <p:txBody>
          <a:bodyPr wrap="square">
            <a:spAutoFit/>
          </a:bodyPr>
          <a:lstStyle/>
          <a:p>
            <a:pPr algn="just"/>
            <a:r>
              <a:rPr lang="en-US" sz="3600" dirty="0">
                <a:solidFill>
                  <a:srgbClr val="0070C0"/>
                </a:solidFill>
              </a:rPr>
              <a:t>The figures appear flat and stiff, and are changed only when there is strong motivation to do so. Later, multiple base-lines are the major organizational devices used by the child in this stage. X-ray or transparent views, top views, side views, or raised base-lines are used in increasing frequency as the subject depicted demands variation from the single base-line.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86800" cy="1401762"/>
          </a:xfrm>
        </p:spPr>
        <p:txBody>
          <a:bodyPr>
            <a:normAutofit fontScale="90000"/>
          </a:bodyPr>
          <a:lstStyle/>
          <a:p>
            <a:r>
              <a:rPr lang="en-US" dirty="0" smtClean="0"/>
              <a:t>3</a:t>
            </a:r>
            <a:r>
              <a:rPr lang="en-US" baseline="30000" dirty="0" smtClean="0"/>
              <a:t>rd</a:t>
            </a:r>
            <a:r>
              <a:rPr lang="en-US" dirty="0" smtClean="0"/>
              <a:t> stage of the development of children’s art</a:t>
            </a:r>
            <a:endParaRPr lang="en-US" dirty="0"/>
          </a:p>
        </p:txBody>
      </p:sp>
      <p:pic>
        <p:nvPicPr>
          <p:cNvPr id="5" name="Content Placeholder 4" descr="26104135697.jpg"/>
          <p:cNvPicPr>
            <a:picLocks noGrp="1" noChangeAspect="1"/>
          </p:cNvPicPr>
          <p:nvPr>
            <p:ph sz="half" idx="1"/>
          </p:nvPr>
        </p:nvPicPr>
        <p:blipFill>
          <a:blip r:embed="rId2" cstate="print"/>
          <a:stretch>
            <a:fillRect/>
          </a:stretch>
        </p:blipFill>
        <p:spPr>
          <a:xfrm>
            <a:off x="457200" y="2435248"/>
            <a:ext cx="4038600" cy="2855867"/>
          </a:xfrm>
        </p:spPr>
      </p:pic>
      <p:pic>
        <p:nvPicPr>
          <p:cNvPr id="6" name="Content Placeholder 5" descr="stage 3.jpg"/>
          <p:cNvPicPr>
            <a:picLocks noGrp="1" noChangeAspect="1"/>
          </p:cNvPicPr>
          <p:nvPr>
            <p:ph sz="half" idx="2"/>
          </p:nvPr>
        </p:nvPicPr>
        <p:blipFill>
          <a:blip r:embed="rId3" cstate="print"/>
          <a:stretch>
            <a:fillRect/>
          </a:stretch>
        </p:blipFill>
        <p:spPr>
          <a:xfrm>
            <a:off x="4617947" y="2438400"/>
            <a:ext cx="4384557" cy="3048000"/>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609600" y="457200"/>
            <a:ext cx="7696200" cy="618630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3600" b="0"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The pictures become more complex; yet they still use schema. Single base-lines, multiple base-lines, and fold-up views are used. The fused or continuous contour line is also used to further define figures. In general, children reach this stage between </a:t>
            </a:r>
            <a:r>
              <a:rPr kumimoji="0" lang="en-US" sz="3600" b="1"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6 and 11</a:t>
            </a:r>
            <a:r>
              <a:rPr kumimoji="0" lang="en-US" sz="3600" b="0" i="0" u="none" strike="noStrike" cap="none" normalizeH="0" baseline="0" dirty="0" smtClean="0">
                <a:ln>
                  <a:noFill/>
                </a:ln>
                <a:solidFill>
                  <a:srgbClr val="C00000"/>
                </a:solidFill>
                <a:effectLst/>
                <a:latin typeface="Arial" pitchFamily="34" charset="0"/>
                <a:ea typeface="Times New Roman" pitchFamily="18" charset="0"/>
                <a:cs typeface="Arial" pitchFamily="34" charset="0"/>
              </a:rPr>
              <a:t> years of age. Without further instruction and practice a few children will reach a plateau during the latter part of this stage. </a:t>
            </a:r>
            <a:endParaRPr kumimoji="0" lang="en-US" sz="3600" b="0" i="0" u="none" strike="noStrike" cap="none" normalizeH="0" baseline="0" dirty="0" smtClean="0">
              <a:ln>
                <a:noFill/>
              </a:ln>
              <a:solidFill>
                <a:srgbClr val="C00000"/>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304800"/>
            <a:ext cx="7772400" cy="6186309"/>
          </a:xfrm>
          <a:prstGeom prst="rect">
            <a:avLst/>
          </a:prstGeom>
        </p:spPr>
        <p:txBody>
          <a:bodyPr wrap="square">
            <a:spAutoFit/>
          </a:bodyPr>
          <a:lstStyle/>
          <a:p>
            <a:pPr algn="just"/>
            <a:r>
              <a:rPr lang="en-US" sz="3600" dirty="0"/>
              <a:t> </a:t>
            </a:r>
            <a:r>
              <a:rPr lang="en-US" sz="3600" b="1" u="sng" dirty="0" smtClean="0"/>
              <a:t>4. </a:t>
            </a:r>
            <a:r>
              <a:rPr lang="en-US" sz="3600" b="1" u="sng" dirty="0"/>
              <a:t>The Transitional Stage</a:t>
            </a:r>
            <a:r>
              <a:rPr lang="en-US" sz="3600" dirty="0"/>
              <a:t/>
            </a:r>
            <a:br>
              <a:rPr lang="en-US" sz="3600" dirty="0"/>
            </a:br>
            <a:r>
              <a:rPr lang="en-US" sz="3600" dirty="0"/>
              <a:t>This is the stage in which the maturing child, usually </a:t>
            </a:r>
            <a:r>
              <a:rPr lang="en-US" sz="3600" b="1" dirty="0"/>
              <a:t>9</a:t>
            </a:r>
            <a:r>
              <a:rPr lang="en-US" sz="3600" dirty="0"/>
              <a:t> years or older, attempts to produce art work that meets adult standards; yet he still produces works which unintentionally contain many characteristics of the schematic stage. For instance, a picture may include a natural looking ground plane with trees of diminishing size going off into the distance.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Transitional Stage examples</a:t>
            </a:r>
            <a:endParaRPr lang="en-US" dirty="0"/>
          </a:p>
        </p:txBody>
      </p:sp>
      <p:pic>
        <p:nvPicPr>
          <p:cNvPr id="5" name="Content Placeholder 4" descr="Transisional stage.jpg"/>
          <p:cNvPicPr>
            <a:picLocks noGrp="1" noChangeAspect="1"/>
          </p:cNvPicPr>
          <p:nvPr>
            <p:ph sz="half" idx="1"/>
          </p:nvPr>
        </p:nvPicPr>
        <p:blipFill>
          <a:blip r:embed="rId2" cstate="print"/>
          <a:stretch>
            <a:fillRect/>
          </a:stretch>
        </p:blipFill>
        <p:spPr>
          <a:xfrm>
            <a:off x="533401" y="2293156"/>
            <a:ext cx="3581400" cy="3193244"/>
          </a:xfrm>
        </p:spPr>
      </p:pic>
      <p:pic>
        <p:nvPicPr>
          <p:cNvPr id="6" name="Content Placeholder 5" descr="transitional, 2..jpg"/>
          <p:cNvPicPr>
            <a:picLocks noGrp="1" noChangeAspect="1"/>
          </p:cNvPicPr>
          <p:nvPr>
            <p:ph sz="half" idx="2"/>
          </p:nvPr>
        </p:nvPicPr>
        <p:blipFill>
          <a:blip r:embed="rId3" cstate="print"/>
          <a:stretch>
            <a:fillRect/>
          </a:stretch>
        </p:blipFill>
        <p:spPr>
          <a:xfrm>
            <a:off x="4608354" y="2286000"/>
            <a:ext cx="4230846" cy="3250634"/>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81000"/>
            <a:ext cx="8610600" cy="5847755"/>
          </a:xfrm>
          <a:prstGeom prst="rect">
            <a:avLst/>
          </a:prstGeom>
        </p:spPr>
        <p:txBody>
          <a:bodyPr wrap="square">
            <a:spAutoFit/>
          </a:bodyPr>
          <a:lstStyle/>
          <a:p>
            <a:pPr algn="just"/>
            <a:r>
              <a:rPr lang="en-US" sz="3400" dirty="0">
                <a:solidFill>
                  <a:schemeClr val="tx2">
                    <a:lumMod val="50000"/>
                  </a:schemeClr>
                </a:solidFill>
              </a:rPr>
              <a:t>However, the child may include the top view of a swimming pool and place several stiff figures on the edge of the paper. The art work has visual contradictions. The base-line is replaced by a receding ground plane, and there is frequent use of intentional overlapping. Much attention is given to details, sex roles, and clothing differences. Some linear perspective may be used during this stage. A few children who enter this stage will reach a plateau and not enter the stage of realism.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762000"/>
            <a:ext cx="7772400" cy="5078313"/>
          </a:xfrm>
          <a:prstGeom prst="rect">
            <a:avLst/>
          </a:prstGeom>
        </p:spPr>
        <p:txBody>
          <a:bodyPr wrap="square">
            <a:spAutoFit/>
          </a:bodyPr>
          <a:lstStyle/>
          <a:p>
            <a:pPr algn="just"/>
            <a:r>
              <a:rPr lang="en-US" sz="3600" b="1" u="sng" dirty="0">
                <a:solidFill>
                  <a:srgbClr val="C00000"/>
                </a:solidFill>
              </a:rPr>
              <a:t>5. The Realism Stage</a:t>
            </a:r>
            <a:r>
              <a:rPr lang="en-US" sz="3600" dirty="0">
                <a:solidFill>
                  <a:srgbClr val="C00000"/>
                </a:solidFill>
              </a:rPr>
              <a:t/>
            </a:r>
            <a:br>
              <a:rPr lang="en-US" sz="3600" dirty="0">
                <a:solidFill>
                  <a:srgbClr val="C00000"/>
                </a:solidFill>
              </a:rPr>
            </a:br>
            <a:r>
              <a:rPr lang="en-US" sz="3600" dirty="0">
                <a:solidFill>
                  <a:srgbClr val="C00000"/>
                </a:solidFill>
              </a:rPr>
              <a:t>The stage of realism is entered when the child is producing art work in the manner of adult artists. In general, the child is </a:t>
            </a:r>
            <a:r>
              <a:rPr lang="en-US" sz="3600" b="1" dirty="0">
                <a:solidFill>
                  <a:srgbClr val="C00000"/>
                </a:solidFill>
              </a:rPr>
              <a:t>12</a:t>
            </a:r>
            <a:r>
              <a:rPr lang="en-US" sz="3600" dirty="0">
                <a:solidFill>
                  <a:srgbClr val="C00000"/>
                </a:solidFill>
              </a:rPr>
              <a:t> or older. Considerable control over the medium, content, and organization is evident. The figures become natural in appearance, or are intentionally stylized.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Realism Stage</a:t>
            </a:r>
            <a:endParaRPr lang="en-US" dirty="0"/>
          </a:p>
        </p:txBody>
      </p:sp>
      <p:pic>
        <p:nvPicPr>
          <p:cNvPr id="4" name="Content Placeholder 3" descr="images. 4..jpg"/>
          <p:cNvPicPr>
            <a:picLocks noGrp="1" noChangeAspect="1"/>
          </p:cNvPicPr>
          <p:nvPr>
            <p:ph idx="1"/>
          </p:nvPr>
        </p:nvPicPr>
        <p:blipFill>
          <a:blip r:embed="rId2" cstate="print"/>
          <a:stretch>
            <a:fillRect/>
          </a:stretch>
        </p:blipFill>
        <p:spPr>
          <a:xfrm>
            <a:off x="1066800" y="1530630"/>
            <a:ext cx="7086600" cy="4715811"/>
          </a:xfr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Realism Stage</a:t>
            </a:r>
            <a:endParaRPr lang="en-US" dirty="0"/>
          </a:p>
        </p:txBody>
      </p:sp>
      <p:pic>
        <p:nvPicPr>
          <p:cNvPr id="4" name="Content Placeholder 3" descr="trans. 3..jpg"/>
          <p:cNvPicPr>
            <a:picLocks noGrp="1" noChangeAspect="1"/>
          </p:cNvPicPr>
          <p:nvPr>
            <p:ph idx="1"/>
          </p:nvPr>
        </p:nvPicPr>
        <p:blipFill>
          <a:blip r:embed="rId2" cstate="print"/>
          <a:stretch>
            <a:fillRect/>
          </a:stretch>
        </p:blipFill>
        <p:spPr>
          <a:xfrm>
            <a:off x="1143000" y="1372920"/>
            <a:ext cx="7010400" cy="4703828"/>
          </a:xfr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685800"/>
            <a:ext cx="7391400" cy="5632311"/>
          </a:xfrm>
          <a:prstGeom prst="rect">
            <a:avLst/>
          </a:prstGeom>
        </p:spPr>
        <p:txBody>
          <a:bodyPr wrap="square">
            <a:spAutoFit/>
          </a:bodyPr>
          <a:lstStyle/>
          <a:p>
            <a:pPr algn="just"/>
            <a:r>
              <a:rPr lang="en-US" sz="3600" dirty="0"/>
              <a:t>The consistent use of many organizational devices is also quite evident in the art work produced during this stage, such as overlapping, diminishing size, placement on the picture plane, and linear and aerial perspective. It is at this stage that the child becomes most critical and self conscious about their ability to produce realistic artwork.</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685800"/>
            <a:ext cx="7543800" cy="4647426"/>
          </a:xfrm>
          <a:prstGeom prst="rect">
            <a:avLst/>
          </a:prstGeom>
        </p:spPr>
        <p:txBody>
          <a:bodyPr wrap="square">
            <a:spAutoFit/>
          </a:bodyPr>
          <a:lstStyle/>
          <a:p>
            <a:r>
              <a:rPr lang="en-US" sz="4000" dirty="0" smtClean="0">
                <a:solidFill>
                  <a:srgbClr val="C00000"/>
                </a:solidFill>
              </a:rPr>
              <a:t>Why teach Art and Craft in elementary grade?</a:t>
            </a:r>
          </a:p>
          <a:p>
            <a:r>
              <a:rPr lang="en-US" sz="3600" dirty="0" smtClean="0"/>
              <a:t>Art and craft teaching is required at elementary grades to boost the creative ability of the students and to make them familiar with the art materials and the prevailing art, Craft and calligraphy styles in the country.</a:t>
            </a:r>
            <a:endParaRPr lang="en-US" sz="36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685800"/>
            <a:ext cx="7010400" cy="5078313"/>
          </a:xfrm>
          <a:prstGeom prst="rect">
            <a:avLst/>
          </a:prstGeom>
        </p:spPr>
        <p:txBody>
          <a:bodyPr wrap="square">
            <a:spAutoFit/>
          </a:bodyPr>
          <a:lstStyle/>
          <a:p>
            <a:pPr algn="just"/>
            <a:r>
              <a:rPr lang="en-US" sz="3600" dirty="0" smtClean="0"/>
              <a:t>Although some may regard art education as a luxury, simple creative activities are some of the building blocks of child development. Learning to create and appreciate visual aesthetics may be more important than ever to the development of the next generation of children as they grow up. </a:t>
            </a:r>
            <a:endParaRPr lang="en-US" sz="36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AutoShape 2" descr="Toddler cutting paper"/>
          <p:cNvSpPr>
            <a:spLocks noChangeAspect="1" noChangeArrowheads="1"/>
          </p:cNvSpPr>
          <p:nvPr/>
        </p:nvSpPr>
        <p:spPr bwMode="auto">
          <a:xfrm>
            <a:off x="155575" y="-738188"/>
            <a:ext cx="2695575" cy="15430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3556" name="AutoShape 4" descr="Toddler cutting paper"/>
          <p:cNvSpPr>
            <a:spLocks noChangeAspect="1" noChangeArrowheads="1"/>
          </p:cNvSpPr>
          <p:nvPr/>
        </p:nvSpPr>
        <p:spPr bwMode="auto">
          <a:xfrm>
            <a:off x="155575" y="-738188"/>
            <a:ext cx="2695575" cy="15430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 name="Rectangle 3"/>
          <p:cNvSpPr/>
          <p:nvPr/>
        </p:nvSpPr>
        <p:spPr>
          <a:xfrm>
            <a:off x="914400" y="304800"/>
            <a:ext cx="7924800" cy="5632311"/>
          </a:xfrm>
          <a:prstGeom prst="rect">
            <a:avLst/>
          </a:prstGeom>
        </p:spPr>
        <p:txBody>
          <a:bodyPr wrap="square">
            <a:spAutoFit/>
          </a:bodyPr>
          <a:lstStyle/>
          <a:p>
            <a:pPr algn="just"/>
            <a:r>
              <a:rPr lang="en-US" sz="3600" b="1" dirty="0" smtClean="0"/>
              <a:t>Developmental Benefits of Art</a:t>
            </a:r>
            <a:endParaRPr lang="en-US" sz="3600" dirty="0" smtClean="0"/>
          </a:p>
          <a:p>
            <a:pPr algn="just"/>
            <a:r>
              <a:rPr lang="en-US" sz="3600" b="1" dirty="0" smtClean="0"/>
              <a:t>Motor Skills</a:t>
            </a:r>
            <a:r>
              <a:rPr lang="en-US" sz="3600" dirty="0" smtClean="0"/>
              <a:t>: Many of the motions involved in making art, such as holding a paintbrush or scribbling with a crayon, are essential to the growth of fine motor skills in young children. According to the National Institutes of Health, developmental milestones around age three should include drawing a circle and beginning to use safety scissors.</a:t>
            </a:r>
            <a:endParaRPr lang="en-US" sz="36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762000"/>
            <a:ext cx="7467600" cy="3416320"/>
          </a:xfrm>
          <a:prstGeom prst="rect">
            <a:avLst/>
          </a:prstGeom>
        </p:spPr>
        <p:txBody>
          <a:bodyPr wrap="square">
            <a:spAutoFit/>
          </a:bodyPr>
          <a:lstStyle/>
          <a:p>
            <a:pPr algn="just"/>
            <a:r>
              <a:rPr lang="en-US" sz="3600" dirty="0" smtClean="0"/>
              <a:t>Around age four, children may be able to draw a square and begin cutting straight lines with scissors. Many preschool programs emphasize the use of scissors because it develops the dexterity children will need for writing.</a:t>
            </a:r>
            <a:endParaRPr lang="en-US" sz="36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609600"/>
            <a:ext cx="8077200" cy="5509200"/>
          </a:xfrm>
          <a:prstGeom prst="rect">
            <a:avLst/>
          </a:prstGeom>
        </p:spPr>
        <p:txBody>
          <a:bodyPr wrap="square">
            <a:spAutoFit/>
          </a:bodyPr>
          <a:lstStyle/>
          <a:p>
            <a:pPr algn="just"/>
            <a:r>
              <a:rPr lang="en-US" sz="3200" b="1" dirty="0" smtClean="0"/>
              <a:t>Language Development</a:t>
            </a:r>
            <a:r>
              <a:rPr lang="en-US" sz="3200" dirty="0" smtClean="0"/>
              <a:t>: For very young children, making art—or just talking about it—provides opportunities to learn words for colors, shapes and actions. When toddlers are as young as a year old, parents can do simple activities such as crumpling up paper and calling it a “ball.” By elementary school, students can use descriptive words to discuss their own creations or to talk about what feelings are elicited when they see different styles of artwork.</a:t>
            </a:r>
            <a:endParaRPr lang="en-US" sz="32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304800"/>
            <a:ext cx="8839200" cy="6186309"/>
          </a:xfrm>
          <a:prstGeom prst="rect">
            <a:avLst/>
          </a:prstGeom>
        </p:spPr>
        <p:txBody>
          <a:bodyPr wrap="square">
            <a:spAutoFit/>
          </a:bodyPr>
          <a:lstStyle/>
          <a:p>
            <a:pPr algn="just"/>
            <a:r>
              <a:rPr lang="en-US" sz="3600" b="1" dirty="0" smtClean="0"/>
              <a:t>Decision Making</a:t>
            </a:r>
            <a:r>
              <a:rPr lang="en-US" sz="3600" dirty="0" smtClean="0"/>
              <a:t>: According to a report by Americans for the Arts, art education strengthens problem-solving and critical-thinking skills. The experience of making decisions and choices in the course of creating art carries over into other parts of life. “If they are exploring and thinking and experimenting and trying new ideas, then creativity has a chance to blossom,” says MaryAnn Kohl, an arts educator and author of numerous books about children’s art education.</a:t>
            </a:r>
            <a:endParaRPr lang="en-US" sz="36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04800"/>
            <a:ext cx="7924800" cy="6186309"/>
          </a:xfrm>
          <a:prstGeom prst="rect">
            <a:avLst/>
          </a:prstGeom>
        </p:spPr>
        <p:txBody>
          <a:bodyPr wrap="square">
            <a:spAutoFit/>
          </a:bodyPr>
          <a:lstStyle/>
          <a:p>
            <a:pPr algn="just"/>
            <a:r>
              <a:rPr lang="en-US" sz="3600" b="1" dirty="0" smtClean="0"/>
              <a:t>Visual Learning</a:t>
            </a:r>
            <a:r>
              <a:rPr lang="en-US" sz="3600" dirty="0" smtClean="0"/>
              <a:t>: Drawing, sculpting with clay and threading beads on a string all develop visual-spatial skills, which are more important than ever. Even toddlers know how to operate a smart phone or tablet, which means that even before they can read, kids are taking in visual information. This information consists of cues that we get from pictures or three-dimensional objects from digital media, books and television.</a:t>
            </a:r>
            <a:endParaRPr lang="en-US" sz="36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8229600" cy="4524315"/>
          </a:xfrm>
          <a:prstGeom prst="rect">
            <a:avLst/>
          </a:prstGeom>
        </p:spPr>
        <p:txBody>
          <a:bodyPr wrap="square">
            <a:spAutoFit/>
          </a:bodyPr>
          <a:lstStyle/>
          <a:p>
            <a:pPr algn="just"/>
            <a:r>
              <a:rPr lang="en-US" sz="3600" dirty="0" smtClean="0"/>
              <a:t>“Parents need to be aware that children learn a lot more from graphic sources now than in the past,” says Dr. Kerry Freedman, Head of Art and Design Education at Northern Illinois University. “Children need to know more about the world than just what they can learn through text and numbers. </a:t>
            </a:r>
            <a:endParaRPr lang="en-US" sz="36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81000"/>
            <a:ext cx="8001000" cy="4524315"/>
          </a:xfrm>
          <a:prstGeom prst="rect">
            <a:avLst/>
          </a:prstGeom>
        </p:spPr>
        <p:txBody>
          <a:bodyPr wrap="square">
            <a:spAutoFit/>
          </a:bodyPr>
          <a:lstStyle/>
          <a:p>
            <a:pPr algn="just"/>
            <a:r>
              <a:rPr lang="en-US" sz="3600" dirty="0" smtClean="0"/>
              <a:t>Art education teaches students how to interpret, criticize, and use visual information, and how to make choices based on it.” Knowledge about the visual arts, such as graphic symbolism, is especially important in helping kids become smart consumers and navigate a world filled with marketing logos.</a:t>
            </a:r>
            <a:endParaRPr lang="en-US" sz="36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81000"/>
            <a:ext cx="7772400" cy="5509200"/>
          </a:xfrm>
          <a:prstGeom prst="rect">
            <a:avLst/>
          </a:prstGeom>
        </p:spPr>
        <p:txBody>
          <a:bodyPr wrap="square">
            <a:spAutoFit/>
          </a:bodyPr>
          <a:lstStyle/>
          <a:p>
            <a:pPr algn="just"/>
            <a:r>
              <a:rPr lang="en-US" sz="3200" b="1" dirty="0" smtClean="0"/>
              <a:t>Inventiveness</a:t>
            </a:r>
            <a:r>
              <a:rPr lang="en-US" sz="3200" dirty="0" smtClean="0"/>
              <a:t>: When kids are encouraged to express themselves and take risks in creating art, they develop a sense of innovation that will be important in their adult lives. “The kind of people society needs to make it move forward are thinking, inventive people who seek new ways and improvements, not people who can only follow directions,” says Kohl. “Art is a way to encourage the process and the experience of thinking and making things better!”</a:t>
            </a:r>
            <a:endParaRPr lang="en-US" sz="32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228600"/>
            <a:ext cx="8382000" cy="6001643"/>
          </a:xfrm>
          <a:prstGeom prst="rect">
            <a:avLst/>
          </a:prstGeom>
        </p:spPr>
        <p:txBody>
          <a:bodyPr wrap="square">
            <a:spAutoFit/>
          </a:bodyPr>
          <a:lstStyle/>
          <a:p>
            <a:r>
              <a:rPr lang="en-US" sz="3200" b="1" dirty="0" smtClean="0"/>
              <a:t>Cultural Awareness</a:t>
            </a:r>
            <a:r>
              <a:rPr lang="en-US" sz="3200" dirty="0" smtClean="0"/>
              <a:t>: As we live in an increasingly diverse society, the images of different groups in the media may also present mixed messages. “If a child is playing with a toy that suggests a risk of child distraction towards unwanted paths, part of that meaning develops because of the aesthetics of the toy—the color, shape, texture of the hair,” says Freedman. Teaching children to recognize the choices an artist or designer makes in portraying a subject helps kids understand the concept that what they see may be someone’s interpretation of reality.</a:t>
            </a:r>
            <a:endParaRPr lang="en-US" sz="3200"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077200" cy="5509200"/>
          </a:xfrm>
          <a:prstGeom prst="rect">
            <a:avLst/>
          </a:prstGeom>
        </p:spPr>
        <p:txBody>
          <a:bodyPr wrap="square">
            <a:spAutoFit/>
          </a:bodyPr>
          <a:lstStyle/>
          <a:p>
            <a:pPr algn="just"/>
            <a:r>
              <a:rPr lang="en-US" sz="3200" b="1" dirty="0" smtClean="0"/>
              <a:t>Improved Academic Performance</a:t>
            </a:r>
            <a:r>
              <a:rPr lang="en-US" sz="3200" dirty="0" smtClean="0"/>
              <a:t>: Studies show that there is a correlation between art and other achievement. A report by Americans for the Arts states that young people who participate regularly in the arts (three hours a day on three days each week through one full year) are four times more likely to be recognized for academic achievement, to participate in a math and science fair or to win an award for writing an essay or poem than children who do not participate. </a:t>
            </a:r>
            <a:endParaRPr lang="en-US" sz="32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457200"/>
            <a:ext cx="8763000" cy="6001643"/>
          </a:xfrm>
          <a:prstGeom prst="rect">
            <a:avLst/>
          </a:prstGeom>
        </p:spPr>
        <p:txBody>
          <a:bodyPr wrap="square">
            <a:spAutoFit/>
          </a:bodyPr>
          <a:lstStyle/>
          <a:p>
            <a:pPr algn="just"/>
            <a:r>
              <a:rPr lang="en-US" sz="3200" dirty="0" smtClean="0"/>
              <a:t> How important is the study of Art and craft in enhancing the teaching skills:</a:t>
            </a:r>
          </a:p>
          <a:p>
            <a:pPr algn="just"/>
            <a:r>
              <a:rPr lang="en-US" sz="3200" dirty="0" smtClean="0"/>
              <a:t>It is highly important to study arts and crafts to enhance teaching skills and abilities because smaller children learn through visualization. If a child is put to recreate the different types of forest and other environments they will clearly be able to keep this in their minds. Imagine I still remember different forest! So it's strongly advised to really have students be able to express themselves, especially when some students enjoy arts and crafts and will encourage them for their future.</a:t>
            </a:r>
            <a:endParaRPr lang="en-US" sz="32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8077200" cy="5632311"/>
          </a:xfrm>
          <a:prstGeom prst="rect">
            <a:avLst/>
          </a:prstGeom>
        </p:spPr>
        <p:txBody>
          <a:bodyPr wrap="square">
            <a:spAutoFit/>
          </a:bodyPr>
          <a:lstStyle/>
          <a:p>
            <a:pPr algn="ctr"/>
            <a:r>
              <a:rPr lang="en-US" sz="3600" dirty="0" smtClean="0">
                <a:solidFill>
                  <a:srgbClr val="C00000"/>
                </a:solidFill>
              </a:rPr>
              <a:t>TEHE ROLE OF TEACHER IN TEACHING ART, CRAFT AND CALLIGRAPHY</a:t>
            </a:r>
          </a:p>
          <a:p>
            <a:r>
              <a:rPr lang="en-US" sz="3600" dirty="0" smtClean="0"/>
              <a:t>Art teacher is the best tool for enhancing creative abilities of the child.</a:t>
            </a:r>
          </a:p>
          <a:p>
            <a:r>
              <a:rPr lang="en-US" sz="3600" dirty="0" smtClean="0"/>
              <a:t>Art teacher can help the child to create hand and brain coordination.</a:t>
            </a:r>
          </a:p>
          <a:p>
            <a:r>
              <a:rPr lang="en-US" sz="3600" dirty="0" smtClean="0"/>
              <a:t>At early stage child can recognize basic shapes in nature.</a:t>
            </a:r>
          </a:p>
          <a:p>
            <a:r>
              <a:rPr lang="en-US" sz="3600" dirty="0" smtClean="0"/>
              <a:t>A teacher can produce dexterity in child for using his hand for cutting and pasting. </a:t>
            </a:r>
            <a:endParaRPr lang="en-US" sz="36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533400"/>
            <a:ext cx="7010400" cy="3970318"/>
          </a:xfrm>
          <a:prstGeom prst="rect">
            <a:avLst/>
          </a:prstGeom>
        </p:spPr>
        <p:txBody>
          <a:bodyPr wrap="square">
            <a:spAutoFit/>
          </a:bodyPr>
          <a:lstStyle/>
          <a:p>
            <a:pPr algn="just"/>
            <a:r>
              <a:rPr lang="en-US" sz="3600" dirty="0" smtClean="0"/>
              <a:t>A Teacher can create language skills through art and craft teachings.</a:t>
            </a:r>
          </a:p>
          <a:p>
            <a:pPr algn="just"/>
            <a:r>
              <a:rPr lang="en-US" sz="3600" dirty="0" smtClean="0"/>
              <a:t>A teacher can ask the students to give names to their creations from their every day life. For example they can draw a boll and they can be asked that the boll is round etc.</a:t>
            </a:r>
            <a:endParaRPr lang="en-US" sz="3600"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1143000"/>
            <a:ext cx="6705600" cy="4524315"/>
          </a:xfrm>
          <a:prstGeom prst="rect">
            <a:avLst/>
          </a:prstGeom>
        </p:spPr>
        <p:txBody>
          <a:bodyPr wrap="square">
            <a:spAutoFit/>
          </a:bodyPr>
          <a:lstStyle/>
          <a:p>
            <a:r>
              <a:rPr lang="en-US" sz="3600" dirty="0" smtClean="0"/>
              <a:t>An Art teacher can develop the thinking ability and power of decision making in a child. When a child is doing some creative work, teacher can make him think freely for decided for his creation.</a:t>
            </a:r>
          </a:p>
          <a:p>
            <a:r>
              <a:rPr lang="en-US" sz="3600" dirty="0" smtClean="0"/>
              <a:t>Child will willingly be deciding his on creation.</a:t>
            </a:r>
            <a:endParaRPr lang="en-US" sz="3600"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838200"/>
            <a:ext cx="7696200" cy="2308324"/>
          </a:xfrm>
          <a:prstGeom prst="rect">
            <a:avLst/>
          </a:prstGeom>
        </p:spPr>
        <p:txBody>
          <a:bodyPr wrap="square">
            <a:spAutoFit/>
          </a:bodyPr>
          <a:lstStyle/>
          <a:p>
            <a:r>
              <a:rPr lang="en-US" sz="3600" dirty="0" smtClean="0"/>
              <a:t>An Art teacher can enhance visual learning abilities in a child. In a way a teacher can make a child more observant in life.  </a:t>
            </a:r>
            <a:endParaRPr lang="en-US" sz="3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20202</TotalTime>
  <Words>2113</Words>
  <Application>Microsoft Office PowerPoint</Application>
  <PresentationFormat>On-screen Show (4:3)</PresentationFormat>
  <Paragraphs>85</Paragraphs>
  <Slides>46</Slides>
  <Notes>4</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Slide 1</vt:lpstr>
      <vt:lpstr>Slide 2</vt:lpstr>
      <vt:lpstr>Slide 3</vt:lpstr>
      <vt:lpstr>Slide 4</vt:lpstr>
      <vt:lpstr>Slide 5</vt:lpstr>
      <vt:lpstr>Slide 6</vt:lpstr>
      <vt:lpstr>Slide 7</vt:lpstr>
      <vt:lpstr>LECTURE 3. UNIT. 1 (CONTINUATION) APPROACHES TO ART TEACHINGS</vt:lpstr>
      <vt:lpstr>Slide 9</vt:lpstr>
      <vt:lpstr>Slide 10</vt:lpstr>
      <vt:lpstr>Slide 11</vt:lpstr>
      <vt:lpstr>Slide 12</vt:lpstr>
      <vt:lpstr>Slide 13</vt:lpstr>
      <vt:lpstr>Slide 14</vt:lpstr>
      <vt:lpstr>1st stage of development of children’s art</vt:lpstr>
      <vt:lpstr>Slide 16</vt:lpstr>
      <vt:lpstr>2nd stage of development in children’s art</vt:lpstr>
      <vt:lpstr>Slide 18</vt:lpstr>
      <vt:lpstr>Slide 19</vt:lpstr>
      <vt:lpstr>Slide 20</vt:lpstr>
      <vt:lpstr>3rd stage of the development of children’s art</vt:lpstr>
      <vt:lpstr>Slide 22</vt:lpstr>
      <vt:lpstr>Slide 23</vt:lpstr>
      <vt:lpstr>Transitional Stage examples</vt:lpstr>
      <vt:lpstr>Slide 25</vt:lpstr>
      <vt:lpstr>Slide 26</vt:lpstr>
      <vt:lpstr>Realism Stage</vt:lpstr>
      <vt:lpstr>Realism Stage</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 UNIT. 1 (CONTINUATION) APPROACHES TO ART TEACHINGS</dc:title>
  <dc:creator>Samina Saleem</dc:creator>
  <cp:lastModifiedBy>NTS</cp:lastModifiedBy>
  <cp:revision>38</cp:revision>
  <dcterms:created xsi:type="dcterms:W3CDTF">2014-06-05T03:58:11Z</dcterms:created>
  <dcterms:modified xsi:type="dcterms:W3CDTF">2014-06-19T07:38:25Z</dcterms:modified>
</cp:coreProperties>
</file>