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304" r:id="rId4"/>
    <p:sldId id="305" r:id="rId5"/>
    <p:sldId id="268" r:id="rId6"/>
    <p:sldId id="269" r:id="rId7"/>
    <p:sldId id="270" r:id="rId8"/>
    <p:sldId id="272" r:id="rId9"/>
    <p:sldId id="273" r:id="rId10"/>
    <p:sldId id="271" r:id="rId11"/>
    <p:sldId id="274" r:id="rId12"/>
    <p:sldId id="275" r:id="rId13"/>
    <p:sldId id="276" r:id="rId14"/>
    <p:sldId id="277" r:id="rId15"/>
    <p:sldId id="278" r:id="rId16"/>
    <p:sldId id="279" r:id="rId17"/>
    <p:sldId id="280" r:id="rId18"/>
    <p:sldId id="306" r:id="rId19"/>
    <p:sldId id="307" r:id="rId20"/>
    <p:sldId id="308" r:id="rId21"/>
    <p:sldId id="309" r:id="rId22"/>
    <p:sldId id="281" r:id="rId23"/>
    <p:sldId id="282" r:id="rId24"/>
    <p:sldId id="310" r:id="rId25"/>
    <p:sldId id="311" r:id="rId26"/>
    <p:sldId id="283" r:id="rId27"/>
    <p:sldId id="284" r:id="rId28"/>
    <p:sldId id="289" r:id="rId29"/>
    <p:sldId id="312" r:id="rId30"/>
    <p:sldId id="290" r:id="rId31"/>
    <p:sldId id="291" r:id="rId32"/>
    <p:sldId id="292" r:id="rId33"/>
    <p:sldId id="293" r:id="rId34"/>
    <p:sldId id="302" r:id="rId35"/>
    <p:sldId id="286" r:id="rId36"/>
    <p:sldId id="287" r:id="rId37"/>
    <p:sldId id="296" r:id="rId38"/>
    <p:sldId id="295" r:id="rId39"/>
    <p:sldId id="288" r:id="rId40"/>
    <p:sldId id="297" r:id="rId41"/>
    <p:sldId id="298" r:id="rId42"/>
    <p:sldId id="299" r:id="rId43"/>
    <p:sldId id="300" r:id="rId44"/>
    <p:sldId id="301" r:id="rId45"/>
    <p:sldId id="303" r:id="rId46"/>
    <p:sldId id="256" r:id="rId47"/>
    <p:sldId id="258" r:id="rId48"/>
    <p:sldId id="265" r:id="rId49"/>
    <p:sldId id="257" r:id="rId50"/>
    <p:sldId id="259" r:id="rId51"/>
    <p:sldId id="260" r:id="rId52"/>
    <p:sldId id="266" r:id="rId53"/>
    <p:sldId id="261" r:id="rId54"/>
    <p:sldId id="267" r:id="rId55"/>
    <p:sldId id="314" r:id="rId56"/>
    <p:sldId id="313"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AE866C-2379-4600-B0B6-6DD216F34E39}" type="datetimeFigureOut">
              <a:rPr lang="en-US" smtClean="0"/>
              <a:pPr/>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16FEC1-039B-48FA-A936-A81DC3F4201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AE866C-2379-4600-B0B6-6DD216F34E39}" type="datetimeFigureOut">
              <a:rPr lang="en-US" smtClean="0"/>
              <a:pPr/>
              <a:t>12/07/2014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16FEC1-039B-48FA-A936-A81DC3F4201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382000" cy="2585323"/>
          </a:xfrm>
          <a:prstGeom prst="rect">
            <a:avLst/>
          </a:prstGeom>
        </p:spPr>
        <p:txBody>
          <a:bodyPr wrap="square">
            <a:spAutoFit/>
          </a:bodyPr>
          <a:lstStyle/>
          <a:p>
            <a:pPr algn="ctr"/>
            <a:r>
              <a:rPr lang="en-US" sz="5400" dirty="0" smtClean="0">
                <a:solidFill>
                  <a:srgbClr val="C00000"/>
                </a:solidFill>
              </a:rPr>
              <a:t>LECTURE. 29. UNIT. 5</a:t>
            </a:r>
          </a:p>
          <a:p>
            <a:pPr algn="ctr"/>
            <a:r>
              <a:rPr lang="en-US" sz="5400" dirty="0" smtClean="0"/>
              <a:t>What is assessment </a:t>
            </a:r>
          </a:p>
          <a:p>
            <a:pPr algn="ctr"/>
            <a:r>
              <a:rPr lang="en-US" sz="5400" dirty="0" smtClean="0"/>
              <a:t>in art, craft and calligraphy? </a:t>
            </a:r>
            <a:endParaRPr lang="en-US" sz="5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1"/>
            <a:ext cx="8077200" cy="3970318"/>
          </a:xfrm>
          <a:prstGeom prst="rect">
            <a:avLst/>
          </a:prstGeom>
        </p:spPr>
        <p:txBody>
          <a:bodyPr wrap="square">
            <a:spAutoFit/>
          </a:bodyPr>
          <a:lstStyle/>
          <a:p>
            <a:r>
              <a:rPr lang="en-US" sz="3600" dirty="0" smtClean="0">
                <a:solidFill>
                  <a:srgbClr val="C00000"/>
                </a:solidFill>
              </a:rPr>
              <a:t>Summery of LECTURE. 28. UNIT. 5</a:t>
            </a:r>
          </a:p>
          <a:p>
            <a:r>
              <a:rPr lang="en-US" sz="3600" dirty="0" smtClean="0"/>
              <a:t>Preparing to teach art, craft and calligraphy</a:t>
            </a:r>
          </a:p>
          <a:p>
            <a:pPr>
              <a:buFont typeface="Arial" pitchFamily="34" charset="0"/>
              <a:buChar char="•"/>
            </a:pPr>
            <a:r>
              <a:rPr lang="en-US" sz="3600" dirty="0" smtClean="0"/>
              <a:t> Connecting art craft and calligraphy across the curriculum</a:t>
            </a:r>
          </a:p>
          <a:p>
            <a:pPr>
              <a:buFont typeface="Arial" pitchFamily="34" charset="0"/>
              <a:buChar char="•"/>
            </a:pPr>
            <a:r>
              <a:rPr lang="en-US" sz="3600" dirty="0" smtClean="0"/>
              <a:t> Managing art, craft and calligraphy in the classroom.</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4031873"/>
          </a:xfrm>
          <a:prstGeom prst="rect">
            <a:avLst/>
          </a:prstGeom>
        </p:spPr>
        <p:txBody>
          <a:bodyPr wrap="square">
            <a:spAutoFit/>
          </a:bodyPr>
          <a:lstStyle/>
          <a:p>
            <a:r>
              <a:rPr lang="en-US" sz="3200" dirty="0" smtClean="0"/>
              <a:t>We discussed, Art is a valuable tool for students to learn how to express themselves, work through a process, work cooperatively, and gain respect and understanding for others. How can we teach the arts in all subject areas so that students benefit from the learning opportunities that art affords them? For more ways art instruction benefits students.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6186309"/>
          </a:xfrm>
          <a:prstGeom prst="rect">
            <a:avLst/>
          </a:prstGeom>
        </p:spPr>
        <p:txBody>
          <a:bodyPr wrap="square">
            <a:spAutoFit/>
          </a:bodyPr>
          <a:lstStyle/>
          <a:p>
            <a:r>
              <a:rPr lang="en-US" sz="3600" dirty="0" smtClean="0"/>
              <a:t>How are arts blended with other curriculum areas, helping students to draw out a deeper understanding and appreciation for both familiar and unfamiliar concepts. Arts integration is an important way to enhance student learning and comprehension. Studies in neuroscience have found strong links between arts education and cognitive development (e.g. thinking, problem solving, concept understanding, information processing, and overall intelligence).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6494085"/>
          </a:xfrm>
          <a:prstGeom prst="rect">
            <a:avLst/>
          </a:prstGeom>
        </p:spPr>
        <p:txBody>
          <a:bodyPr wrap="square">
            <a:spAutoFit/>
          </a:bodyPr>
          <a:lstStyle/>
          <a:p>
            <a:r>
              <a:rPr lang="en-US" sz="3200" b="1" dirty="0" smtClean="0"/>
              <a:t>What is Art and craft Evaluation?</a:t>
            </a:r>
            <a:endParaRPr lang="en-US" sz="3200" dirty="0" smtClean="0"/>
          </a:p>
          <a:p>
            <a:r>
              <a:rPr lang="en-US" sz="3200" dirty="0" smtClean="0"/>
              <a:t>The task of evaluating a work of art, such as a painting, craft or a sculpture, requires a combination of objective information and subjective opinion. Yes, it's true that art appreciation is highly subjective, but the aim of evaluating a picture is not simply to ascertain whether you like/dislike a picture, but WHY you like/dislike it. And this requires a certain amount of knowledge. After all, your assessment of a drawing produced by a 14-year old child in a school playground, is likely to be quite different from a similar drawing by a 40-year old Michelangelo.</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494085"/>
          </a:xfrm>
          <a:prstGeom prst="rect">
            <a:avLst/>
          </a:prstGeom>
        </p:spPr>
        <p:txBody>
          <a:bodyPr wrap="square">
            <a:spAutoFit/>
          </a:bodyPr>
          <a:lstStyle/>
          <a:p>
            <a:r>
              <a:rPr lang="en-US" sz="3200" dirty="0" smtClean="0"/>
              <a:t>Similarly, one cannot use the same standards when evaluating the true-to-life qualities of a realist portrait compared with an expressionist portrait. This is because the expressionist painter is not trying to capture the same degree of visual objectivity as his realist counterpart. To put it simply, art </a:t>
            </a:r>
            <a:r>
              <a:rPr lang="en-US" sz="3200" dirty="0" err="1" smtClean="0"/>
              <a:t>evaluers</a:t>
            </a:r>
            <a:r>
              <a:rPr lang="en-US" sz="3200" dirty="0" smtClean="0"/>
              <a:t> need to generate facts upon which to base their opinions: namely, facts about (1) the context of the artwork; and (2) the artwork itself. Once we have the facts, we can then make our assessment. The more information we can glean about the context, and the work of art itself, the more reasoned our assessment will be. </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534400" cy="5693866"/>
          </a:xfrm>
          <a:prstGeom prst="rect">
            <a:avLst/>
          </a:prstGeom>
        </p:spPr>
        <p:txBody>
          <a:bodyPr wrap="square">
            <a:spAutoFit/>
          </a:bodyPr>
          <a:lstStyle/>
          <a:p>
            <a:r>
              <a:rPr lang="en-US" sz="2800" dirty="0" smtClean="0"/>
              <a:t>the terms "art evaluation", "art assessment" and "art appreciation" are used interchangeably.</a:t>
            </a:r>
          </a:p>
          <a:p>
            <a:r>
              <a:rPr lang="en-US" sz="2800" b="1" dirty="0" smtClean="0"/>
              <a:t>Art Evaluation is Not Simply Liking or Disliking</a:t>
            </a:r>
            <a:endParaRPr lang="en-US" sz="2800" dirty="0" smtClean="0"/>
          </a:p>
          <a:p>
            <a:r>
              <a:rPr lang="en-US" sz="2800" dirty="0" smtClean="0"/>
              <a:t>Before going into detail about how to evaluate art, let us again re-emphasize that the whole point of art appreciation is to explain WHY we like or dislike something, not simply WHETHER we like it or not. For example, you may end up disliking a picture because it is too dark, but you may still like its subject matter, or appreciate its overall message. To put it simply, saying "I don't like this painting" is insufficient. We need to know the reasons behind your opinion, and also whether you think the work has any positive qualities.</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82000" cy="5078313"/>
          </a:xfrm>
          <a:prstGeom prst="rect">
            <a:avLst/>
          </a:prstGeom>
        </p:spPr>
        <p:txBody>
          <a:bodyPr wrap="square">
            <a:spAutoFit/>
          </a:bodyPr>
          <a:lstStyle/>
          <a:p>
            <a:r>
              <a:rPr lang="en-US" sz="3600" b="1" dirty="0" smtClean="0"/>
              <a:t>How to Appreciate a Work of Art</a:t>
            </a:r>
            <a:endParaRPr lang="en-US" sz="3600" dirty="0" smtClean="0"/>
          </a:p>
          <a:p>
            <a:r>
              <a:rPr lang="en-US" sz="3600" dirty="0" smtClean="0"/>
              <a:t>The easiest way to get to understand and therefore appreciate a work of art is to investigate its context, or background. This is because it helps us to understand what was (or might have been) in the mind of the artist at the time he created the work in question. Think of it as basic detective work. Start with these questions.</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458200" cy="5262979"/>
          </a:xfrm>
          <a:prstGeom prst="rect">
            <a:avLst/>
          </a:prstGeom>
        </p:spPr>
        <p:txBody>
          <a:bodyPr wrap="square">
            <a:spAutoFit/>
          </a:bodyPr>
          <a:lstStyle/>
          <a:p>
            <a:r>
              <a:rPr lang="en-US" sz="2800" b="1" dirty="0" smtClean="0"/>
              <a:t>How to Evaluate the Context/Background of the Work?</a:t>
            </a:r>
            <a:endParaRPr lang="en-US" sz="2800" dirty="0" smtClean="0"/>
          </a:p>
          <a:p>
            <a:r>
              <a:rPr lang="en-US" sz="2800" b="1" dirty="0" smtClean="0"/>
              <a:t>When was the Painting Created?</a:t>
            </a:r>
            <a:endParaRPr lang="en-US" sz="2800" dirty="0" smtClean="0"/>
          </a:p>
          <a:p>
            <a:r>
              <a:rPr lang="en-US" sz="2800" dirty="0" smtClean="0"/>
              <a:t>Knowing the date of the work helps us to gauge how it was made, and the degree of difficulty involved. For instance, landscapes produced before the popularity of photography (c.1860), or the appearance of collapsible tin paint tubes (1841), had a greater level of difficulty. Oil painting produced before the Renaissance, or after the Renaissance by artists of modest means, will not contain the fabulous but astronomically expensive natural blue pigment Ultramarine, made from ground up mineral </a:t>
            </a:r>
            <a:r>
              <a:rPr lang="en-US" sz="2800" i="1" dirty="0" smtClean="0"/>
              <a:t>Lapis Lazuli</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82000" cy="6401753"/>
          </a:xfrm>
          <a:prstGeom prst="rect">
            <a:avLst/>
          </a:prstGeom>
        </p:spPr>
        <p:txBody>
          <a:bodyPr wrap="square">
            <a:spAutoFit/>
          </a:bodyPr>
          <a:lstStyle/>
          <a:p>
            <a:r>
              <a:rPr lang="en-US" sz="2800" b="1" dirty="0" smtClean="0"/>
              <a:t>Is the Painting Abstract or Representational?</a:t>
            </a:r>
            <a:endParaRPr lang="en-US" sz="2800" dirty="0" smtClean="0"/>
          </a:p>
          <a:p>
            <a:r>
              <a:rPr lang="en-US" sz="2800" dirty="0" smtClean="0"/>
              <a:t>A painting can be wholly abstract (meaning, it has no resemblance to any natural shapes: a form known as non-objective art), or organically abstract (some resemblance to natural organic forms), or semi-abstract (figures and other objects are discernible to an extent), or representational (its figurative and other content is instantly recognizable). Obviously an abstract work has quite different aims to that of a representational work, and must be judged according to different criteria. For example, a wholly abstract picture makes no attempt to divert the viewer with any naturalism and thus depends entirely for its effect on its formal qualities (line, shape, colour and so on).</a:t>
            </a:r>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7215129"/>
          </a:xfrm>
          <a:prstGeom prst="rect">
            <a:avLst/>
          </a:prstGeom>
        </p:spPr>
        <p:txBody>
          <a:bodyPr wrap="square">
            <a:spAutoFit/>
          </a:bodyPr>
          <a:lstStyle/>
          <a:p>
            <a:r>
              <a:rPr lang="en-US" sz="2800" b="1" dirty="0" smtClean="0"/>
              <a:t>What Type of Painting is It?</a:t>
            </a:r>
            <a:endParaRPr lang="en-US" sz="2800" dirty="0" smtClean="0"/>
          </a:p>
          <a:p>
            <a:r>
              <a:rPr lang="en-US" sz="2800" dirty="0" smtClean="0"/>
              <a:t>Paintings come in different types or categories (known as painting genres). The established genres are: Landscape, Portraiture, Genre-Paintings (everyday scenes), History, and Still Life. During the 17th century, the great European Academies, such as the Academy of Art in Rome, the Academy of Art in Florence, the Parisian </a:t>
            </a:r>
            <a:r>
              <a:rPr lang="en-US" sz="2800" i="1" dirty="0" err="1" smtClean="0"/>
              <a:t>Academie</a:t>
            </a:r>
            <a:r>
              <a:rPr lang="en-US" sz="2800" i="1" dirty="0" smtClean="0"/>
              <a:t> des Beaux-Arts</a:t>
            </a:r>
            <a:r>
              <a:rPr lang="en-US" sz="2800" dirty="0" smtClean="0"/>
              <a:t>, and the Royal Academy in London followed the rule laid down in 1669, by Professor Andre </a:t>
            </a:r>
            <a:r>
              <a:rPr lang="en-US" sz="2800" dirty="0" err="1" smtClean="0"/>
              <a:t>Felibien</a:t>
            </a:r>
            <a:r>
              <a:rPr lang="en-US" sz="2800" dirty="0" smtClean="0"/>
              <a:t>, Secretary to the French Academy, who ranked the genres as follows: (1) History Painting; (2) Portraiture; (3) Genre Painting; (4) Landscape Painting; (5) Still Life. This hierarchy reflected the moral impact of each genre. Experts believed that a </a:t>
            </a:r>
            <a:r>
              <a:rPr lang="en-US" sz="2800" b="1" dirty="0" smtClean="0"/>
              <a:t>moral message</a:t>
            </a:r>
            <a:r>
              <a:rPr lang="en-US" sz="2800" dirty="0" smtClean="0"/>
              <a:t> could be conveyed much more clearly through a history picture, a portrait or a genre painting, rather than a landscape or still life.</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228600"/>
            <a:ext cx="89916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cs typeface="Arial" pitchFamily="34" charset="0"/>
              </a:rPr>
              <a:t>Other types of painting, in addition to the above five, include: cityscapes, marine paintings, religious paintings, icons, altarpieces, miniatures, murals, illuminations, illustrations, caricatures, cartoons, poster art, graffiti, animal pictures, and so 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cs typeface="Arial" pitchFamily="34" charset="0"/>
              </a:rPr>
              <a:t>A number of these painting-types have traditional rules concerning composition, subject matter and so on. This applies especially to religious art.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610600" cy="5016758"/>
          </a:xfrm>
          <a:prstGeom prst="rect">
            <a:avLst/>
          </a:prstGeom>
        </p:spPr>
        <p:txBody>
          <a:bodyPr wrap="square">
            <a:spAutoFit/>
          </a:bodyPr>
          <a:lstStyle/>
          <a:p>
            <a:pPr lvl="0" eaLnBrk="0" fontAlgn="base" hangingPunct="0">
              <a:spcBef>
                <a:spcPct val="0"/>
              </a:spcBef>
              <a:spcAft>
                <a:spcPct val="0"/>
              </a:spcAft>
            </a:pPr>
            <a:r>
              <a:rPr kumimoji="0" lang="en-US" sz="3200" i="0" u="none" strike="noStrike" cap="none" normalizeH="0" baseline="0" dirty="0" smtClean="0">
                <a:ln>
                  <a:noFill/>
                </a:ln>
                <a:solidFill>
                  <a:schemeClr val="tx1"/>
                </a:solidFill>
                <a:effectLst/>
                <a:cs typeface="Arial" pitchFamily="34" charset="0"/>
              </a:rPr>
              <a:t>Christian themes, for instance, which appear many times in Renaissance and Baroque paintings, are obliged to contain certain Holy figures, and must conform to certain compositional rules.</a:t>
            </a:r>
            <a:r>
              <a:rPr lang="en-US" sz="3200" dirty="0" smtClean="0"/>
              <a:t> In addition, painters often hark back to earlier pictures within the same genre (Francis Bacon's Screaming Pope was </a:t>
            </a:r>
            <a:r>
              <a:rPr lang="en-US" sz="3200" dirty="0" err="1" smtClean="0"/>
              <a:t>modelled</a:t>
            </a:r>
            <a:r>
              <a:rPr lang="en-US" sz="3200" dirty="0" smtClean="0"/>
              <a:t> on the </a:t>
            </a:r>
            <a:r>
              <a:rPr lang="en-US" sz="3200" i="1" dirty="0" smtClean="0"/>
              <a:t>Portrait of Innocent </a:t>
            </a:r>
            <a:r>
              <a:rPr lang="en-US" sz="3200" i="1" dirty="0" smtClean="0"/>
              <a:t>10</a:t>
            </a:r>
            <a:r>
              <a:rPr lang="en-US" sz="3200" dirty="0" smtClean="0"/>
              <a:t> </a:t>
            </a:r>
            <a:r>
              <a:rPr lang="en-US" sz="3200" dirty="0" smtClean="0"/>
              <a:t>by Velazquez). Because of all this, paintings are best evaluated against other works of the same type. </a:t>
            </a:r>
            <a:endParaRPr kumimoji="0" lang="en-US" sz="320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304800"/>
            <a:ext cx="82296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Verdana" pitchFamily="34" charset="0"/>
                <a:cs typeface="Arial" pitchFamily="34" charset="0"/>
              </a:rPr>
              <a:t>How to Evaluate the Work of Art Itself</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Verdana" pitchFamily="34" charset="0"/>
                <a:cs typeface="Arial" pitchFamily="34" charset="0"/>
              </a:rPr>
              <a:t> How to Appreciate Paintings.</a:t>
            </a:r>
            <a:br>
              <a:rPr kumimoji="0" lang="en-US" sz="2800" b="0" i="0" u="none" strike="noStrike" cap="none" normalizeH="0" baseline="0" dirty="0" smtClean="0">
                <a:ln>
                  <a:noFill/>
                </a:ln>
                <a:solidFill>
                  <a:schemeClr val="tx1"/>
                </a:solidFill>
                <a:effectLst/>
                <a:latin typeface="Verdana" pitchFamily="34" charset="0"/>
                <a:cs typeface="Arial" pitchFamily="34" charset="0"/>
              </a:rPr>
            </a:br>
            <a:r>
              <a:rPr kumimoji="0" lang="en-US" sz="2800" b="0" i="0" u="none" strike="noStrike" cap="none" normalizeH="0" baseline="0" dirty="0" smtClean="0">
                <a:ln>
                  <a:noFill/>
                </a:ln>
                <a:solidFill>
                  <a:schemeClr val="tx1"/>
                </a:solidFill>
                <a:effectLst/>
                <a:latin typeface="Verdana" pitchFamily="34" charset="0"/>
                <a:cs typeface="Arial" pitchFamily="34" charset="0"/>
              </a:rPr>
              <a:t> Famous Paintings Analyzed.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latin typeface="Verdana" pitchFamily="34" charset="0"/>
                <a:cs typeface="Arial" pitchFamily="34" charset="0"/>
              </a:rPr>
              <a:t>Once we have investigated or researched the context of the painting, we can begin to appreciate the work itself. Knowing how to appreciate a painting is itself an art rather than a science. And perhaps the most difficult aspect of art evaluation is judging the painting method itself: that is, how the actual painting has been done? It is with great humility therefore that we offer these suggestions for how to evaluate the actual </a:t>
            </a:r>
            <a:r>
              <a:rPr kumimoji="0" lang="en-US" sz="2800" b="1" i="0" u="none" strike="noStrike" cap="none" normalizeH="0" baseline="0" dirty="0" smtClean="0">
                <a:ln>
                  <a:noFill/>
                </a:ln>
                <a:solidFill>
                  <a:schemeClr val="tx1"/>
                </a:solidFill>
                <a:effectLst/>
                <a:latin typeface="Verdana" pitchFamily="34" charset="0"/>
                <a:cs typeface="Arial" pitchFamily="34" charset="0"/>
              </a:rPr>
              <a:t>painting technique</a:t>
            </a:r>
            <a:r>
              <a:rPr kumimoji="0" lang="en-US" sz="2800" b="0" i="0" u="none" strike="noStrike" cap="none" normalizeH="0" baseline="0" dirty="0" smtClean="0">
                <a:ln>
                  <a:noFill/>
                </a:ln>
                <a:solidFill>
                  <a:schemeClr val="tx1"/>
                </a:solidFill>
                <a:effectLst/>
                <a:latin typeface="Verdana" pitchFamily="34" charset="0"/>
                <a:cs typeface="Arial" pitchFamily="34" charset="0"/>
              </a:rPr>
              <a:t> used.</a:t>
            </a:r>
            <a:endParaRPr kumimoji="0" lang="en-US"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686800" cy="6555641"/>
          </a:xfrm>
          <a:prstGeom prst="rect">
            <a:avLst/>
          </a:prstGeom>
        </p:spPr>
        <p:txBody>
          <a:bodyPr wrap="square">
            <a:spAutoFit/>
          </a:bodyPr>
          <a:lstStyle/>
          <a:p>
            <a:r>
              <a:rPr lang="en-US" sz="2800" b="1" dirty="0" smtClean="0"/>
              <a:t>What Materials were Used in the Creation of the Painting?</a:t>
            </a:r>
            <a:endParaRPr lang="en-US" sz="2800" dirty="0" smtClean="0"/>
          </a:p>
          <a:p>
            <a:r>
              <a:rPr lang="en-US" sz="2800" dirty="0" smtClean="0"/>
              <a:t>What sort of paint was used? What type of ground or support did the painter employ? The answers to these questions can furnish interesting information about the intentions of the artist. The standard materials are oil paint on canvas. Oil because of its richness of colour, canvas because of its adaptability. However, acrylics or water colours are used instead of oils when thin glazes are required, and acrylics are also better when large flat areas of colour are called for. The American abstract expressionists Mark Rothko and Barnett Newman, both famous for their monumental coloured canvases, experimented in the 1950s with a mixture of oil and acrylics.</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6186309"/>
          </a:xfrm>
          <a:prstGeom prst="rect">
            <a:avLst/>
          </a:prstGeom>
        </p:spPr>
        <p:txBody>
          <a:bodyPr wrap="square">
            <a:spAutoFit/>
          </a:bodyPr>
          <a:lstStyle/>
          <a:p>
            <a:r>
              <a:rPr lang="en-US" sz="3600" dirty="0" smtClean="0"/>
              <a:t>Water colour and acrylic paints also dry much faster than oils, and are therefore ideally suited for rapidly worked paintings. Wooden panel paintings are sometimes used as an alternative to canvas when very precise paintwork is intended (miniatures were/are still painted on wood, copper or even slate panels, or </a:t>
            </a:r>
            <a:r>
              <a:rPr lang="en-US" sz="3600" dirty="0" err="1" smtClean="0"/>
              <a:t>Wasli</a:t>
            </a:r>
            <a:r>
              <a:rPr lang="en-US" sz="3600" dirty="0" smtClean="0"/>
              <a:t> a special paper), or in conjunction with tempera or acrylics when the artist wants to build up the paint in very thin layers.</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494085"/>
          </a:xfrm>
          <a:prstGeom prst="rect">
            <a:avLst/>
          </a:prstGeom>
        </p:spPr>
        <p:txBody>
          <a:bodyPr wrap="square">
            <a:spAutoFit/>
          </a:bodyPr>
          <a:lstStyle/>
          <a:p>
            <a:r>
              <a:rPr lang="en-US" sz="3200" b="1" dirty="0" smtClean="0"/>
              <a:t>How to Appreciate Composition in a Painting?</a:t>
            </a:r>
            <a:endParaRPr lang="en-US" sz="3200" dirty="0" smtClean="0"/>
          </a:p>
          <a:p>
            <a:r>
              <a:rPr lang="en-US" sz="3200" dirty="0" smtClean="0"/>
              <a:t>Composition means the overall design the general layout. And how a painting is laid out is vital since it largely determines its visual impact. Why? Because a well composed painting will attract and guide the viewer's eye around the picture. Painters who excelled at composition were invariably classically trained in the great academies, where composition was a highly regarded element in the painting process. Three supreme examples are Nicolas </a:t>
            </a:r>
            <a:r>
              <a:rPr lang="en-US" sz="3200" dirty="0" err="1" smtClean="0"/>
              <a:t>Poussin</a:t>
            </a:r>
            <a:r>
              <a:rPr lang="en-US" sz="3200" dirty="0" smtClean="0"/>
              <a:t> (1594-1665), J.A.D Ingres (1780–1867) and Edgar Degas (1834-1917). Lack of space prevents us from going into detail here.</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A painting by </a:t>
            </a:r>
            <a:r>
              <a:rPr lang="en-US" dirty="0" err="1" smtClean="0"/>
              <a:t>Ingre</a:t>
            </a:r>
            <a:endParaRPr lang="en-US" dirty="0"/>
          </a:p>
        </p:txBody>
      </p:sp>
      <p:pic>
        <p:nvPicPr>
          <p:cNvPr id="52226" name="Picture 2" descr="https://panathinaeos.files.wordpress.com/2013/05/ingres_the-bather-of-valpincon_1808_louvre_paris.jpg"/>
          <p:cNvPicPr>
            <a:picLocks noChangeAspect="1" noChangeArrowheads="1"/>
          </p:cNvPicPr>
          <p:nvPr/>
        </p:nvPicPr>
        <p:blipFill>
          <a:blip r:embed="rId2"/>
          <a:srcRect/>
          <a:stretch>
            <a:fillRect/>
          </a:stretch>
        </p:blipFill>
        <p:spPr bwMode="auto">
          <a:xfrm>
            <a:off x="2590800" y="740103"/>
            <a:ext cx="3886199" cy="585163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Flight to Egypt by Nicola </a:t>
            </a:r>
            <a:r>
              <a:rPr lang="en-US" dirty="0" err="1" smtClean="0"/>
              <a:t>Possein</a:t>
            </a:r>
            <a:endParaRPr lang="en-US" dirty="0"/>
          </a:p>
        </p:txBody>
      </p:sp>
      <p:sp>
        <p:nvSpPr>
          <p:cNvPr id="64514" name="AutoShape 2" descr="Image result for the flight into egypt nicolas poussin"/>
          <p:cNvSpPr>
            <a:spLocks noChangeAspect="1" noChangeArrowheads="1"/>
          </p:cNvSpPr>
          <p:nvPr/>
        </p:nvSpPr>
        <p:spPr bwMode="auto">
          <a:xfrm>
            <a:off x="155575" y="-731838"/>
            <a:ext cx="2085975" cy="15240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4516" name="AutoShape 4" descr="data:image/jpeg;base64,/9j/4AAQSkZJRgABAQAAAQABAAD/2wCEAAkGBwgHBgkIBwgKCgkLDRYPDQwMDRsUFRAWIB0iIiAdHx8kKDQsJCYxJx8fLT0tMTU3Ojo6Iys/RD84QzQ5OjcBCgoKDQwNGg8PGjclHyU3Nzc3Nzc3Nzc3Nzc3Nzc3Nzc3Nzc3Nzc3Nzc3Nzc3Nzc3Nzc3Nzc3Nzc3Nzc3Nzc3N//AABEIAHMAcwMBIgACEQEDEQH/xAAbAAABBQEBAAAAAAAAAAAAAAAFAAIDBAYBB//EADwQAAIBAwMBBwEFBQYHAAAAAAECAwAEEQUSITEGEyJBUWFxgRQykaGxBxUjQuEzcoLB0fAWJGKSssLx/8QAGQEAAgMBAAAAAAAAAAAAAAAAAgMAAQQF/8QAKBEAAgICAgEDAwUBAAAAAAAAAQIAAxEhEjEEE0FRImGBFCQycZEF/9oADAMBAAIRAxEAPwDYfveZON+4+y4FNbW7nGNkS+4FUShPOxs/FMIyea6JzMgAMNRXLzoH3xSHoYzhSfzoadMDyPJcnuYwCcBwx+Kqk4PWgmo6vNa30cJ7oxk4LMTkf74/Gl2+SlQy0OuhnOBNDFBp0jqgmdcnoyf51I2j2tyGNvcnI8iB1ofJkNjAz6gU+CC6mVu4VsDr70wWA+0AofmWoNI7r+1dTg8hV6/WpDaxISVjGfXFEY1aOzQ3BAKr4iT0qlJe2TcC5h/78U9XVe4kqx6ldkX0xUTADyqcsjHwOrA+jA1DICKcpBiyCJE230rgA9BXSK4MCm4EDM6Meld6DoMU3iuHrV6lbiyKVcpVWpc01yyspKgFvQ9KBXDHef4SofY5ozr11b6QiPdsdjtt4Gce9BYrzS9Rlxb3aLIQTsPBrmG5CcZm0VkbxGoygHvFJ/u8mhl2mjyXSXNzFN3ic+JMA/Pio6baIDIdXGeqnNTazj/hWVeAQmMeY8ef0rH5SggHM00tuZiXW7ZrnbGGaID75GDn4ozot9Lcx74XchiMZGKxEkfIZeD7edabso99bW0sv2dBaE8SyeTD09aGq1+WDLdFxNdrcduLT7PcM4lfnCnG359ayN7btbqWKh4+u9F/UeVR612oiF0RK8ksoba231ona3VpPGcPG3k6k9D6Gpca32TuVWCuhAUciPLgLnP3T50RF4YWjSZi0bgeJuqn39qoKwa+lCgRqGICjPHNSywrcyzLLKY4IFHCjJbPQD8OvlWaq56mBQx71K4w0LEc03AzWdl7UH7Q6Q2wkw2CwbA+go5ZXUd7bJNECAc8N1B9K7lPnVXNxU7nMt8V6xkjUmYcZrmM1E8jun8FT94gMCMHGPWobqSeKznbDAhSVfw5HHzVHz6gSDnUg8VyI6WSZZCF7rHlk8/rSrPtcpGdhZmI4JBpVyz/ANbfR/2bR4QxNF+0EX9rcutzeW81nL4o4JnG5f7q44+RXn0rxxSsI2wRwOc8eleqdv8AQdb1e8t10+GBoNoXftG5euSzHoBnjHvWAuuyl+sjq7LcSx8PDbkPKjE4AK+nTJ8qx3D6jiMrzxGZZ7A3yxaw8N1ckW7xkKHbAL5AUfn5Vte0dsgSwiIG15vFtx6+tYG37L6sFWddNvY1jIfdsUn1GMc/l/Tb9prgXGl2ktjIO8VuCR91s9COoPtim1WHhhpCuGyILv8AQJA2YGV+MnJxijmnaPLf6FHZXqSJBgqceozgr+PXpWATXNRk1RHQiWUr3ZUeEOvPrjHzXpWnS6jMkhnuYwDFt7hTuCNwc7uTn8vimV3IWPsJRrYiZLWuxMlpZz32n37SGNSGSSPDj1IYHr9Kxis8MCDL9zuB3Y8Pzn1r2m2MyrGlwN5cCN2I4cEHB/LFU4xNp0qWEqRnTUDbTgHw+mPX1zx51b+Mp2pxAVznBmT05ItQl7+1Zpo1hYsoPiZgPu/J65+aM2AlklZ7+0s9MtgoAcrveT5bNEIdf0dJ5rSwtdpi2tlWBV0JwWUjhsc5HlWX7Ua1ZuZUtmZWD7QwYjPr0A9/OqVVxo/mMPJTsSSXs5PaajJd21tC8UmSjbQwUn+YDnyolZ6dNaW6xpBKxLFmOw4Ynkn2qhoG6z09BHNIxYlmKuevpirU2oShCbiabYOu58fpUT9u/IYyYTkXLxOcCT3CLbw2sLjEm52bIwef8qgYhs4wylccHis92k1u0l061jtXAwz94QNuenn5+dD+y97dSTXSLHJMkmAiA9D58/GKQ14DHPUMVDgGEkMqE/dX05pVaGjRrwzkkeh4pVk5pHgH4nqmuazaxdnrq+s70bYx/aRMuRyBxnivIYP3xreqM1ql7czfcaYk8KeBubyBGevXnFR6F2im0hnEcUc6TYVopFDIRkHof1r1mz17TILcXDx2UF9OA06QyKeR0DNxkgfNamR7mmQFUEyfZjsnfalo9xJcXM1o8h2wsWOCAcnK8frVnWuzmn2jWVuYy0rzIsk5YiRgSB94c8eVHT2ridXCPaoc8Evz+ZoN2ivnns7O7Lxs4lB3IRjhqZ+mNYy0oWhuozX+zNzZWzz2Fw9zAPvW903iA/6JOv0NWuxN7YXPZ9Fztu4yyzqQQyv7n34qrBrgvu9gDctGzHD5zjH+tZiXV5dOurGVT/yaz5ngRQO8XgEk+Zxn4wKl1fptqFW/IbnoN1qd3BabBYyTOMbJEZTz7/0oDp99qWrX9zataSb/ALNIRGRyWI2j/wAvOhGnapJOXuE1KeFO/wDBFw2I88cnz/GvSeyaWUzy6hbxN3shMTSSNljjB+g6VrRz6f8AHEQwHLuYjtV2bv8AS3a6uJxLG1t3aSxg7ww5wV9OvI9ayM0V0/Z8w91PDEsp3vKAFYnOdoPJ+BXrX7RrGC+s7eGLUprTU5CyWaRHJlbAyCPQeZ8q8z13SZ9E1GG317Vn1S8e371I4VJQHOPExPkc+Vc62rAOOhOhTaGI5dmGbWOLTdPDW13Fdb/HHg4x5c+nSgOp95d3ESbv4kmc/Qc1n9V1CewTEWwMx3YznZ9Kbptxd3dtNcTTsSiEIxAGM/HwaTczOobodSLXxtKmW7rS5IyS89uijzZ+an0bUV0+/Lrl4ipUHpwR1H1zQaNJJlffK7SDkBuc/FcSUISWBPGOKUAR1NX054kTYDWVYZWJSPI72pVgma+DHbIyDyVHwBSp/pj2aYwzfEtmTLKMcegNGGuZZsMFYkJjbg8DHpQe1MhnQqqBg3Ac8GtJb6v3BP2u2hkY8ZTjj45rYjqh2ZkYEyni78JeGU+IbAT7egrVXNpcr2Pt7Ro8yxhnfa4JAYk/51Db6vo0q7mJjdRkgxHg/Iqrfdo4rpDa6fYYL8d4QC2PXHl+JqXXp7GXWhHcZ2ZVbS4lnklXxxMG3sAcnHAH+EUAv7uOW57uMk5Y8Y498etF7bSkEkk1y/eIB4ULcfWs5MALplGxSh8O3oKWzuRy+YxEXPGOt7h2iEJdUWNiDlsZ54r1r9kzSCC5ZbgS2/2hUGBgb9hLflsrx0rs8RZSSTnnoa1v7NO0Mun6q9gWQ206yTBTwQ6xN+oz+AqkuJx8SPTg4M9T7wXHama4nkOUuI4LYqB/DjABfHuzsFPtivItevkmjSVm23MFze27ktyVMu+Pr6bnH0r0Mahb6Cb7U9WQyxaXaxIQg8U11K4kYKPXcE/GvEO1N5LJqlxJJam2kW7lkaB+dhZidp9xUYFxj5jUPpnPxIrud5p2E5DFfDk0dmQQaRGsLhlZkjLr/N4Dn82rLwyyT5LZd2Oea0ECP+4IIhyEuCWJ8s8f+pNIvXGB94+puTZnXils2SQkglcr7cVWvwkWVRjnAwKNTZurAsF5jOR8Vnr/APgzbWBO/BB9Rjig8Yhm3947z6+CgrGd+443L9RSqvtApU/gsyc2hwqGfwxgE+XSpFSU5IBI8wDj86TOm/K5J9AKrytLKdpUontQMcwQBLcMiyfwQygnhQemaJW8f2eEbQu9zt8J60FMhtyptFG8LzIw6fFTNqcqgsxLzjoq52r7/NZXqZtDqOUgdybVLt437tVOF+8evnQ64ld3/kJHXCDmuzXPeAKxI8ycZLGqrd6fXHqOtPUEKFPtFMd5ETynkEDitV+zDRLnVe0CzQR5igwJXxwqt978VDj/ABCmdlOxsup3Kz620umaXtLtdXBWLfg8Km78c4IwPitLqHbPS9EsJNG/Z5bqoYnv9UkGFXyJBb7ze549M09EA2YBZmi7faxaJqskMbB7PSJTcz5PF1ft9yP3CYyfQDFeVXl1F+7LpbiAT3t3Mrm4frHgktj3YnmptSuPtJWztJzcOuSzryg82OTyxJ5LefvxQt4wFtWYllaFnwfIgtn9BWqupmIboQHsCjjFY+QJrVXFwLa0jVYiNi+BWGePU+9Aez626v3t0xCdQuM5IohO7GaRpVJJBGN3UeX0rJeoZ46lygyO5e0+6nnhnmkO5Il4XpzQgu7uHzkBSAPSrmmOyQ3EZOQyZqmpVRnk+eM0tFAY4jLLGdFzKmHfxDHPrSqRd0YC7elKm5icSy1xKpwjPwfWp7e9YOO/jLL54O0/jiqpbBJAFNeTKmoVMnITSWT6LduUeea2bOF3kHP5VNJDokB2SXrsSfIHn6isnBO0WSgyfcUvtb7g23AHmDzS/TOe4XMYmrhg0WR9lvPGSfUqCfxqV9FV17xY2K9M+CsWZ95JODmjHZzWRZXipcyMlqwOVwWAPx5VRrIkDgwrrVpf6nLbSXt1fXiRkKI5JiwVR0x15P8As1m9UjkWESCx/h/yAvuVPp6/h9a2dzr2l5ZO+Bz0ZQWFCoZtBG/vAskjndllIGcdMeX9a0V+RYgxjX9QHqRt53MSUmB3gFcjyP41cv4HaxtZEjZYkXau7qxYk/6n4xWiW+0rcwCpGMkDKdR80+5vdPnjijlnjzHkoVB8OfpT18n6TkRJq2NwXpM8MFhHHIGEgzuBU9c//Kllu4HGG5A6AjNWO80to8STRscfe7s5/EVGW0pR4GTP90nNZicnJEfoaBjbG9ht5mcJnK7QF61FcJancbYSDJ6ECpPtdmi+AEn1C13942+3Gxic+aih/EsECVPsmedmaVXG1EZOxfD5cUqmTB+n5lI9WqJhnIPTFcpU0wRI9xGcHp0rqDwmlSoTIJyJFyeKsKq4Bx50qVRuzCHUcI0IyV5xUA5fB5HpSpULSjO4HdZxzTcYFdpVF7kkZ610MfWlSppi46MmndQx8xSpUqFHBjjrXKVKpJP/2Q=="/>
          <p:cNvSpPr>
            <a:spLocks noChangeAspect="1" noChangeArrowheads="1"/>
          </p:cNvSpPr>
          <p:nvPr/>
        </p:nvSpPr>
        <p:spPr bwMode="auto">
          <a:xfrm>
            <a:off x="155575" y="-525463"/>
            <a:ext cx="1095375" cy="1095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4518" name="Picture 6" descr="http://upload.wikimedia.org/wikipedia/commons/2/2c/Poussin-Fuite_en_Egypte-MBA-Lyon.jpg"/>
          <p:cNvPicPr>
            <a:picLocks noChangeAspect="1" noChangeArrowheads="1"/>
          </p:cNvPicPr>
          <p:nvPr/>
        </p:nvPicPr>
        <p:blipFill>
          <a:blip r:embed="rId2"/>
          <a:srcRect/>
          <a:stretch>
            <a:fillRect/>
          </a:stretch>
        </p:blipFill>
        <p:spPr bwMode="auto">
          <a:xfrm>
            <a:off x="685800" y="1285874"/>
            <a:ext cx="7639050" cy="5572126"/>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Dance class by Degas </a:t>
            </a:r>
            <a:endParaRPr lang="en-US" dirty="0"/>
          </a:p>
        </p:txBody>
      </p:sp>
      <p:sp>
        <p:nvSpPr>
          <p:cNvPr id="65538" name="AutoShape 2" descr="data:image/jpeg;base64,/9j/4AAQSkZJRgABAQAAAQABAAD/2wCEAAkGBxQTEhQUExQVFhUXGBgYGBcYGBwaFxcZGBUYFxoYGhwYHCggGBolHBcXITEhJSkrLi4uFx8zODMsNygtLiwBCgoKDg0OGhAQGywkHyYsLCwsLCwsLCwsLCwsLCwsLCwsLCwsLCwsLCwsLCwsLCwsLCwsLCwsLCwsLCwsLCwsLP/AABEIAQcAwAMBIgACEQEDEQH/xAAbAAACAwEBAQAAAAAAAAAAAAAEBQIDBgEAB//EADoQAAEDAgQDBgUDBAEEAwAAAAEAAhEDIQQSMUEFUWETInGBkaEGMrHB8ELR4RQjYvFSBxVygiQzkv/EABkBAAMBAQEAAAAAAAAAAAAAAAECAwAEBf/EACYRAAMBAAICAQQBBQAAAAAAAAABAhEDIRIxQSJRYXETBDJCsfD/2gAMAwEAAhEDEQA/ANRjQ1zWCBIBJ35iLrNYnAO1i0+0AJ7iqrWG5uQAD0ufuEDjjIytcCRsDr1XHVS/YcqUInPyyCbib22O0qmpjDoTafXRU8RY4VATtfoVKs5uSSdPUdUmiUkV4moReZQT6uYHy/ArhWa4G8D1PuhRVEiBY6c9SqI55fi9R3DUjsY0gfbonzXwGFxsdTG6zLsQ4TrY28losJWmiwnwvvBHslpdnUuToIw+LaXNDZtI9tUC2pDnb3J+q6JNSwHPxV9Ck0El8loiwsT0XPyMPloThXaE7gSBzV1dg1m0+SDpuDO9ENd8t5tqq34gvED5d/BZPXpN29wFdiZ/tnebjp+BQrtLQADqR12XMXRLflm5N+vLw0UKbzIna6dS1rK1yrronhGVCSXGNc1oB5a7phghFOoPMD2+6EOMBBBGl/Fc4fiiXlvMeSpE0t+xJ8yr2N+GUhLp3H+08ocIBFnXb+AX8UvwLc5BAsDbqf2TvCQ55BJ3keGiSOTabR0+P09nK/FMhynMHfLFhIPJ0aeChQBkRfS06XS3jeGeyoxxJINyeUWhNuE5cpJ6XCpy+kwRvYfijUz5i2WwII2H4EHxLFyQ1msQ6Nv2TDiNQdnIOwAjraEHh+GABhjUSR46TzVZnUI2TGIIaAwRFpPjsoVGZIJ6W5yp43FNDg0nKJvGgHXko47FNLRkINhop3xvdKxfWGWxtVxcQfmAgchZVtxWV0wJFvGFdiIeJaTOUW8fvb3QFTDWzE3gx0PTmkmNWnO+Xvoq4nWa5ofm70TG4uAEgr06pol5mO7PmB7I2sMxA3GsqeNeXMIBIkxAsIygAeyNrBIfZn2OcWZuW35+XTmi6mAzT7/mqGp0MrL2HS6odRtLZIkporReSMYRiMcxpdDQZO+yuPE4DQBb05aBLsJg+0N7DcnQTp5KjGUqjD/iDEi6fO8JOmkad+PysY43P8RJRNLEAENs7NePQLP0HktAO6a4VjmmZgtiJ10Ur4VSCuTsljATmIbAn7I7geHlhcRDWyS46W5AalU0eIOu18G+43NgPWE3400UMM0NF+60DmTcmOl/RSSpdNfo6IU0/J+kKeMY1uVrWRn/AOI1YDu7kUnpGfzVVtwhGYlxknc69SiadENAhWa6wjd7RW1lyW7COqY8IwknOYj9kF2ZnofqEXhcQ5vdMwT6LPXOaSfVGi4dQMk5srSbA21BiE44LSIeTz0KzeIrNfDWkxyvrCLbxV7Ia0iRYDQGRz2UOPIeHdOuehvxjEZnQNBadlXh6bmt5D6oSg5wALgDJ15GffVd4jxDUNMusP3XRisZNyi/DF1Sq1o0m8DQc+i1lTB5TDHkNOosY/8AHos5wKWNzHV0n0KcjFWk6xZdSyFhBuqelFWi1pIkukyTvKBdggXAkiJHd3/OqONWTboT0SjFtLoiQDuptK+8Ky/H5MpRqubMaqRxZADXbT5kk/umGDew5Gy2d+m90FxHCgGQTm5cpOq5uH1pxJt9Cx9PPUtYC9t9deioxNNxeWN1kCeW6ka5Ybf7KE4xinNa4tMONsx/SI26qlYykpusRPG1WsBl4t1CBoV2vacjgW6W2KTUuGuqNJM67DpP4VL/ALS+mAQbnQc+SnKmfns7v4tQ94fUjML3F+qLxOHa4C0SJj/SX8OoAgEnvEeEEW87gq9lWSZcRa3WLLY3Xs59mZawl/TuEGbC6sGKyuE7Rrv4oP8ArHTlInb+Vf2Ukc9SOXj1Vkjlw1PB8P2+JpggZWd93+R2HqfZG/H78rqIAj5iY2iAFD4bxAo5DlzOc6/WAAB7oX47xmes5sfK0N6Bx7xHvCWWt/R1uc4/2ZqrVHPr6FAcW4saTmggERNzHkmT6NgOkRzus9Voh+LhwgZgTOkAfRVioolPF3rHnB+K9u0kNykG+9iNUyq95xFgP3F1GnhRc0291wAsLQPv1VjsORPL8tdK0n2hOWcfQVh6GQ5gJ3uRp4JphqgqMuLi45jwKz+Gr63EfKAnfA6ZzzIiEl8fTb9m4KryxegLH/E1PDmKgft8o0m8qeDxralRr2GWjbfrI2Oyl8ScLY8VC8HLAkixEb38VieBYd9Ko7NmDbgDQ82ujaQn4vHN+TqpdH1ehjZA2ER6lNC+A2T+n9ljOD4zOQ2xBH0T5wDoDwHHUGbKue0yb/A0oQWm1r33Ol4381ym3M0eHtdWNoNa0AEARt9FDCCNbjZNLxonb3TE4anBH1VxpiZO5k7nwXcLla/ISZgwdBKDxNXYkh2bwm8T4LhhYsN4Yc4jgGh06R6BZb4lr0+5S1OpI05He5Mp9xrGObTucxcDpfwFt1iP6aHszmajj/8Am8x9Vp96zo4ofs1Xws8VM9NrgIhszedCb7Qdkfx5tOjRyhxcREvIENt3gOv7r5ziMO7tYpSS50NjUmdvO6b8SxlSpVpYWq5pDSAcriWk8nTuDqnfGnmfs6JtT21ovpYyuajuxzOaSSO6b8z09U0wOIc94a9hY5ouL31uI2sbrQ0cNVLSyi5tOi05S6Ic6LQJGltVo8DwRpomoDNRjHdm7UzGh5tnZZ8i9IH8S3aWmMdQh3pHmnXC+H5nD80Wf+DnvqOe2oQOzNgdidr+y3WEAZJte3gl5KcdfJyTxeV/gLbloNfWdfIO6ObjYAfVYXFY5xc8uM5jrzOpWh45xDNDP0tueruXkEipYeT0H3TcVeM9oPNXlWL0jz3w2TqVLhNMVMSzNa2pi8Xv9EfVwrTeL8zt+WQ/9GRMXdE8iPBGamdfoKeo2FXENpsuIIPLbmQkXFmk/wBzVr7ToA/eYtcaK/Bv/qP7VWQ6JB5wN+qIo8Me0ECCBsRYqi+6Ep70zKYiW73Gyc8FxRDZM9CieI8Km+QgRp13hKqLHC0WGirqqSOOK/A+xVZktbUeL6tgmLTJOioPEqLnhobId/b7Trvp5JLisNmqtvsQdfXom/D+FhzGsvYzpcXLp9fqkUzM+S9nR5N14v0V0cF2RloMgySOmqZ08U5zWEAADUnqpGAydjNjrAMfZL6bjADSMnJHy/yYc+DaGqIAOpGiodiYLQNJSWjXc3LI2ufH/apxXE20WGrUIyg2A3OwUPNs5ce4Kcdic2UtEOG/t6oSTdxBN5/YJ5XwbJPXS0/nNJ8WcpyNgRryHMnr0TKfgtfIkgB9KdTY3hK24VrnktFmguJ3tfVM4c50CWt9z16JVx/BPaJaXNLhFtInQhGuJDcPK2AO482j/wDW0Gr+p5vk/wAWbCOazTqpzZpvMz1mV6rTLTB1XKLQSAVeYU+ijps+r/BHxBRxFEU8S5tN7SYcRZ/8rbYrE0KLILg1sal0ueTpAF3EmLNBXw3hHD3PcG3aJtz0ufT6r6V8Nt7F7RRpBz4yio67hzhx08lzVxx5YdM1XiJsVwyp/UOxDaTmMeZLTZwGgcW6ieWq2Nbhrn4cVqZaXZYLZgghW1KDi8veTmcDI2QpLmGc0ftotWPpoTH7RmqmFcXQTa3mUQcJkaCfwpnUZBcY1JI8NEBVxDjO4CVqvRx+HiXU3iL6qNd5e0wQCJ8T4KFRtjuSLDmdEJTqHQzb1UGk3o3kNeBVqLmsa7uvafmvJ9TZad5DGnOesj7r5610GcsXEfnNOcFxyBDoJuRm0PKV2Rabw2D3EYnMwhswZHXSwv05JQcOTEXt5hA1+NPqNygC0dLjSNYRmBo1HQbX/wAvOUaa3EFQ/bLaOEZcua4f5GI6BPMBhhEzMA+NvodEAWwCH3Gwbr/tWYbiXZ5BECTOpPMD0ui2DHhdj+GlwOUwdRuDImD6pKzCmnb9Wt094l8SMY0QwkybgSIN/ultfiRe2YDp0PyuA+6Vt4GU2yjE4sZCXwGi5PKF87+MPiJtcNp0h3GunMf1G4kcgtjxvBf1OGqsbmD2gOy2EgO70+S+ZswecRItpG8puGV/cxnC0+wtrTM6ckHiMK15GWb3gfRNcdgyNLneNB0SSviS14ja/gjnl6OJ1nTIV8I4XDY25ABJOOBxFu9aP9rV0q3aWgkbz7QSpHAU573+0lP7nXwys0+VP4LVqEmICYcN4IG3Inl0X0Orwp5LuyoNyiIlwtPOTv0Swvax2Wq0sMgfLLZPVunLRF22WU58B3A8LhKbKb3sL6pluXQATJJ8BAHinrsPScBkaadS5aZ9j6rPYItfVIb+ka37xnWD+WTZ7iQMvzNPrz+qlVZ8FZ1r2O+D4QvJa+MzRznMJsbalUcbwYB08uqFoYSoRIkbh2/5dEDA1navcbR/KbyWAxiCjihUJGW7RfkBpELPvxIzug92THXonvFfh6rRJeD3Awl9yABf1MFY+m6CDBDdI5EkRHSyVN22gf1HFE8c0n2/ge068SI0iL9L6IatVGYHlaVzAXkkkg2H1Psu4yxiLWXO140zj+Oi59QECASZlQx4YAJjNEa3HoqqNYATPRDvBqTb86p5W4ykSy3CPAucp/yB+sprhsWNPz+Umw9EC2USro9k696dDXWD44kEQLXF/K6vr15YdNZHkkmByy4vJDQ03Gsmw1UadYxBJVUyfj8GqbiGwwDZrTbeRN/VW1awP6B5/miTYitkcL3ytm2lhA9IUjii5Dz6D49j/D0//j1IbBOZswNHaxfnqvneJ4B2VWplBLWMzvgWEke2llseG46CKT3Ds3mDI3IiPMwF7iuG7lRocQXwzLMgwZE+ABCk+VKfsXmG2QM5jJ7usfnghxhi7QxOpm5RWDwznTcnxHsr8NwiXX0Hp+66FqRw+Mt9o5RwobYi67/TmC6TrAjWUaMMA4gSdkb2eUAuAtYA80rWvS8vFiQPS7QU5gNk73dHiRP0Sk44OqZK9MOp7ECHSOdrp3jcWw04BDm7mQGiDHedy10S3F8MDf7geHWAgRBJ6zpbxK1QgzbRVXfh2BxoNdnNocIA/wAvLkocMZBEn/IkneZurMNhSY67pjh8HbT8hBLQtsf8JqMeCAWyD9t/VMHFgBkC3mTylYypTd+nuxvMFUF1eqHN7QNg68+V0G38IeUn7eDH/qDxRnYmixzS52t7kSD5zHsvmrqBaD3JyxB2I/cJ3hvhyq9oNaHOmdZ8xpeOar41hCx+WlTe7M2SHGwIsYv6eay5KndQ9f00W14vevsK6joBI2SwYl03At4wbppUwNeO/TLJ3JFxOwGo6oathIFwsmmcn8Sl9A3aEnT00VmSN/fqq6esQZH7qVRon6ps+Bl0dZiCLT6q0mY+oKpa0C/r+clKmDqdPTqs0HS5lWJAJAOo2Mc0RhyFCmWq0026gfZB4YPzFxJNyd1PDDvDMSG8wPyUGxxbvbqr+DYB2Ie4vc4ZL5Li2x0uBbmgpG0Z/EGAaA1zWOBEXm9jMxsUBxLi9EupiSHuF5mxGt+pRmPpOayJty390loUGOJcbuBhvLquXlzXvo6ON9Gv4ZVs0jVw9k9oEfRYrgPFGt7tg4781oqGLAIEnXYXXc2ceDOvVDSTaRp4oF2G7Qd+YJmB7InDYc1HOe6Q25A94TDCUBk6aoL6iibjtexFjOF9sabTAY2cwHtaIlcwfDjTYGOdnMl17ATt7Cy0GW0CxOqHdhySjgattJP4KsLhW/wjYjb+AiaGEDQDHnt4q2nRGt0fgmL8RgmlpcdhYfcpNVa5tNziCLGwubLS1ABZQOEFQOB0if8A2vF+XRK/wOjP8DxrHAFpF42O/Qp3jOCisA4Wc2cp3g6t6jovcC+F6VKoapLjaAye6ObupT0sDT02RUtr6hv5PGvo/wC+5m6/AmVKbWvYC6n8rj1Gk8pCx3G+AQ3MG5TMFup9V9OaRmI56Jdx3DhzZ12KVznaF8tZ8SxOELCdZ58lBlHnyhaPjWBAcb+SSVRAiyZdoVlbqBjSyiaU/m6Y4HGFgLS3OOR0E7jqmTcCxwmHNGoDoHiEWwJCLDM1A+iYYfAOd/iOZ/ZMKdWmxgyuaDvufUaKt3EGAyAXHfMYEeAv7oYw9B2DptY5py5vHfpb6LZUqzSwOexjI2A0A1kgLIYDiDy9oa2mw/8AIAyBvBJOyYcTfAkdT5ax7IppI3jrM3/1CrhlUBpBlsgN5HQFBfD3ytkRO3L8K9j3/wBQ5jbF51nz+gV1DDGnUdaIkDppp9V5vLyK1no7IjxQozlr5brstNwGsTE68/3SFlKTf8KZ4KvkIjRejfZxz0b/AAmKhsQmuGALReB9bLKcFxbS5uYiPbzWidVmBPTotG52GsCmixOo581dQaHOEgZR79ENVxIDPmB6Db0VuCriAD80ek7lUE0YOggDSTp7qTmBWFoIleiEWABrYfveRVTGEFN20513Q9ajCRyOqRXSfEX2/leIzXXnsI21VZq5UDAuJfB8Cl3EcaS0wes/ZS4pXuVncbjoDvBLSCgPildjv/LdZfHUwTqmNTFTsgajJM81pXiBvSqlY9dfzko1KpOpkIhtGb3uo1KELeQUgQk8ir8M8+a45sR6JxwXhgf3nWYI/wDbp0C3sww+HMK5z80WaDfYkqv4ixuUERBmB1laGljGtgNEACABposXxgGpUAAMX8JlCukPILgaUFr/ANQnxj8KcVXAjrPqlrAWvAGka8+isZiQahaPAWsvM5V5f7OqehW18FUVsRBso1nqpoXtJHmtjXh/EHN1Oqf4HjDrS4+JWYpjlbqp0u84SSGzfwWeMybPovDe81xm1vMphgn5Q4kXJjy5LH4figpsysBImxcdPEbrjPiGoPnNtgIHqAkaZROfk+l/14Aa0SNJKPZWBAg7LC8X4nFBrhZzg2BO5TTA8QL6TDzH0+qOhcJ+jYMcCELiXgandLMHjiCWk7T7oLi3ECBZB2ZcbQ9qVAYWc4zjwxxAcPwSs1i+PVAYDjHQpLX4g5xug9r0KsQ64jxXM2RqZWaxNd251VpqJfiHFxWSM2Sq3dOYroYR+qR7rjKR31V8aQg9N0ep1tnDzVjnA7weRlRLo/ZdpMzeHokzWHSzDYEPJJdDRr1PII1uO/QBDR8v89VzFVGtAawWFv5QtB5J0uVT8I2hdfGOjXXToqsHSJIJHqrRRzWR9DAkxchJU+SwM1ghxzCX93QBVcJfLnFw39E64jQDG2FyUBw/DfN6yuCpabR1KuhPUaPBVimdQPNMKmGDvdUvpxbkvRTONoHYDurGgrhC8w3lOhGFMdAVWbNrcLjnLlIlMA1DcZTxDWt+UgQGnXyOhKdcPpGnTaOUgTrAKxeGABWyosy0WumXQXXjU3SMtD+4Ph+MRi7xkPc8OR9U64lTkOHMH1Xzw4iSecz1W+4JjhXoifnbZ3W1ihcobjrdTMFWr39rod7r/dEcVp5Kz28nH3QdWLap0QZYLr1R4H5ZeaRoq6xCzRkyIqleqVSoNI3CucAUrCgdlfSUwwrSQAJUcFw8vIgLU8P4ORsskHRD/SGRJTHD0gE9/wC07nyQGKw8JsF0qwtMTJ0TGrdojmhKFC2kfdH0qB0HmUGg6LMdh3HrGy7ToRSdsTN/smQwriTAJhebhYmQVFwtKqjBNxI8DyOq84jldeqtmxFlR2caEjpqPQp8RPSxwVD5U2ZhsHdRr6Lgqg7weRF0y6FB2m6IYdJVnZ7rzWjoi2DC2jWA1Whf8S04js3WtANr6+Cy1QgXK5SeCdEUMm0OcXjqD4PYvzA65h9YlXfD3ESyt3Ibm7oB7w8+d0nJsiOHt/uNI2MzogzJjX40w2lXN3jDXjLlExIIEm2yzAqHmtv8YM7TDucBdpaT6x91gKRvdGe5NayggvK9nlQJnYrzB0TCljQQjsFQNRwCFA8UfweoQ9K2HDW8LwAESQPBOuHwBEyklOsSQBGg0/PBGNdCyAPQxpvZCYii3dBUMQdOiLY+SCREI6A5hsLB09Uwo4T85IjDNbAt7KcWss0bSgUQLDl6pLjw5t4tNvsn7BbqhcRBMHZLg2nymq326IQtk3COqN1HihRRuNUkjUcFFcNHwRICg/wR0GFAoDaQehXnMI6+yJyrjghpsF9YA2Nj1sospxp6o2oxDup9I8EyoGEQ4zdGYKtBH7IQUCeoVvyi7T9UHQyRoeKcXdUodlaDAJi5AvBKz7qAsYROHqtIs4aefopvbZKqwZ9g7W9FCqAr3U+7+aKrN0RVAaO02z4fnVefIKspOVoAWMEcH4j2Zh1x9FpcLiQ9stM6+SyjWjkjMFWyOt5hBWZyaaiYTKgwWk/kpBSxk3H8pvw7EBxgqqJtDykDIRTGndD0KvPVH0W7pxShzULUpXFrCyY9ioOo9EuDI+OVRqhTzRdRhm6o7JQRVkWuXMiuDF0UlgFcWVVQHmiXMUXMWMDxIvKhlReWVwULbIpmBcvX88lFxOxRL6cfwuspraYHHWD1/lSadIJ8Df8AlWkQvZUGEji6lrAnwQbDeLjodUw7NDVGzrBHVaevRm9JtKJaQg6NCNCR5z7FEB7txI9CtTCgpglSNM6hV0iBrbqRb1RtMNItcdFNsbDuHEJjQxBFkLT8JVzQeUBPNMVpDfD44yLrRcP4myIc4WCxYP8AtG4Vx2Eqk2xHOm8ZVBuCIO6kLrN4LEvpNvobhvK6dYXEAgGQdoGsquiuGj5a+iqHUIKYtbKi9i5Uy2C8UVJtJGGkuCkiDAN9NVPpo17CqKlMoiggYrGNVopFWMYsYpbTsuGkisgU20FmEAdhwFX2I8k0fhVwYbolCLOz/IXuw8oTUYboqzT6I6DOxd2AXv6fkUd2PRV5VkMDtYdkSyjOojqLFWBqtyoNGIMpuEQ6fH91cyreHAjmZldpBEMYN0VICTSDoU1wlRrBYglLhQHJec2ND6o7noKDMTjXu0yjlunfwlWLm1A7WZnnKygzTp5hOvhrFRWA/wCQy/f7FaabfZqXQkoMU8gKjTarA1RRRlbmKJoogM5rxanQjAXNKrdTR/ZKtuGJToQAiFNrPRFvwi82jt6rGBWuVtMrho3VrGjksY8HeC6AOi5l6KbWylY2HDuqnBXBq85gGqVs2ArwVX2fgigAq3BHQ4VFx0soPlXZOi7k6JkKytrir6bzqqwzorqXgqCYXMcTurGqLGSpNadoQYyPEQvNqlrgRqCCPJdc2dlTXaRFp67JB0ENpKQpry8udFiXZrvYry8nEJCkrWUVxeRTYuHXYUFQNMBeXk2mSKH0mlQdhjsvLyOgwpdRKiaZ/CvLym2bDwBUhRK8vIpmJCiqyOi8vLILOtZ0C6Qei8vJ0KzmRTa1eXkwpaD6LpC6vImPHkjOG1wO667SbA3i68vJp9hXs//Z"/>
          <p:cNvSpPr>
            <a:spLocks noChangeAspect="1" noChangeArrowheads="1"/>
          </p:cNvSpPr>
          <p:nvPr/>
        </p:nvSpPr>
        <p:spPr bwMode="auto">
          <a:xfrm>
            <a:off x="155575" y="-1562100"/>
            <a:ext cx="2381250" cy="32575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5540" name="Picture 4" descr="http://www.edgar-degas.org/download-71595-The-Dance-Class-1873-76.download"/>
          <p:cNvPicPr>
            <a:picLocks noChangeAspect="1" noChangeArrowheads="1"/>
          </p:cNvPicPr>
          <p:nvPr/>
        </p:nvPicPr>
        <p:blipFill>
          <a:blip r:embed="rId2"/>
          <a:srcRect/>
          <a:stretch>
            <a:fillRect/>
          </a:stretch>
        </p:blipFill>
        <p:spPr bwMode="auto">
          <a:xfrm>
            <a:off x="2452942" y="1371600"/>
            <a:ext cx="4429876" cy="51054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www.impressionniste.net/degas_petits_rats.jpg"/>
          <p:cNvPicPr>
            <a:picLocks noChangeAspect="1" noChangeArrowheads="1"/>
          </p:cNvPicPr>
          <p:nvPr/>
        </p:nvPicPr>
        <p:blipFill>
          <a:blip r:embed="rId2"/>
          <a:srcRect/>
          <a:stretch>
            <a:fillRect/>
          </a:stretch>
        </p:blipFill>
        <p:spPr bwMode="auto">
          <a:xfrm>
            <a:off x="2362200" y="457201"/>
            <a:ext cx="4411134" cy="603443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6555641"/>
          </a:xfrm>
          <a:prstGeom prst="rect">
            <a:avLst/>
          </a:prstGeom>
        </p:spPr>
        <p:txBody>
          <a:bodyPr wrap="square">
            <a:spAutoFit/>
          </a:bodyPr>
          <a:lstStyle/>
          <a:p>
            <a:r>
              <a:rPr lang="en-US" sz="2800" b="1" dirty="0" smtClean="0"/>
              <a:t>How to Appreciate Line and Shape in a Painting?</a:t>
            </a:r>
            <a:endParaRPr lang="en-US" sz="2800" dirty="0" smtClean="0"/>
          </a:p>
          <a:p>
            <a:r>
              <a:rPr lang="en-US" sz="2800" dirty="0" smtClean="0"/>
              <a:t>The skill of a painter is often revealed in the strength and confidence of his line (outline), creating and delineating the various shapes in his picture. In a famous story, an important patron sends a messenger to Giotto, the great pre-Renaissance painter. The messenger asks Giotto for proof of identity, whereupon the artist produces a paintbrush and a piece of linen, on which he paints a perfect circle. He then hands it to the messenger, saying: "your Master will know exactly who painted this." Line is a crucial element in the structure of a painting, and explains why drawing was regarded by all Renaissance experts as the greatest attribute of an artist. In fact, when the great European Academies of Fine Arts first opened, students were not taught painting (</a:t>
            </a:r>
            <a:r>
              <a:rPr lang="en-US" sz="2800" i="1" dirty="0" err="1" smtClean="0"/>
              <a:t>colorito</a:t>
            </a:r>
            <a:r>
              <a:rPr lang="en-US" sz="2800" dirty="0" smtClean="0"/>
              <a:t>) at all -</a:t>
            </a:r>
            <a:endParaRPr lang="en-US"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555641"/>
          </a:xfrm>
          <a:prstGeom prst="rect">
            <a:avLst/>
          </a:prstGeom>
        </p:spPr>
        <p:txBody>
          <a:bodyPr wrap="square">
            <a:spAutoFit/>
          </a:bodyPr>
          <a:lstStyle/>
          <a:p>
            <a:r>
              <a:rPr lang="en-US" sz="2800" dirty="0" smtClean="0"/>
              <a:t>just drawing. Some of the finest draftsmen were portrait painters, whose line could be almost faultless: a modern example is the classically trained portraitist John Singer </a:t>
            </a:r>
            <a:r>
              <a:rPr lang="en-US" sz="2800" dirty="0" err="1" smtClean="0"/>
              <a:t>Sargent</a:t>
            </a:r>
            <a:r>
              <a:rPr lang="en-US" sz="2800" dirty="0" smtClean="0"/>
              <a:t> (1856–1925) who was a master of the "</a:t>
            </a:r>
            <a:r>
              <a:rPr lang="en-US" sz="2800" i="1" dirty="0" smtClean="0"/>
              <a:t>au premier coup</a:t>
            </a:r>
            <a:r>
              <a:rPr lang="en-US" sz="2800" dirty="0" smtClean="0"/>
              <a:t>" technique - one exact stroke of the brush, with no re-working. Among modern artists with no classical training, the paintings of Van Gogh and Gauguin stand out as having exceptionally strong and confident lines.</a:t>
            </a:r>
          </a:p>
          <a:p>
            <a:r>
              <a:rPr lang="en-US" sz="2800" dirty="0" smtClean="0"/>
              <a:t>In figurative painting: (1) examine how the artist uses </a:t>
            </a:r>
            <a:r>
              <a:rPr lang="en-US" sz="2800" i="1" dirty="0" smtClean="0"/>
              <a:t>chiaroscuro</a:t>
            </a:r>
            <a:r>
              <a:rPr lang="en-US" sz="2800" dirty="0" smtClean="0"/>
              <a:t> to optimize the 3-D quality of his figures; </a:t>
            </a:r>
          </a:p>
          <a:p>
            <a:r>
              <a:rPr lang="en-US" sz="2800" dirty="0" smtClean="0"/>
              <a:t>(2) see whether he uses </a:t>
            </a:r>
            <a:r>
              <a:rPr lang="en-US" sz="2800" dirty="0" err="1" smtClean="0"/>
              <a:t>tenebrism</a:t>
            </a:r>
            <a:r>
              <a:rPr lang="en-US" sz="2800" dirty="0" smtClean="0"/>
              <a:t> as part of his plan of illumination in order to put the spotlight on certain parts of the picture; (3) look if the painter is using the technique of </a:t>
            </a:r>
            <a:r>
              <a:rPr lang="en-US" sz="2800" i="1" dirty="0" err="1" smtClean="0"/>
              <a:t>sfumato</a:t>
            </a:r>
            <a:r>
              <a:rPr lang="en-US" sz="2800" dirty="0" smtClean="0"/>
              <a:t> in the blending of colour.</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https://encrypted-tbn2.gstatic.com/images?q=tbn:ANd9GcS-Lq-t-Zr5AEqNChGOXCFXTHsH8KaL0dasLbBbvVSQhr2KOJfv7kuJFQsr"/>
          <p:cNvPicPr>
            <a:picLocks noChangeAspect="1" noChangeArrowheads="1"/>
          </p:cNvPicPr>
          <p:nvPr/>
        </p:nvPicPr>
        <p:blipFill>
          <a:blip r:embed="rId2"/>
          <a:srcRect/>
          <a:stretch>
            <a:fillRect/>
          </a:stretch>
        </p:blipFill>
        <p:spPr bwMode="auto">
          <a:xfrm>
            <a:off x="1066800" y="1371600"/>
            <a:ext cx="6969067" cy="43434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 the beach by Gauguin</a:t>
            </a:r>
            <a:endParaRPr lang="en-US" dirty="0"/>
          </a:p>
        </p:txBody>
      </p:sp>
      <p:pic>
        <p:nvPicPr>
          <p:cNvPr id="68610" name="Picture 2" descr="http://stevejones420.com/wp-content/uploads/2007/12/gauguin101.JPG"/>
          <p:cNvPicPr>
            <a:picLocks noChangeAspect="1" noChangeArrowheads="1"/>
          </p:cNvPicPr>
          <p:nvPr/>
        </p:nvPicPr>
        <p:blipFill>
          <a:blip r:embed="rId2"/>
          <a:srcRect/>
          <a:stretch>
            <a:fillRect/>
          </a:stretch>
        </p:blipFill>
        <p:spPr bwMode="auto">
          <a:xfrm>
            <a:off x="1066800" y="1371600"/>
            <a:ext cx="7048500" cy="5257801"/>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10600" cy="6555641"/>
          </a:xfrm>
          <a:prstGeom prst="rect">
            <a:avLst/>
          </a:prstGeom>
        </p:spPr>
        <p:txBody>
          <a:bodyPr wrap="square">
            <a:spAutoFit/>
          </a:bodyPr>
          <a:lstStyle/>
          <a:p>
            <a:r>
              <a:rPr lang="en-US" sz="2800" b="1" dirty="0" smtClean="0"/>
              <a:t>How to Appreciate Colour in a Painting?</a:t>
            </a:r>
            <a:endParaRPr lang="en-US" sz="2800" dirty="0" smtClean="0"/>
          </a:p>
          <a:p>
            <a:r>
              <a:rPr lang="en-US" sz="2800" dirty="0" smtClean="0"/>
              <a:t>Colour in painting is a major influence on our emotions, and therefore plays a huge part in how we appreciate art. Curiously, although we can identify up to 10 million variants of colour, there are only 11 basic colour terms in the English language - black, white, red, orange, yellow, green, blue, purple, pink, brown and grey. So talking precisely about colour is not easy. Incidentally, as regards terms: a "hue" is a synonym for colour; a "tint" is a lighter version (</a:t>
            </a:r>
            <a:r>
              <a:rPr lang="en-US" sz="2800" dirty="0" err="1" smtClean="0"/>
              <a:t>eg</a:t>
            </a:r>
            <a:r>
              <a:rPr lang="en-US" sz="2800" dirty="0" smtClean="0"/>
              <a:t>. pink) of a particular colour (red); a "shade" is a darker version (</a:t>
            </a:r>
            <a:r>
              <a:rPr lang="en-US" sz="2800" dirty="0" err="1" smtClean="0"/>
              <a:t>eg</a:t>
            </a:r>
            <a:r>
              <a:rPr lang="en-US" sz="2800" dirty="0" smtClean="0"/>
              <a:t>. magenta); "tone" is the lightness, intensity or brilliance of a colour. Incidentally, many works by Old Masters are beginning to darken with age, which makes them look less attractive. It can also make even the best art museums look extra gloomy!</a:t>
            </a: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763000" cy="6124754"/>
          </a:xfrm>
          <a:prstGeom prst="rect">
            <a:avLst/>
          </a:prstGeom>
        </p:spPr>
        <p:txBody>
          <a:bodyPr wrap="square">
            <a:spAutoFit/>
          </a:bodyPr>
          <a:lstStyle/>
          <a:p>
            <a:r>
              <a:rPr lang="en-US" sz="2800" b="1" dirty="0" smtClean="0"/>
              <a:t>How to Appreciate Texture and Brushwork in a Painting?</a:t>
            </a:r>
            <a:endParaRPr lang="en-US" sz="2800" dirty="0" smtClean="0"/>
          </a:p>
          <a:p>
            <a:r>
              <a:rPr lang="en-US" sz="2800" dirty="0" smtClean="0"/>
              <a:t>When it comes to learning how to evaluate texture and brushwork in painting, there is no substitute for visiting a gallery or museum and seeing some canvases for yourself. Even the best art books are incapable of replicating texture to any extent. Once again, it tends to be classically trained painters who excel at differing textures, and use of impasto. Ingres would even choose certain subjects (</a:t>
            </a:r>
            <a:r>
              <a:rPr lang="en-US" sz="2800" dirty="0" err="1" smtClean="0"/>
              <a:t>eg</a:t>
            </a:r>
            <a:r>
              <a:rPr lang="en-US" sz="2800" dirty="0" smtClean="0"/>
              <a:t>. </a:t>
            </a:r>
            <a:r>
              <a:rPr lang="en-US" sz="2800" i="1" dirty="0" smtClean="0"/>
              <a:t>La Grande Odalisque</a:t>
            </a:r>
            <a:r>
              <a:rPr lang="en-US" sz="2800" dirty="0" smtClean="0"/>
              <a:t>) in order to show off his skill in capturing the texture of materials like nacre, mother-of-pearl and silk. At any rate, how well a painter handles texture is a good guide to the strength of his/her painting technique.</a:t>
            </a:r>
          </a:p>
          <a:p>
            <a:r>
              <a:rPr lang="en-US" sz="2800" dirty="0" smtClean="0"/>
              <a:t>Brushwork can be tight (slower, precise, controlled) or loose (more rapid, more casual, more expressionistic</a:t>
            </a:r>
            <a:r>
              <a:rPr lang="en-US" dirty="0" smtClean="0"/>
              <a: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799"/>
            <a:ext cx="8458200" cy="5632311"/>
          </a:xfrm>
          <a:prstGeom prst="rect">
            <a:avLst/>
          </a:prstGeom>
        </p:spPr>
        <p:txBody>
          <a:bodyPr wrap="square">
            <a:spAutoFit/>
          </a:bodyPr>
          <a:lstStyle/>
          <a:p>
            <a:r>
              <a:rPr lang="en-US" sz="3600" dirty="0" smtClean="0"/>
              <a:t>It is largely determined by the style and mood of the painting, rather than (say) the temperament of the artist. Caravaggio had a violent hot temperament, yet his paintings were models of controlled brushwork. Cezanne had a slow temperament: he painted so slowly that all the fruit in his still </a:t>
            </a:r>
            <a:r>
              <a:rPr lang="en-US" sz="3600" dirty="0" err="1" smtClean="0"/>
              <a:t>lifes</a:t>
            </a:r>
            <a:r>
              <a:rPr lang="en-US" sz="3600" dirty="0" smtClean="0"/>
              <a:t> rotted away weeks before he finished. Yet the brushwork in many of his works is exceptionally loose. </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5693866"/>
          </a:xfrm>
          <a:prstGeom prst="rect">
            <a:avLst/>
          </a:prstGeom>
        </p:spPr>
        <p:txBody>
          <a:bodyPr wrap="square">
            <a:spAutoFit/>
          </a:bodyPr>
          <a:lstStyle/>
          <a:p>
            <a:r>
              <a:rPr lang="en-US" sz="2800" dirty="0" err="1" smtClean="0"/>
              <a:t>Generalising</a:t>
            </a:r>
            <a:r>
              <a:rPr lang="en-US" sz="2800" dirty="0" smtClean="0"/>
              <a:t> wildly, we might say that the brushstrokes of realist painters tend to be more deliberate, and more controlled than expressionists. When the Impressionists held their first exhibition in Paris, in 1874, critics and spectators were horrified at what they called the "sloppiness" of the brushstrokes. They had to stand much further away from the paintings before the exact image took shape. Nowadays we are quite at ease with Impressionism, but in the beginning its super-loose brushwork caused a scandal.</a:t>
            </a:r>
          </a:p>
          <a:p>
            <a:r>
              <a:rPr lang="en-US" sz="2800" dirty="0" smtClean="0"/>
              <a:t>When it comes to evaluating a picture, the question to ask is: Does the brushwork add or detract from the painting?</a:t>
            </a:r>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458200" cy="5693866"/>
          </a:xfrm>
          <a:prstGeom prst="rect">
            <a:avLst/>
          </a:prstGeom>
        </p:spPr>
        <p:txBody>
          <a:bodyPr wrap="square">
            <a:spAutoFit/>
          </a:bodyPr>
          <a:lstStyle/>
          <a:p>
            <a:r>
              <a:rPr lang="en-US" sz="2800" b="1" dirty="0" smtClean="0"/>
              <a:t>How to Appreciate Beauty in a Painting?</a:t>
            </a:r>
            <a:endParaRPr lang="en-US" sz="2800" dirty="0" smtClean="0"/>
          </a:p>
          <a:p>
            <a:r>
              <a:rPr lang="en-US" sz="2800" dirty="0" smtClean="0"/>
              <a:t>Aesthetics is an intensely personal subject. We all see things differently, including "art", and especially "beauty". In addition, painting is first and foremost a visual art - something we see, rather than think about. So if we are asked whether we think a painting is beautiful, we are likely to give a fairly instant response. However, if we are then asked to evaluate the beauty (or lack thereof) of a painting - meaning, explain and give reasons - well, its a different story. So to help you analyze the situation, here are some questions to ask yourself about the painting. Most are concerned with the harmony, regularity and balance that is visible.</a:t>
            </a:r>
            <a:endParaRPr lang="en-US" sz="2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82000" cy="6494085"/>
          </a:xfrm>
          <a:prstGeom prst="rect">
            <a:avLst/>
          </a:prstGeom>
        </p:spPr>
        <p:txBody>
          <a:bodyPr wrap="square">
            <a:spAutoFit/>
          </a:bodyPr>
          <a:lstStyle/>
          <a:p>
            <a:r>
              <a:rPr lang="en-US" sz="3200" b="1" dirty="0" smtClean="0"/>
              <a:t>What Proportions are Evident in the Picture?</a:t>
            </a:r>
            <a:r>
              <a:rPr lang="en-US" sz="3200" dirty="0" smtClean="0"/>
              <a:t/>
            </a:r>
            <a:br>
              <a:rPr lang="en-US" sz="3200" dirty="0" smtClean="0"/>
            </a:br>
            <a:r>
              <a:rPr lang="en-US" sz="3200" dirty="0" smtClean="0"/>
              <a:t>Greek art and Renaissance art was often based on certain rules of proportion, which accorded with classical views on optical harmony. So maybe the beauty you see (or not) can be partly explained by reference to the proportions (of objects and figures) in the work.</a:t>
            </a:r>
          </a:p>
          <a:p>
            <a:r>
              <a:rPr lang="en-US" sz="3200" b="1" dirty="0" smtClean="0"/>
              <a:t>Are Certain Shapes or Patterns Repeated in the Painting?</a:t>
            </a:r>
            <a:r>
              <a:rPr lang="en-US" sz="3200" dirty="0" smtClean="0"/>
              <a:t/>
            </a:r>
            <a:br>
              <a:rPr lang="en-US" sz="3200" dirty="0" smtClean="0"/>
            </a:br>
            <a:r>
              <a:rPr lang="en-US" sz="3200" dirty="0" smtClean="0"/>
              <a:t>According to psychologists, repetition of pleasing shapes, especially in symmetrical patterns, can relax the eye and the brain, causing us to feel pleasure.</a:t>
            </a:r>
            <a:endParaRPr lang="en-US" sz="3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74345"/>
            <a:ext cx="8229600" cy="6186309"/>
          </a:xfrm>
          <a:prstGeom prst="rect">
            <a:avLst/>
          </a:prstGeom>
        </p:spPr>
        <p:txBody>
          <a:bodyPr wrap="square">
            <a:spAutoFit/>
          </a:bodyPr>
          <a:lstStyle/>
          <a:p>
            <a:r>
              <a:rPr lang="en-US" sz="3600" b="1" dirty="0" smtClean="0"/>
              <a:t>Do the Colours Used in the Painting Complement Each Other?</a:t>
            </a:r>
            <a:r>
              <a:rPr lang="en-US" sz="3600" dirty="0" smtClean="0"/>
              <a:t/>
            </a:r>
            <a:br>
              <a:rPr lang="en-US" sz="3600" dirty="0" smtClean="0"/>
            </a:br>
            <a:r>
              <a:rPr lang="en-US" sz="3600" dirty="0" smtClean="0"/>
              <a:t>Colour schemes with complementary hues or tonal variations are known for their appealing effect on the senses.</a:t>
            </a:r>
          </a:p>
          <a:p>
            <a:r>
              <a:rPr lang="en-US" sz="3600" b="1" dirty="0" smtClean="0"/>
              <a:t>Does the Picture Draw You in? Does it Maintain Your Attention?</a:t>
            </a:r>
            <a:r>
              <a:rPr lang="en-US" sz="3600" dirty="0" smtClean="0"/>
              <a:t/>
            </a:r>
            <a:br>
              <a:rPr lang="en-US" sz="3600" dirty="0" smtClean="0"/>
            </a:br>
            <a:r>
              <a:rPr lang="en-US" sz="3600" dirty="0" smtClean="0"/>
              <a:t>The greatest paintings are the easiest to look at. They attract our attention, and then "signposts" guide our eye around the work.</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5016758"/>
          </a:xfrm>
          <a:prstGeom prst="rect">
            <a:avLst/>
          </a:prstGeom>
        </p:spPr>
        <p:txBody>
          <a:bodyPr wrap="square">
            <a:spAutoFit/>
          </a:bodyPr>
          <a:lstStyle/>
          <a:p>
            <a:r>
              <a:rPr lang="en-US" sz="3200" b="1" dirty="0" smtClean="0"/>
              <a:t>How Does the Painting Compare With Others?</a:t>
            </a:r>
            <a:endParaRPr lang="en-US" sz="3200" dirty="0" smtClean="0"/>
          </a:p>
          <a:p>
            <a:r>
              <a:rPr lang="en-US" sz="3200" dirty="0" smtClean="0"/>
              <a:t>Everything is relative. So how does the painting in front of you compare with similar types of painting by the same artist? If it's a mature work, you may find it improves on earlier ones, and vice versa. If you can't find others by the same artist, try looking at similar works by other artists. Ideally, start with works painted in the same decade, and then gradually move forward in time. You can't look at too many paintings!</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04800" y="304800"/>
            <a:ext cx="800100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cs typeface="Arial" pitchFamily="34" charset="0"/>
              </a:rPr>
              <a:t>Art Evaluation: Judging Your Own Painting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cs typeface="Arial" pitchFamily="34" charset="0"/>
              </a:rPr>
              <a:t>Art Shows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cs typeface="Arial" pitchFamily="34" charset="0"/>
              </a:rPr>
              <a:t>What do judges at look for art shows? It depends on the level of entry, regulations and individual preferences of the panel members, but the qualities usually sought are: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cs typeface="Arial" pitchFamily="34" charset="0"/>
              </a:rPr>
              <a:t>1. Integrity: a sense that the work comes from within and is the authentic expression of the author's spirit.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chemeClr val="tx1"/>
                </a:solidFill>
                <a:effectLst/>
                <a:cs typeface="Arial" pitchFamily="34" charset="0"/>
              </a:rPr>
              <a:t>2. Completeness: a coherent and integrated statement, with all aspects closely worked in.</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5262979"/>
          </a:xfrm>
          <a:prstGeom prst="rect">
            <a:avLst/>
          </a:prstGeom>
        </p:spPr>
        <p:txBody>
          <a:bodyPr wrap="square">
            <a:spAutoFit/>
          </a:bodyPr>
          <a:lstStyle/>
          <a:p>
            <a:r>
              <a:rPr lang="en-US" sz="2800" dirty="0" smtClean="0"/>
              <a:t>3. Depth: a subtlety that can survive repeated viewing.</a:t>
            </a:r>
          </a:p>
          <a:p>
            <a:r>
              <a:rPr lang="en-US" sz="2800" dirty="0" smtClean="0"/>
              <a:t>4. Originality: no clones of other artist's work or previous entries/winners.</a:t>
            </a:r>
          </a:p>
          <a:p>
            <a:r>
              <a:rPr lang="en-US" sz="2800" dirty="0" smtClean="0"/>
              <a:t>5. Vitality: emotion-laden, taking risks that come off.</a:t>
            </a:r>
          </a:p>
          <a:p>
            <a:r>
              <a:rPr lang="en-US" sz="2800" dirty="0" smtClean="0"/>
              <a:t>6. Quality: design and execution show panache and authority.</a:t>
            </a:r>
          </a:p>
          <a:p>
            <a:r>
              <a:rPr lang="en-US" sz="2800" dirty="0" smtClean="0"/>
              <a:t>7. Intriguing: work leaves something unsaid or to be further imagined.</a:t>
            </a:r>
          </a:p>
          <a:p>
            <a:r>
              <a:rPr lang="en-US" sz="2800" dirty="0" smtClean="0"/>
              <a:t>8. Innovative: extends the usual characteristics of the genre.</a:t>
            </a:r>
          </a:p>
          <a:p>
            <a:r>
              <a:rPr lang="en-US" sz="2800" dirty="0" smtClean="0"/>
              <a:t>9. Significance: work makes some statement that enlarges our visual understanding of the world. </a:t>
            </a:r>
            <a:endParaRPr lang="en-US" sz="2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534400" cy="5262979"/>
          </a:xfrm>
          <a:prstGeom prst="rect">
            <a:avLst/>
          </a:prstGeom>
        </p:spPr>
        <p:txBody>
          <a:bodyPr wrap="square">
            <a:spAutoFit/>
          </a:bodyPr>
          <a:lstStyle/>
          <a:p>
            <a:r>
              <a:rPr lang="en-US" sz="2800" b="1" dirty="0" smtClean="0"/>
              <a:t>General Check List</a:t>
            </a:r>
          </a:p>
          <a:p>
            <a:r>
              <a:rPr lang="en-US" sz="2800" dirty="0" smtClean="0"/>
              <a:t>In an analysis of still life, or of any other genre, how realistically can you judge your own work? The short answer is that you have to. Just as good writing is essentially rewriting, so good painting means continually appraising your efforts, appreciating its strengths and weaknesses, and learning to do better. </a:t>
            </a:r>
          </a:p>
          <a:p>
            <a:r>
              <a:rPr lang="en-US" sz="2800" dirty="0" smtClean="0"/>
              <a:t>The real difficulty is seeing your work as others see it, and that's where painting clubs, local art shows and galleries are so useful. The standing of your work is much more evident when hung with others, particularly in a large exhibition with a common theme or genre. </a:t>
            </a:r>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763000" cy="5016758"/>
          </a:xfrm>
          <a:prstGeom prst="rect">
            <a:avLst/>
          </a:prstGeom>
        </p:spPr>
        <p:txBody>
          <a:bodyPr wrap="square">
            <a:spAutoFit/>
          </a:bodyPr>
          <a:lstStyle/>
          <a:p>
            <a:r>
              <a:rPr lang="en-US" sz="3200" dirty="0" smtClean="0"/>
              <a:t>The above — the overall qualities and the showing against the competition — are the overriding concerns, but you may find the following criteria useful for a point by point evaluation of a particular work. The listing is incomplete, needs some painting experience to understand, and will remain only words until applied. You will probably make your own checklist in time, but this may serve as a starting point with which to compare your painting against a recognized masterwork.</a:t>
            </a:r>
            <a:endParaRPr lang="en-US"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6124754"/>
          </a:xfrm>
          <a:prstGeom prst="rect">
            <a:avLst/>
          </a:prstGeom>
        </p:spPr>
        <p:txBody>
          <a:bodyPr wrap="square">
            <a:spAutoFit/>
          </a:bodyPr>
          <a:lstStyle/>
          <a:p>
            <a:r>
              <a:rPr lang="en-US" sz="2800" b="1" dirty="0" smtClean="0"/>
              <a:t>Line</a:t>
            </a:r>
          </a:p>
          <a:p>
            <a:r>
              <a:rPr lang="en-US" sz="2800" dirty="0" smtClean="0"/>
              <a:t>Articulation: do the lines clearly articulate the forms? Entirely so?</a:t>
            </a:r>
          </a:p>
          <a:p>
            <a:r>
              <a:rPr lang="en-US" sz="2800" dirty="0" smtClean="0"/>
              <a:t>Economy of Statement: sense of a powerfully organizing mind that has weighed up and placed the lines exactly?</a:t>
            </a:r>
          </a:p>
          <a:p>
            <a:r>
              <a:rPr lang="en-US" sz="2800" dirty="0" smtClean="0"/>
              <a:t>Sureness of touch: more than deftness or facility: a sense that the brush was always and fully under the artist's intelligent control.</a:t>
            </a:r>
          </a:p>
          <a:p>
            <a:r>
              <a:rPr lang="en-US" sz="2800" dirty="0" smtClean="0"/>
              <a:t>Rhythmic Quality: considered in the abstract, do the lines evoke a powerful and integrating rhythm?</a:t>
            </a:r>
          </a:p>
          <a:p>
            <a:r>
              <a:rPr lang="en-US" sz="2800" dirty="0" smtClean="0"/>
              <a:t>Sensitivity: with what sensitively and variation are the qualities of the lines depicted?</a:t>
            </a:r>
          </a:p>
          <a:p>
            <a:r>
              <a:rPr lang="en-US" sz="2800" dirty="0" smtClean="0"/>
              <a:t>Line Design: do the lines themselves create a pleasing design?</a:t>
            </a:r>
            <a:endParaRPr lang="en-US" sz="2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6001643"/>
          </a:xfrm>
          <a:prstGeom prst="rect">
            <a:avLst/>
          </a:prstGeom>
        </p:spPr>
        <p:txBody>
          <a:bodyPr wrap="square">
            <a:spAutoFit/>
          </a:bodyPr>
          <a:lstStyle/>
          <a:p>
            <a:r>
              <a:rPr lang="en-US" sz="3200" b="1" dirty="0" smtClean="0"/>
              <a:t>Form</a:t>
            </a:r>
          </a:p>
          <a:p>
            <a:r>
              <a:rPr lang="en-US" sz="3200" dirty="0" smtClean="0"/>
              <a:t>Solidity: do the objects depicted look solid, individually and in relation to other objects?</a:t>
            </a:r>
          </a:p>
          <a:p>
            <a:r>
              <a:rPr lang="en-US" sz="3200" dirty="0" smtClean="0"/>
              <a:t>Organic Character: are the density, texture and individual characteristics of each object properly captured (e.g. a silk dress looks like silk and not linen)?</a:t>
            </a:r>
          </a:p>
          <a:p>
            <a:r>
              <a:rPr lang="en-US" sz="3200" dirty="0" smtClean="0"/>
              <a:t>Coherence: considered as a design, do the forms create a pleasing and coherent design in the third dimension?</a:t>
            </a:r>
          </a:p>
          <a:p>
            <a:r>
              <a:rPr lang="en-US" sz="3200" dirty="0" smtClean="0"/>
              <a:t>Articulation of Planes: is the 3-D position of every point in the picture entirely clear?</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4031873"/>
          </a:xfrm>
          <a:prstGeom prst="rect">
            <a:avLst/>
          </a:prstGeom>
        </p:spPr>
        <p:txBody>
          <a:bodyPr wrap="square">
            <a:spAutoFit/>
          </a:bodyPr>
          <a:lstStyle/>
          <a:p>
            <a:r>
              <a:rPr lang="en-US" sz="3200" b="1" dirty="0" smtClean="0"/>
              <a:t>Tone</a:t>
            </a:r>
          </a:p>
          <a:p>
            <a:r>
              <a:rPr lang="en-US" sz="3200" dirty="0" smtClean="0"/>
              <a:t>Range: a pleasing range of light and dark within the painting?</a:t>
            </a:r>
          </a:p>
          <a:p>
            <a:r>
              <a:rPr lang="en-US" sz="3200" dirty="0" smtClean="0"/>
              <a:t>Correctly judged: does the tone of everything depicted seem correct given the implied lighting conditions?</a:t>
            </a:r>
          </a:p>
          <a:p>
            <a:r>
              <a:rPr lang="en-US" sz="3200" dirty="0" smtClean="0"/>
              <a:t>Mood: if tone is being used to create mood, is that mood believable and acceptably varied?</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458200" cy="5632311"/>
          </a:xfrm>
          <a:prstGeom prst="rect">
            <a:avLst/>
          </a:prstGeom>
        </p:spPr>
        <p:txBody>
          <a:bodyPr wrap="square">
            <a:spAutoFit/>
          </a:bodyPr>
          <a:lstStyle/>
          <a:p>
            <a:r>
              <a:rPr lang="en-US" sz="3600" b="1" dirty="0" smtClean="0"/>
              <a:t>Color</a:t>
            </a:r>
          </a:p>
          <a:p>
            <a:r>
              <a:rPr lang="en-US" sz="3600" dirty="0" smtClean="0"/>
              <a:t>Harmony: a good sense of color harmony — by hue, purity and tone?</a:t>
            </a:r>
          </a:p>
          <a:p>
            <a:r>
              <a:rPr lang="en-US" sz="3600" dirty="0" smtClean="0"/>
              <a:t>Scheme: what color harmony scheme is being adopted? Is it appropriate?</a:t>
            </a:r>
          </a:p>
          <a:p>
            <a:r>
              <a:rPr lang="en-US" sz="3600" dirty="0" smtClean="0"/>
              <a:t>Discord: are the departures from color harmony sensible — i.e. create their own dynamic, have expressive qualities and/or further the subject/mood/statement of the painting?</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534400" cy="5509200"/>
          </a:xfrm>
          <a:prstGeom prst="rect">
            <a:avLst/>
          </a:prstGeom>
        </p:spPr>
        <p:txBody>
          <a:bodyPr wrap="square">
            <a:spAutoFit/>
          </a:bodyPr>
          <a:lstStyle/>
          <a:p>
            <a:r>
              <a:rPr lang="en-US" sz="3200" b="1" dirty="0" smtClean="0"/>
              <a:t>Composition</a:t>
            </a:r>
          </a:p>
          <a:p>
            <a:r>
              <a:rPr lang="en-US" sz="3200" dirty="0" smtClean="0"/>
              <a:t>Appropriate: considered purely as composition, are the elements of the painting appropriate — measured, restful, dynamic, energetic, etc.?</a:t>
            </a:r>
          </a:p>
          <a:p>
            <a:r>
              <a:rPr lang="en-US" sz="3200" dirty="0" smtClean="0"/>
              <a:t>Consistency: is the composition consistent, as a design and as an expression of content?</a:t>
            </a:r>
          </a:p>
          <a:p>
            <a:r>
              <a:rPr lang="en-US" sz="3200" dirty="0" smtClean="0"/>
              <a:t>Integration: are all compositional elements closely and pleasingly integrated?</a:t>
            </a:r>
          </a:p>
          <a:p>
            <a:r>
              <a:rPr lang="en-US" sz="3200" dirty="0" smtClean="0"/>
              <a:t>Richness of Formal Relationships: relationships between compositional elements are varied, original and expressive?</a:t>
            </a:r>
            <a:endParaRPr lang="en-US" sz="3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97346"/>
            <a:ext cx="8534400" cy="5262979"/>
          </a:xfrm>
          <a:prstGeom prst="rect">
            <a:avLst/>
          </a:prstGeom>
        </p:spPr>
        <p:txBody>
          <a:bodyPr wrap="square">
            <a:spAutoFit/>
          </a:bodyPr>
          <a:lstStyle/>
          <a:p>
            <a:r>
              <a:rPr lang="en-US" sz="2800" b="1" dirty="0" smtClean="0"/>
              <a:t>Some Maxims</a:t>
            </a:r>
          </a:p>
          <a:p>
            <a:r>
              <a:rPr lang="en-US" sz="2800" dirty="0" smtClean="0"/>
              <a:t>1. Talent is no more than persistence in recognizing and solving problems. Practice. </a:t>
            </a:r>
          </a:p>
          <a:p>
            <a:r>
              <a:rPr lang="en-US" sz="2800" dirty="0" smtClean="0"/>
              <a:t>2. The crucial question is not how to paint but what. First decide what you want to paint and then how you'll do it. </a:t>
            </a:r>
          </a:p>
          <a:p>
            <a:r>
              <a:rPr lang="en-US" sz="2800" dirty="0" smtClean="0"/>
              <a:t>3. Start with an image in your mind and paint that. </a:t>
            </a:r>
          </a:p>
          <a:p>
            <a:r>
              <a:rPr lang="en-US" sz="2800" dirty="0" smtClean="0"/>
              <a:t>4. Ensure you put in every stroke as best you can, even in under painting. Each stroke should follow naturally from the previous and lead on the next. </a:t>
            </a:r>
          </a:p>
          <a:p>
            <a:r>
              <a:rPr lang="en-US" sz="2800" dirty="0" smtClean="0"/>
              <a:t>5. Work the whole picture at once. </a:t>
            </a:r>
          </a:p>
          <a:p>
            <a:r>
              <a:rPr lang="en-US" sz="2800" dirty="0" smtClean="0"/>
              <a:t>6. Depict smaller than life-size. </a:t>
            </a:r>
          </a:p>
          <a:p>
            <a:r>
              <a:rPr lang="en-US" sz="2800" dirty="0" smtClean="0"/>
              <a:t>7. Take nothing on trust but experiment continually.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3970318"/>
          </a:xfrm>
          <a:prstGeom prst="rect">
            <a:avLst/>
          </a:prstGeom>
        </p:spPr>
        <p:txBody>
          <a:bodyPr wrap="square">
            <a:spAutoFit/>
          </a:bodyPr>
          <a:lstStyle/>
          <a:p>
            <a:r>
              <a:rPr lang="en-US" sz="3600" dirty="0" smtClean="0"/>
              <a:t>8. Work from large to small. </a:t>
            </a:r>
          </a:p>
          <a:p>
            <a:r>
              <a:rPr lang="en-US" sz="3600" dirty="0" smtClean="0"/>
              <a:t>9. Do everything as simply and economically as possible. If you can bring an element to completion quickly, do so. </a:t>
            </a:r>
          </a:p>
          <a:p>
            <a:r>
              <a:rPr lang="en-US" sz="3600" dirty="0" smtClean="0"/>
              <a:t>10. The good painter grasps the importance and significance of what he sees. To develop that is more important than technique. </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457200"/>
            <a:ext cx="8839200" cy="6095999"/>
          </a:xfrm>
        </p:spPr>
        <p:txBody>
          <a:bodyPr>
            <a:normAutofit fontScale="90000"/>
          </a:bodyPr>
          <a:lstStyle/>
          <a:p>
            <a:pPr algn="l"/>
            <a:r>
              <a:rPr lang="en-US" sz="4000" b="1" dirty="0" smtClean="0"/>
              <a:t>ASSESSMENT OR EVALUATION OF ART AND CRAFT</a:t>
            </a:r>
            <a:br>
              <a:rPr lang="en-US" sz="4000" b="1" dirty="0" smtClean="0"/>
            </a:br>
            <a:r>
              <a:rPr lang="en-US" sz="4000" dirty="0" smtClean="0"/>
              <a:t>Evaluation is necessary and vital, and should be regarded as an important and essential diagnostic procedure to improve what is taught and learned. Procedures in this area will be primarily concerned with determining the following:-</a:t>
            </a:r>
            <a:br>
              <a:rPr lang="en-US" sz="4000" dirty="0" smtClean="0"/>
            </a:br>
            <a:r>
              <a:rPr lang="en-US" sz="4000" dirty="0" smtClean="0"/>
              <a:t>the degree to which the learning objective has been fulfilled. level of Individual response·</a:t>
            </a:r>
            <a:br>
              <a:rPr lang="en-US" sz="4000" dirty="0" smtClean="0"/>
            </a:br>
            <a:r>
              <a:rPr lang="en-US" sz="4000" dirty="0" smtClean="0"/>
              <a:t>level of Class Group response.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02362"/>
          </a:xfrm>
        </p:spPr>
        <p:txBody>
          <a:bodyPr>
            <a:normAutofit fontScale="90000"/>
          </a:bodyPr>
          <a:lstStyle/>
          <a:p>
            <a:pPr algn="l"/>
            <a:r>
              <a:rPr lang="en-US" sz="4000" dirty="0" smtClean="0"/>
              <a:t/>
            </a:r>
            <a:br>
              <a:rPr lang="en-US" sz="4000" dirty="0" smtClean="0"/>
            </a:br>
            <a:r>
              <a:rPr lang="en-US" sz="4000" dirty="0" smtClean="0"/>
              <a:t>Emphasis should be placed on evaluating the learner in the process of learning and evaluating the students work as a whole.</a:t>
            </a:r>
            <a:br>
              <a:rPr lang="en-US" sz="4000" dirty="0" smtClean="0"/>
            </a:br>
            <a:r>
              <a:rPr lang="en-US" sz="4000" dirty="0" smtClean="0"/>
              <a:t>The primary purpose is to secure and record information that will enable the teacher to improve the educational process and therefore evaluation should be perceived as an educational device through which the teachers professional expertise can be exercised on behalf of the students whom the syllabus is designed to serve.</a:t>
            </a: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078313"/>
          </a:xfrm>
          <a:prstGeom prst="rect">
            <a:avLst/>
          </a:prstGeom>
        </p:spPr>
        <p:txBody>
          <a:bodyPr wrap="square">
            <a:spAutoFit/>
          </a:bodyPr>
          <a:lstStyle/>
          <a:p>
            <a:r>
              <a:rPr lang="en-US" sz="3600" dirty="0" smtClean="0"/>
              <a:t>In this lecture Student </a:t>
            </a:r>
            <a:r>
              <a:rPr lang="en-US" sz="3600" dirty="0"/>
              <a:t>Teachers will focus on assessment of art, </a:t>
            </a:r>
          </a:p>
          <a:p>
            <a:r>
              <a:rPr lang="en-US" sz="3600" dirty="0"/>
              <a:t>crafts, and calligraphy in elementary grades. The most important aim of assessment </a:t>
            </a:r>
          </a:p>
          <a:p>
            <a:r>
              <a:rPr lang="en-US" sz="3600" dirty="0"/>
              <a:t>in these subjects in elementary grades is to enhance children’s learning. Assessment </a:t>
            </a:r>
          </a:p>
          <a:p>
            <a:r>
              <a:rPr lang="en-US" sz="3600" dirty="0"/>
              <a:t>is, therefore, at the heart of teaching and learning arts, crafts, and </a:t>
            </a:r>
            <a:r>
              <a:rPr lang="en-US" sz="3600" dirty="0" smtClean="0"/>
              <a:t>calligraphy.</a:t>
            </a:r>
            <a:endParaRPr lang="en-US" sz="3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599"/>
            <a:ext cx="8534400" cy="6740307"/>
          </a:xfrm>
          <a:prstGeom prst="rect">
            <a:avLst/>
          </a:prstGeom>
        </p:spPr>
        <p:txBody>
          <a:bodyPr wrap="square">
            <a:spAutoFit/>
          </a:bodyPr>
          <a:lstStyle/>
          <a:p>
            <a:r>
              <a:rPr lang="en-US" sz="2800" b="1" dirty="0" smtClean="0"/>
              <a:t>The Evolution of Fine Arts</a:t>
            </a:r>
            <a:endParaRPr lang="en-US" sz="2800" dirty="0" smtClean="0"/>
          </a:p>
          <a:p>
            <a:r>
              <a:rPr lang="en-US" sz="2800" dirty="0" smtClean="0"/>
              <a:t>After primitive forms of cave painting, figurine sculptures and other types of ancient art, there </a:t>
            </a:r>
            <a:r>
              <a:rPr lang="en-US" sz="2800" dirty="0" err="1" smtClean="0"/>
              <a:t>occured</a:t>
            </a:r>
            <a:r>
              <a:rPr lang="en-US" sz="2800" dirty="0" smtClean="0"/>
              <a:t> the golden era of Greek art and other schools of Classical Antiquity. The sacking of Rome (c.400-450) introduced the dead period of the Dark Ages (c.450-1000), brightened only by Celtic art and Ultimate La </a:t>
            </a:r>
            <a:r>
              <a:rPr lang="en-US" sz="2800" dirty="0" err="1" smtClean="0"/>
              <a:t>Tene</a:t>
            </a:r>
            <a:r>
              <a:rPr lang="en-US" sz="2800" dirty="0" smtClean="0"/>
              <a:t> Celtic designs, after which the history of art in the West is studded with a wide variety of artistic 'styles' or 'movements' - such as: Gothic (c.1100-1300), Renaissance (c.1300-1600), Baroque (17th century), Neo-Classicism (18th century), Romanticism (18th-19th century), Realism and Impressionism (19th century), </a:t>
            </a:r>
            <a:r>
              <a:rPr lang="en-US" sz="3200" dirty="0" smtClean="0"/>
              <a:t>Cubism, Expressionism, Surrealism, Abstract Expressionism and Pop-Art (20th century).</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458200" cy="6555641"/>
          </a:xfrm>
          <a:prstGeom prst="rect">
            <a:avLst/>
          </a:prstGeom>
        </p:spPr>
        <p:txBody>
          <a:bodyPr wrap="square">
            <a:spAutoFit/>
          </a:bodyPr>
          <a:lstStyle/>
          <a:p>
            <a:r>
              <a:rPr lang="en-US" sz="2800" dirty="0" smtClean="0"/>
              <a:t>For a brief review of modernism (c.1860-1965), see Modern art movements; for a guide to postmodernism, (c.1965-present) see our list of the main Contemporary art movements.</a:t>
            </a:r>
          </a:p>
          <a:p>
            <a:r>
              <a:rPr lang="en-US" sz="2800" b="1" dirty="0" smtClean="0"/>
              <a:t>The Tradition</a:t>
            </a:r>
            <a:endParaRPr lang="en-US" sz="2800" dirty="0" smtClean="0"/>
          </a:p>
          <a:p>
            <a:r>
              <a:rPr lang="en-US" sz="2800" dirty="0" smtClean="0"/>
              <a:t>Fine art was the traditional type of Academic art taught at the great schools, such as the </a:t>
            </a:r>
            <a:r>
              <a:rPr lang="en-US" sz="2800" dirty="0" err="1" smtClean="0"/>
              <a:t>the</a:t>
            </a:r>
            <a:r>
              <a:rPr lang="en-US" sz="2800" dirty="0" smtClean="0"/>
              <a:t> </a:t>
            </a:r>
            <a:r>
              <a:rPr lang="en-US" sz="2800" i="1" dirty="0" err="1" smtClean="0"/>
              <a:t>Accademia</a:t>
            </a:r>
            <a:r>
              <a:rPr lang="en-US" sz="2800" i="1" dirty="0" smtClean="0"/>
              <a:t> </a:t>
            </a:r>
            <a:r>
              <a:rPr lang="en-US" sz="2800" i="1" dirty="0" err="1" smtClean="0"/>
              <a:t>dell'Arte</a:t>
            </a:r>
            <a:r>
              <a:rPr lang="en-US" sz="2800" i="1" dirty="0" smtClean="0"/>
              <a:t> del </a:t>
            </a:r>
            <a:r>
              <a:rPr lang="en-US" sz="2800" i="1" dirty="0" err="1" smtClean="0"/>
              <a:t>Disegno</a:t>
            </a:r>
            <a:r>
              <a:rPr lang="en-US" sz="2800" dirty="0" smtClean="0"/>
              <a:t> in Florence, the </a:t>
            </a:r>
            <a:r>
              <a:rPr lang="en-US" sz="2800" i="1" dirty="0" err="1" smtClean="0"/>
              <a:t>Accademia</a:t>
            </a:r>
            <a:r>
              <a:rPr lang="en-US" sz="2800" i="1" dirty="0" smtClean="0"/>
              <a:t> </a:t>
            </a:r>
            <a:r>
              <a:rPr lang="en-US" sz="2800" i="1" dirty="0" err="1" smtClean="0"/>
              <a:t>di</a:t>
            </a:r>
            <a:r>
              <a:rPr lang="en-US" sz="2800" i="1" dirty="0" smtClean="0"/>
              <a:t> San Luca</a:t>
            </a:r>
            <a:r>
              <a:rPr lang="en-US" sz="2800" dirty="0" smtClean="0"/>
              <a:t> in Rome, the </a:t>
            </a:r>
            <a:r>
              <a:rPr lang="en-US" sz="2800" i="1" dirty="0" err="1" smtClean="0"/>
              <a:t>Académie</a:t>
            </a:r>
            <a:r>
              <a:rPr lang="en-US" sz="2800" i="1" dirty="0" smtClean="0"/>
              <a:t> des Beaux-Arts</a:t>
            </a:r>
            <a:r>
              <a:rPr lang="en-US" sz="2800" dirty="0" smtClean="0"/>
              <a:t> in Paris, and the Royal Academy in London. One of the key legacies of the academies was their theory of linear perspective and their ranking of the painting genres, which classified all works into 5 types: history, portrait, genre-scenes, landscape or still life.</a:t>
            </a:r>
          </a:p>
          <a:p>
            <a:r>
              <a:rPr lang="en-US" sz="2800" b="1" dirty="0" smtClean="0"/>
              <a:t>Patrons</a:t>
            </a:r>
            <a:endParaRPr lang="en-US" sz="28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077200" cy="5016758"/>
          </a:xfrm>
          <a:prstGeom prst="rect">
            <a:avLst/>
          </a:prstGeom>
        </p:spPr>
        <p:txBody>
          <a:bodyPr wrap="square">
            <a:spAutoFit/>
          </a:bodyPr>
          <a:lstStyle/>
          <a:p>
            <a:r>
              <a:rPr lang="en-US" sz="3200" dirty="0"/>
              <a:t>ESSMENT OBJECTIVES </a:t>
            </a:r>
          </a:p>
          <a:p>
            <a:r>
              <a:rPr lang="en-US" sz="3200" dirty="0"/>
              <a:t>On completion of the course, </a:t>
            </a:r>
          </a:p>
          <a:p>
            <a:r>
              <a:rPr lang="en-US" sz="3200" dirty="0"/>
              <a:t>students should be able to: </a:t>
            </a:r>
          </a:p>
          <a:p>
            <a:r>
              <a:rPr lang="en-US" sz="3200" dirty="0"/>
              <a:t>(</a:t>
            </a:r>
            <a:r>
              <a:rPr lang="en-US" sz="3200" dirty="0" err="1"/>
              <a:t>i</a:t>
            </a:r>
            <a:r>
              <a:rPr lang="en-US" sz="3200" dirty="0"/>
              <a:t>) give a personal response to an</a:t>
            </a:r>
          </a:p>
          <a:p>
            <a:r>
              <a:rPr lang="en-US" sz="3200" dirty="0"/>
              <a:t>idea, experience or other stimulus </a:t>
            </a:r>
          </a:p>
          <a:p>
            <a:r>
              <a:rPr lang="en-US" sz="3200" dirty="0"/>
              <a:t>(ii) work from imagination, memory and direct observation </a:t>
            </a:r>
          </a:p>
          <a:p>
            <a:r>
              <a:rPr lang="en-US" sz="3200" dirty="0"/>
              <a:t>(iii) use drawing for observation, </a:t>
            </a:r>
            <a:r>
              <a:rPr lang="en-US" sz="3200" dirty="0" err="1"/>
              <a:t>recordin</a:t>
            </a:r>
            <a:endParaRPr lang="en-US" sz="3200" dirty="0"/>
          </a:p>
          <a:p>
            <a:r>
              <a:rPr lang="en-US" sz="3200" dirty="0"/>
              <a:t>g and analysis, as a means of thinking </a:t>
            </a:r>
          </a:p>
          <a:p>
            <a:r>
              <a:rPr lang="en-US" sz="3200" dirty="0"/>
              <a:t>and for communication and expression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458200" cy="5078313"/>
          </a:xfrm>
          <a:prstGeom prst="rect">
            <a:avLst/>
          </a:prstGeom>
        </p:spPr>
        <p:txBody>
          <a:bodyPr wrap="square">
            <a:spAutoFit/>
          </a:bodyPr>
          <a:lstStyle/>
          <a:p>
            <a:r>
              <a:rPr lang="en-US" sz="3600" dirty="0" smtClean="0"/>
              <a:t>(iv) use the core two-dimensional </a:t>
            </a:r>
          </a:p>
          <a:p>
            <a:r>
              <a:rPr lang="en-US" sz="3600" dirty="0" smtClean="0"/>
              <a:t>processes in making, manipulating and </a:t>
            </a:r>
          </a:p>
          <a:p>
            <a:r>
              <a:rPr lang="en-US" sz="3600" dirty="0" smtClean="0"/>
              <a:t>developing images, using lettering and </a:t>
            </a:r>
          </a:p>
          <a:p>
            <a:r>
              <a:rPr lang="en-US" sz="3600" dirty="0" smtClean="0"/>
              <a:t>combining lettering with image, in </a:t>
            </a:r>
          </a:p>
          <a:p>
            <a:r>
              <a:rPr lang="en-US" sz="3600" dirty="0" smtClean="0"/>
              <a:t>expressive and communicative modes </a:t>
            </a:r>
          </a:p>
          <a:p>
            <a:r>
              <a:rPr lang="en-US" sz="3600" dirty="0" smtClean="0"/>
              <a:t>(v) use the three-dimensional processes of additive, subtractive and </a:t>
            </a:r>
          </a:p>
          <a:p>
            <a:r>
              <a:rPr lang="en-US" sz="3600" dirty="0" smtClean="0"/>
              <a:t>constructional form-making in expressive and functional modes </a:t>
            </a:r>
            <a:endParaRPr lang="en-US" sz="36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305800" cy="4524315"/>
          </a:xfrm>
          <a:prstGeom prst="rect">
            <a:avLst/>
          </a:prstGeom>
        </p:spPr>
        <p:txBody>
          <a:bodyPr wrap="square">
            <a:spAutoFit/>
          </a:bodyPr>
          <a:lstStyle/>
          <a:p>
            <a:r>
              <a:rPr lang="en-US" sz="3600" dirty="0" smtClean="0"/>
              <a:t>(vi) use and understand </a:t>
            </a:r>
            <a:r>
              <a:rPr lang="en-US" sz="3600" dirty="0" err="1" smtClean="0"/>
              <a:t>th</a:t>
            </a:r>
            <a:endParaRPr lang="en-US" sz="3600" dirty="0" smtClean="0"/>
          </a:p>
          <a:p>
            <a:r>
              <a:rPr lang="en-US" sz="3600" dirty="0" smtClean="0"/>
              <a:t>e art and design elements </a:t>
            </a:r>
          </a:p>
          <a:p>
            <a:r>
              <a:rPr lang="en-US" sz="3600" dirty="0" smtClean="0"/>
              <a:t>(vii) use a variety of material</a:t>
            </a:r>
          </a:p>
          <a:p>
            <a:r>
              <a:rPr lang="en-US" sz="3600" dirty="0" smtClean="0"/>
              <a:t>s, media, tools and equipment </a:t>
            </a:r>
          </a:p>
          <a:p>
            <a:r>
              <a:rPr lang="en-US" sz="3600" dirty="0" smtClean="0"/>
              <a:t>(viii) use an appropriate working vocabulary </a:t>
            </a:r>
          </a:p>
          <a:p>
            <a:r>
              <a:rPr lang="en-US" sz="3600" dirty="0" smtClean="0"/>
              <a:t>(ix) understand relevant scientific, mathematical and technological aspects of </a:t>
            </a:r>
          </a:p>
          <a:p>
            <a:r>
              <a:rPr lang="en-US" sz="3600" dirty="0" smtClean="0"/>
              <a:t>art, craft and design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6494085"/>
          </a:xfrm>
          <a:prstGeom prst="rect">
            <a:avLst/>
          </a:prstGeom>
        </p:spPr>
        <p:txBody>
          <a:bodyPr wrap="square">
            <a:spAutoFit/>
          </a:bodyPr>
          <a:lstStyle/>
          <a:p>
            <a:r>
              <a:rPr lang="en-US" dirty="0" smtClean="0"/>
              <a:t>(</a:t>
            </a:r>
            <a:r>
              <a:rPr lang="en-US" sz="3200" dirty="0" smtClean="0"/>
              <a:t>x) sustain projects from</a:t>
            </a:r>
          </a:p>
          <a:p>
            <a:r>
              <a:rPr lang="en-US" sz="3200" dirty="0" smtClean="0"/>
              <a:t>conception to </a:t>
            </a:r>
            <a:r>
              <a:rPr lang="en-US" sz="3200" dirty="0" err="1" smtClean="0"/>
              <a:t>realisation</a:t>
            </a:r>
            <a:r>
              <a:rPr lang="en-US" sz="3200" dirty="0" smtClean="0"/>
              <a:t> </a:t>
            </a:r>
          </a:p>
          <a:p>
            <a:r>
              <a:rPr lang="en-US" sz="3200" dirty="0" smtClean="0"/>
              <a:t>(xi) appraise and evaluate his/her </a:t>
            </a:r>
          </a:p>
          <a:p>
            <a:r>
              <a:rPr lang="en-US" sz="3200" dirty="0" smtClean="0"/>
              <a:t>own work in progress and on completion </a:t>
            </a:r>
          </a:p>
          <a:p>
            <a:r>
              <a:rPr lang="en-US" sz="3200" dirty="0" smtClean="0"/>
              <a:t>(xii) develop an awareness of the historical, social and economic role" and value </a:t>
            </a:r>
          </a:p>
          <a:p>
            <a:r>
              <a:rPr lang="en-US" sz="3200" dirty="0" smtClean="0"/>
              <a:t>of art, craft and design and aspects of</a:t>
            </a:r>
          </a:p>
          <a:p>
            <a:r>
              <a:rPr lang="en-US" sz="3200" dirty="0" smtClean="0"/>
              <a:t>contemporary culture and mass media. </a:t>
            </a:r>
          </a:p>
          <a:p>
            <a:r>
              <a:rPr lang="en-US" sz="3200" dirty="0" smtClean="0"/>
              <a:t>To evaluate a craft one must keep in mind that how the crafts man has used his material with the best use of his skill. What is the purpose of making this craft.</a:t>
            </a:r>
          </a:p>
          <a:p>
            <a:r>
              <a:rPr lang="en-US" sz="3200" dirty="0" smtClean="0"/>
              <a:t> </a:t>
            </a:r>
            <a:endParaRPr lang="en-US" sz="32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0"/>
          </a:xfrm>
        </p:spPr>
        <p:txBody>
          <a:bodyPr>
            <a:normAutofit fontScale="90000"/>
          </a:bodyPr>
          <a:lstStyle/>
          <a:p>
            <a:pPr algn="l"/>
            <a:r>
              <a:rPr lang="en-US" sz="4000" dirty="0" smtClean="0"/>
              <a:t>What were the set goals that the crafts man had in his mind.</a:t>
            </a:r>
            <a:br>
              <a:rPr lang="en-US" sz="4000" dirty="0" smtClean="0"/>
            </a:br>
            <a:r>
              <a:rPr lang="en-US" sz="4000" dirty="0" smtClean="0"/>
              <a:t>Was he interested in keeping the same tradition of craft making of the region or there was some creativity introduced by him with the tradition.</a:t>
            </a:r>
            <a:br>
              <a:rPr lang="en-US" sz="4000" dirty="0" smtClean="0"/>
            </a:br>
            <a:r>
              <a:rPr lang="en-US" sz="4000" dirty="0" smtClean="0"/>
              <a:t>Is the craft communicating some moral lesson trough the craft or it is just representational. If the evaluator has answers to these questions in his mind then he can judge and mark the craft.</a:t>
            </a:r>
            <a:r>
              <a:rPr lang="en-US" sz="3600" dirty="0" smtClean="0"/>
              <a:t/>
            </a:r>
            <a:br>
              <a:rPr lang="en-US" sz="3600" dirty="0" smtClean="0"/>
            </a:br>
            <a:endParaRPr lang="en-US" sz="3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45162"/>
          </a:xfrm>
        </p:spPr>
        <p:txBody>
          <a:bodyPr>
            <a:normAutofit/>
          </a:bodyPr>
          <a:lstStyle/>
          <a:p>
            <a:pPr algn="l"/>
            <a:r>
              <a:rPr lang="en-US" dirty="0" smtClean="0"/>
              <a:t>Summery of the lecture</a:t>
            </a:r>
            <a:br>
              <a:rPr lang="en-US" dirty="0" smtClean="0"/>
            </a:br>
            <a:r>
              <a:rPr lang="en-US" dirty="0" smtClean="0"/>
              <a:t>I hope that after this lecture student teacher will be able to assess and evaluate art and craft piece with the abilities of an expert.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1722</TotalTime>
  <Words>4166</Words>
  <Application>Microsoft Office PowerPoint</Application>
  <PresentationFormat>On-screen Show (4:3)</PresentationFormat>
  <Paragraphs>159</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A painting by Ingre</vt:lpstr>
      <vt:lpstr>Flight to Egypt by Nicola Possein</vt:lpstr>
      <vt:lpstr>Dance class by Degas </vt:lpstr>
      <vt:lpstr>Slide 21</vt:lpstr>
      <vt:lpstr>Slide 22</vt:lpstr>
      <vt:lpstr>Slide 23</vt:lpstr>
      <vt:lpstr>Slide 24</vt:lpstr>
      <vt:lpstr>On the beach by Gauguin</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ASSESSMENT OR EVALUATION OF ART AND CRAFT Evaluation is necessary and vital, and should be regarded as an important and essential diagnostic procedure to improve what is taught and learned. Procedures in this area will be primarily concerned with determining the following:- the degree to which the learning objective has been fulfilled. level of Individual response· level of Class Group response.  </vt:lpstr>
      <vt:lpstr> Emphasis should be placed on evaluating the learner in the process of learning and evaluating the students work as a whole. The primary purpose is to secure and record information that will enable the teacher to improve the educational process and therefore evaluation should be perceived as an educational device through which the teachers professional expertise can be exercised on behalf of the students whom the syllabus is designed to serve. </vt:lpstr>
      <vt:lpstr>Slide 48</vt:lpstr>
      <vt:lpstr>Slide 49</vt:lpstr>
      <vt:lpstr>Slide 50</vt:lpstr>
      <vt:lpstr>Slide 51</vt:lpstr>
      <vt:lpstr>Slide 52</vt:lpstr>
      <vt:lpstr>Slide 53</vt:lpstr>
      <vt:lpstr>Slide 54</vt:lpstr>
      <vt:lpstr>What were the set goals that the crafts man had in his mind. Was he interested in keeping the same tradition of craft making of the region or there was some creativity introduced by him with the tradition. Is the craft communicating some moral lesson trough the craft or it is just representational. If the evaluator has answers to these questions in his mind then he can judge and mark the craft. </vt:lpstr>
      <vt:lpstr>Summery of the lecture I hope that after this lecture student teacher will be able to assess and evaluate art and craft piece with the abilities of an expert.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EVALUATION Evaluation is necessary and vital, and should be regarded as an important and essential diagnostic procedure to improve what is taught and learned. Procedures in this area will be primarily concerned with determining the following:- the degree to which the learning objective has been fulfilled. level of Individual response· level of Class Group response. Emphasis should be placed on evaluating the learner in the process of learning and evaluating the students work as a whole. The primary purpose is to secure and record information that will enable the teacher to improve the educational process and therefore evaluation should be perceived as an educational device through which the teachers professional expertise can be exercised on behalf of the students whom the syllabus is designed to serve.</dc:title>
  <dc:creator>Samina Saleem</dc:creator>
  <cp:lastModifiedBy>NTS</cp:lastModifiedBy>
  <cp:revision>33</cp:revision>
  <dcterms:created xsi:type="dcterms:W3CDTF">2014-07-11T06:55:44Z</dcterms:created>
  <dcterms:modified xsi:type="dcterms:W3CDTF">2014-07-12T12:59:59Z</dcterms:modified>
</cp:coreProperties>
</file>