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258" r:id="rId4"/>
    <p:sldId id="293" r:id="rId5"/>
    <p:sldId id="300" r:id="rId6"/>
    <p:sldId id="294" r:id="rId7"/>
    <p:sldId id="296" r:id="rId8"/>
    <p:sldId id="301" r:id="rId9"/>
    <p:sldId id="297" r:id="rId10"/>
    <p:sldId id="295" r:id="rId11"/>
    <p:sldId id="259" r:id="rId12"/>
    <p:sldId id="260" r:id="rId13"/>
    <p:sldId id="302" r:id="rId14"/>
    <p:sldId id="261"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62"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02"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E12726-4EBC-4EB6-821E-63C1B39AD8B6}" type="datetimeFigureOut">
              <a:rPr lang="en-US" smtClean="0"/>
              <a:pPr/>
              <a:t>7/11/2014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3BDC77-F4A9-4ACF-AC36-24003652DB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3BDC77-F4A9-4ACF-AC36-24003652DB32}"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E3A097-387D-4352-A55B-F2AF90A64464}"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E3A097-387D-4352-A55B-F2AF90A64464}"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E3A097-387D-4352-A55B-F2AF90A64464}"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E3A097-387D-4352-A55B-F2AF90A64464}" type="datetimeFigureOut">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E3A097-387D-4352-A55B-F2AF90A64464}" type="datetimeFigureOut">
              <a:rPr lang="en-US" smtClean="0"/>
              <a:pPr/>
              <a:t>7/11/2014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E3A097-387D-4352-A55B-F2AF90A64464}" type="datetimeFigureOut">
              <a:rPr lang="en-US" smtClean="0"/>
              <a:pPr/>
              <a:t>7/11/2014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E3A097-387D-4352-A55B-F2AF90A64464}" type="datetimeFigureOut">
              <a:rPr lang="en-US" smtClean="0"/>
              <a:pPr/>
              <a:t>7/11/2014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3A097-387D-4352-A55B-F2AF90A64464}" type="datetimeFigureOut">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E3A097-387D-4352-A55B-F2AF90A64464}" type="datetimeFigureOut">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E3A097-387D-4352-A55B-F2AF90A64464}"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E3A097-387D-4352-A55B-F2AF90A64464}"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F6D428-9FAF-4AD7-B2A9-CDFA298FA23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E3A097-387D-4352-A55B-F2AF90A64464}" type="datetimeFigureOut">
              <a:rPr lang="en-US" smtClean="0"/>
              <a:pPr/>
              <a:t>7/11/2014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F6D428-9FAF-4AD7-B2A9-CDFA298FA2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5791199"/>
          </a:xfrm>
        </p:spPr>
        <p:txBody>
          <a:bodyPr>
            <a:normAutofit fontScale="90000"/>
          </a:bodyPr>
          <a:lstStyle/>
          <a:p>
            <a:pPr algn="l"/>
            <a:r>
              <a:rPr lang="en-US" sz="4800" dirty="0" smtClean="0">
                <a:solidFill>
                  <a:srgbClr val="C00000"/>
                </a:solidFill>
              </a:rPr>
              <a:t>LECTURE. 28. UNIT. 5</a:t>
            </a:r>
            <a:br>
              <a:rPr lang="en-US" sz="4800" dirty="0" smtClean="0">
                <a:solidFill>
                  <a:srgbClr val="C00000"/>
                </a:solidFill>
              </a:rPr>
            </a:br>
            <a:r>
              <a:rPr lang="en-US" sz="4800" dirty="0" smtClean="0">
                <a:solidFill>
                  <a:srgbClr val="C00000"/>
                </a:solidFill>
              </a:rPr>
              <a:t/>
            </a:r>
            <a:br>
              <a:rPr lang="en-US" sz="4800" dirty="0" smtClean="0">
                <a:solidFill>
                  <a:srgbClr val="C00000"/>
                </a:solidFill>
              </a:rPr>
            </a:br>
            <a:r>
              <a:rPr lang="en-US" sz="3600" dirty="0" smtClean="0"/>
              <a:t>Preparing to teach art, craft and calligraphy</a:t>
            </a:r>
            <a:br>
              <a:rPr lang="en-US" sz="3600" dirty="0" smtClean="0"/>
            </a:br>
            <a:r>
              <a:rPr lang="en-US" sz="3600" dirty="0" smtClean="0"/>
              <a:t> </a:t>
            </a:r>
            <a:br>
              <a:rPr lang="en-US" sz="3600" dirty="0" smtClean="0"/>
            </a:br>
            <a:r>
              <a:rPr lang="en-US" sz="3600" dirty="0" smtClean="0"/>
              <a:t>Connecting art craft and calligraphy across the curriculum</a:t>
            </a:r>
            <a:br>
              <a:rPr lang="en-US" sz="3600" dirty="0" smtClean="0"/>
            </a:br>
            <a:r>
              <a:rPr lang="en-US" sz="3600" dirty="0" smtClean="0"/>
              <a:t> </a:t>
            </a:r>
            <a:br>
              <a:rPr lang="en-US" sz="3600" dirty="0" smtClean="0"/>
            </a:br>
            <a:r>
              <a:rPr lang="en-US" sz="3600" dirty="0" smtClean="0"/>
              <a:t>Managing art, craft and calligraphy in the classroom.</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77200" cy="4524315"/>
          </a:xfrm>
          <a:prstGeom prst="rect">
            <a:avLst/>
          </a:prstGeom>
        </p:spPr>
        <p:txBody>
          <a:bodyPr wrap="square">
            <a:spAutoFit/>
          </a:bodyPr>
          <a:lstStyle/>
          <a:p>
            <a:r>
              <a:rPr lang="en-US" sz="2400" dirty="0" smtClean="0">
                <a:solidFill>
                  <a:srgbClr val="C00000"/>
                </a:solidFill>
              </a:rPr>
              <a:t> </a:t>
            </a:r>
            <a:r>
              <a:rPr lang="en-US" sz="3600" dirty="0" smtClean="0">
                <a:solidFill>
                  <a:srgbClr val="C00000"/>
                </a:solidFill>
              </a:rPr>
              <a:t>SUMMERY OF LECTURE. 27. Unit. 4</a:t>
            </a:r>
          </a:p>
          <a:p>
            <a:endParaRPr lang="en-US" sz="3600" dirty="0" smtClean="0">
              <a:solidFill>
                <a:srgbClr val="C00000"/>
              </a:solidFill>
            </a:endParaRPr>
          </a:p>
          <a:p>
            <a:r>
              <a:rPr lang="en-US" sz="3600" dirty="0" smtClean="0"/>
              <a:t>Doing Art and Crafts with children in the elementary grades </a:t>
            </a:r>
          </a:p>
          <a:p>
            <a:pPr>
              <a:buFont typeface="Arial" pitchFamily="34" charset="0"/>
              <a:buChar char="•"/>
            </a:pPr>
            <a:r>
              <a:rPr lang="en-US" sz="3600" dirty="0" smtClean="0"/>
              <a:t> Doing Art and craftworks and handicrafts</a:t>
            </a:r>
          </a:p>
          <a:p>
            <a:pPr>
              <a:buFont typeface="Arial" pitchFamily="34" charset="0"/>
              <a:buChar char="•"/>
            </a:pPr>
            <a:r>
              <a:rPr lang="en-US" sz="3600" dirty="0" smtClean="0"/>
              <a:t> Art and Crafts across the curriculum</a:t>
            </a:r>
          </a:p>
          <a:p>
            <a:pPr>
              <a:buFont typeface="Arial" pitchFamily="34" charset="0"/>
              <a:buChar char="•"/>
            </a:pPr>
            <a:r>
              <a:rPr lang="en-US" sz="3600" dirty="0" smtClean="0"/>
              <a:t> Doing art and crafts with children in the elementary grade </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1"/>
            <a:ext cx="8763000" cy="6001643"/>
          </a:xfrm>
          <a:prstGeom prst="rect">
            <a:avLst/>
          </a:prstGeom>
        </p:spPr>
        <p:txBody>
          <a:bodyPr wrap="square">
            <a:spAutoFit/>
          </a:bodyPr>
          <a:lstStyle/>
          <a:p>
            <a:r>
              <a:rPr lang="en-US" sz="3200" dirty="0" smtClean="0">
                <a:solidFill>
                  <a:srgbClr val="C00000"/>
                </a:solidFill>
              </a:rPr>
              <a:t>UNIT LEARNING GOALS AND QUESTIONS</a:t>
            </a:r>
          </a:p>
          <a:p>
            <a:r>
              <a:rPr lang="en-US" sz="3200" dirty="0" smtClean="0"/>
              <a:t>At the end of the Unit students teachers were able to know about crafts of Pakistan and their location, and how technology has brought a change in producing the crafts.</a:t>
            </a:r>
          </a:p>
          <a:p>
            <a:r>
              <a:rPr lang="en-US" sz="3200" dirty="0" smtClean="0"/>
              <a:t>They also produced crafts with their hands using inexpensive materials   </a:t>
            </a:r>
          </a:p>
          <a:p>
            <a:r>
              <a:rPr lang="en-US" sz="3200" dirty="0" smtClean="0">
                <a:solidFill>
                  <a:srgbClr val="C00000"/>
                </a:solidFill>
              </a:rPr>
              <a:t>Questions.</a:t>
            </a:r>
          </a:p>
          <a:p>
            <a:pPr>
              <a:buFont typeface="Arial" pitchFamily="34" charset="0"/>
              <a:buChar char="•"/>
            </a:pPr>
            <a:r>
              <a:rPr lang="en-US" sz="3200" dirty="0" smtClean="0"/>
              <a:t>How are crafts linked to places where they are produced, who produces crafts?</a:t>
            </a:r>
          </a:p>
          <a:p>
            <a:pPr>
              <a:buFont typeface="Arial" pitchFamily="34" charset="0"/>
              <a:buChar char="•"/>
            </a:pPr>
            <a:r>
              <a:rPr lang="en-US" sz="3200" dirty="0" smtClean="0"/>
              <a:t>How are crafts activities linked to learning across the curriculum and what can children learn</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86800" cy="5078313"/>
          </a:xfrm>
          <a:prstGeom prst="rect">
            <a:avLst/>
          </a:prstGeom>
        </p:spPr>
        <p:txBody>
          <a:bodyPr wrap="square">
            <a:spAutoFit/>
          </a:bodyPr>
          <a:lstStyle/>
          <a:p>
            <a:r>
              <a:rPr lang="en-US" sz="3600" dirty="0" smtClean="0"/>
              <a:t>Subject </a:t>
            </a:r>
            <a:r>
              <a:rPr lang="en-US" sz="3600" dirty="0"/>
              <a:t>Matter </a:t>
            </a:r>
            <a:r>
              <a:rPr lang="en-US" sz="3600" dirty="0" smtClean="0"/>
              <a:t>Preparation </a:t>
            </a:r>
            <a:r>
              <a:rPr lang="en-US" sz="3600" dirty="0"/>
              <a:t>Programs for Prospective </a:t>
            </a:r>
            <a:r>
              <a:rPr lang="en-US" sz="3600" dirty="0" smtClean="0"/>
              <a:t>Teachers. Subject </a:t>
            </a:r>
            <a:r>
              <a:rPr lang="en-US" sz="3600" dirty="0"/>
              <a:t>matter preparation programs </a:t>
            </a:r>
            <a:r>
              <a:rPr lang="en-US" sz="3600" dirty="0" smtClean="0"/>
              <a:t>for prospective </a:t>
            </a:r>
            <a:r>
              <a:rPr lang="en-US" sz="3600" dirty="0"/>
              <a:t>teachers are not the same as </a:t>
            </a:r>
            <a:r>
              <a:rPr lang="en-US" sz="3600" dirty="0" smtClean="0"/>
              <a:t>undergraduate </a:t>
            </a:r>
            <a:r>
              <a:rPr lang="en-US" sz="3600" dirty="0"/>
              <a:t>degree programs. </a:t>
            </a:r>
            <a:endParaRPr lang="en-US" sz="3600" dirty="0" smtClean="0"/>
          </a:p>
          <a:p>
            <a:r>
              <a:rPr lang="en-US" sz="3600" dirty="0" smtClean="0"/>
              <a:t> </a:t>
            </a:r>
            <a:r>
              <a:rPr lang="en-US" sz="3600" dirty="0"/>
              <a:t>The </a:t>
            </a:r>
            <a:r>
              <a:rPr lang="en-US" sz="3600" dirty="0" smtClean="0"/>
              <a:t>Commission in </a:t>
            </a:r>
            <a:r>
              <a:rPr lang="en-US" sz="3600" dirty="0" err="1" smtClean="0"/>
              <a:t>Callifornia</a:t>
            </a:r>
            <a:r>
              <a:rPr lang="en-US" sz="3600" dirty="0" smtClean="0"/>
              <a:t> </a:t>
            </a:r>
            <a:r>
              <a:rPr lang="en-US" sz="3600" dirty="0"/>
              <a:t>sets standards for </a:t>
            </a:r>
            <a:r>
              <a:rPr lang="en-US" sz="3600" dirty="0" smtClean="0"/>
              <a:t>academic </a:t>
            </a:r>
            <a:r>
              <a:rPr lang="en-US" sz="3600" dirty="0"/>
              <a:t>programs that lead to the issuance of credentials, including the Single Subject Teaching </a:t>
            </a:r>
            <a:r>
              <a:rPr lang="en-US" sz="3600" dirty="0" smtClean="0"/>
              <a:t>Credential </a:t>
            </a:r>
            <a:r>
              <a:rPr lang="en-US" sz="3600" dirty="0"/>
              <a:t>in </a:t>
            </a:r>
            <a:r>
              <a:rPr lang="en-US" sz="3600" dirty="0" smtClean="0"/>
              <a:t>art.</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1"/>
            <a:ext cx="8229600" cy="5509200"/>
          </a:xfrm>
          <a:prstGeom prst="rect">
            <a:avLst/>
          </a:prstGeom>
        </p:spPr>
        <p:txBody>
          <a:bodyPr wrap="square">
            <a:spAutoFit/>
          </a:bodyPr>
          <a:lstStyle/>
          <a:p>
            <a:r>
              <a:rPr lang="en-US" sz="3200" dirty="0"/>
              <a:t>An applicant for a teaching credential must have earned a </a:t>
            </a:r>
            <a:r>
              <a:rPr lang="en-US" sz="3200" dirty="0" smtClean="0"/>
              <a:t>Bachelor’s </a:t>
            </a:r>
            <a:r>
              <a:rPr lang="en-US" sz="3200" dirty="0"/>
              <a:t>degree from an </a:t>
            </a:r>
            <a:r>
              <a:rPr lang="en-US" sz="3200" dirty="0" smtClean="0"/>
              <a:t>accredited </a:t>
            </a:r>
            <a:r>
              <a:rPr lang="en-US" sz="3200" dirty="0"/>
              <a:t>institution, but the degree may be in a subject other than the one to appear on the credential. </a:t>
            </a:r>
          </a:p>
          <a:p>
            <a:r>
              <a:rPr lang="en-US" sz="3200" dirty="0"/>
              <a:t>Similarly, degree programs for undergraduate students in </a:t>
            </a:r>
            <a:r>
              <a:rPr lang="en-US" sz="3200" dirty="0" smtClean="0"/>
              <a:t>art may </a:t>
            </a:r>
            <a:r>
              <a:rPr lang="en-US" sz="3200" dirty="0"/>
              <a:t>or may not fulfill the Commission's </a:t>
            </a:r>
            <a:r>
              <a:rPr lang="en-US" sz="3200" dirty="0" smtClean="0"/>
              <a:t>standards </a:t>
            </a:r>
            <a:r>
              <a:rPr lang="en-US" sz="3200" dirty="0"/>
              <a:t>for subject </a:t>
            </a:r>
            <a:r>
              <a:rPr lang="en-US" sz="3200" dirty="0" smtClean="0"/>
              <a:t>matter </a:t>
            </a:r>
            <a:r>
              <a:rPr lang="en-US" sz="3200" dirty="0"/>
              <a:t>preparation. Completing an approved subject matter program that satisfies </a:t>
            </a:r>
            <a:r>
              <a:rPr lang="en-US" sz="3200" dirty="0" smtClean="0"/>
              <a:t>the </a:t>
            </a:r>
            <a:r>
              <a:rPr lang="en-US" sz="3200" dirty="0"/>
              <a:t>standards enables a candidate to qualify for the Single Subject Credential in </a:t>
            </a:r>
            <a:r>
              <a:rPr lang="en-US" sz="3200" dirty="0" smtClean="0"/>
              <a:t>Art</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229600" cy="7294305"/>
          </a:xfrm>
          <a:prstGeom prst="rect">
            <a:avLst/>
          </a:prstGeom>
        </p:spPr>
        <p:txBody>
          <a:bodyPr wrap="square">
            <a:spAutoFit/>
          </a:bodyPr>
          <a:lstStyle/>
          <a:p>
            <a:r>
              <a:rPr lang="en-US" sz="3600" dirty="0"/>
              <a:t>The advisory panel that developed the standards was charged with developing the following three </a:t>
            </a:r>
            <a:r>
              <a:rPr lang="en-US" sz="3600" dirty="0" smtClean="0"/>
              <a:t>policy </a:t>
            </a:r>
            <a:r>
              <a:rPr lang="en-US" sz="3600" dirty="0"/>
              <a:t>documents for review and consideration by the Commission:</a:t>
            </a:r>
          </a:p>
          <a:p>
            <a:r>
              <a:rPr lang="en-US" sz="3600" dirty="0" smtClean="0"/>
              <a:t>•New </a:t>
            </a:r>
            <a:r>
              <a:rPr lang="en-US" sz="3600" dirty="0"/>
              <a:t>standards of quality and effectiveness for professional teacher preparation programs.</a:t>
            </a:r>
          </a:p>
          <a:p>
            <a:r>
              <a:rPr lang="en-US" sz="3600" dirty="0" smtClean="0"/>
              <a:t>•Teaching </a:t>
            </a:r>
            <a:r>
              <a:rPr lang="en-US" sz="3600" dirty="0"/>
              <a:t>Performance Expectations that would serve as the basis for evaluating the </a:t>
            </a:r>
          </a:p>
          <a:p>
            <a:r>
              <a:rPr lang="en-US" sz="3600" dirty="0"/>
              <a:t>competence of </a:t>
            </a:r>
            <a:r>
              <a:rPr lang="en-US" sz="3600" dirty="0" smtClean="0"/>
              <a:t>teacher candidates </a:t>
            </a:r>
            <a:r>
              <a:rPr lang="en-US" sz="3600" dirty="0"/>
              <a:t>on teaching performance assessments embedded in </a:t>
            </a:r>
            <a:r>
              <a:rPr lang="en-US" sz="3600" dirty="0" smtClean="0"/>
              <a:t>preparation </a:t>
            </a:r>
            <a:r>
              <a:rPr lang="en-US" sz="3600" dirty="0"/>
              <a:t>programs</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3759"/>
            <a:ext cx="8686800" cy="6494085"/>
          </a:xfrm>
          <a:prstGeom prst="rect">
            <a:avLst/>
          </a:prstGeom>
        </p:spPr>
        <p:txBody>
          <a:bodyPr wrap="square">
            <a:spAutoFit/>
          </a:bodyPr>
          <a:lstStyle/>
          <a:p>
            <a:r>
              <a:rPr lang="en-US" sz="2800" dirty="0" smtClean="0"/>
              <a:t>•</a:t>
            </a:r>
            <a:r>
              <a:rPr lang="en-US" sz="3200" dirty="0" smtClean="0"/>
              <a:t>New standards of quality and effectiveness for professional teacher induction programs.</a:t>
            </a:r>
          </a:p>
          <a:p>
            <a:r>
              <a:rPr lang="en-US" sz="3200" dirty="0" smtClean="0"/>
              <a:t>These standards implement the structural changes in the teacher credentialing system that were called for in Senate Bill 2042.</a:t>
            </a:r>
          </a:p>
          <a:p>
            <a:r>
              <a:rPr lang="en-US" sz="3200" dirty="0" smtClean="0"/>
              <a:t>Three significant changes enacted in this reform legislation are:</a:t>
            </a:r>
          </a:p>
          <a:p>
            <a:r>
              <a:rPr lang="en-US" sz="3200" dirty="0" smtClean="0"/>
              <a:t>•alignment </a:t>
            </a:r>
            <a:r>
              <a:rPr lang="en-US" sz="3200" dirty="0"/>
              <a:t>of all teacher preparation standards with the state</a:t>
            </a:r>
          </a:p>
          <a:p>
            <a:pPr>
              <a:buFont typeface="Arial" pitchFamily="34" charset="0"/>
              <a:buChar char="•"/>
            </a:pPr>
            <a:r>
              <a:rPr lang="en-US" sz="3200" dirty="0"/>
              <a:t> </a:t>
            </a:r>
            <a:r>
              <a:rPr lang="en-US" sz="3200" dirty="0" smtClean="0"/>
              <a:t>adopted </a:t>
            </a:r>
            <a:r>
              <a:rPr lang="en-US" sz="3200" dirty="0"/>
              <a:t>academic content </a:t>
            </a:r>
            <a:r>
              <a:rPr lang="en-US" sz="3200" dirty="0" smtClean="0"/>
              <a:t>standards and </a:t>
            </a:r>
            <a:r>
              <a:rPr lang="en-US" sz="3200" dirty="0"/>
              <a:t>performance levels for students and the California Standards for the Teaching </a:t>
            </a:r>
            <a:r>
              <a:rPr lang="en-US" sz="3200" dirty="0" smtClean="0"/>
              <a:t>Profession </a:t>
            </a:r>
            <a:r>
              <a:rPr lang="en-US" sz="3200" dirty="0"/>
              <a:t>(CSTP);</a:t>
            </a:r>
          </a:p>
          <a:p>
            <a:r>
              <a:rPr lang="en-US" sz="3200" dirty="0" smtClean="0"/>
              <a:t>second </a:t>
            </a:r>
            <a:r>
              <a:rPr lang="en-US" sz="3200" dirty="0"/>
              <a:t>year </a:t>
            </a:r>
            <a:r>
              <a:rPr lang="en-US" sz="3200" dirty="0" smtClean="0"/>
              <a:t>teachers</a:t>
            </a:r>
            <a:r>
              <a:rPr lang="en-US" sz="3200" dirty="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153400" cy="5632311"/>
          </a:xfrm>
          <a:prstGeom prst="rect">
            <a:avLst/>
          </a:prstGeom>
        </p:spPr>
        <p:txBody>
          <a:bodyPr wrap="square">
            <a:spAutoFit/>
          </a:bodyPr>
          <a:lstStyle/>
          <a:p>
            <a:r>
              <a:rPr lang="en-US" dirty="0" smtClean="0"/>
              <a:t>•</a:t>
            </a:r>
            <a:r>
              <a:rPr lang="en-US" sz="3600" dirty="0" smtClean="0"/>
              <a:t>inclusion of a teaching performance assessment in preparation programs; and </a:t>
            </a:r>
          </a:p>
          <a:p>
            <a:r>
              <a:rPr lang="en-US" sz="3600" dirty="0" smtClean="0"/>
              <a:t>a required induction period of support and formative assessment for all first and</a:t>
            </a:r>
          </a:p>
          <a:p>
            <a:r>
              <a:rPr lang="en-US" sz="3600" dirty="0" smtClean="0"/>
              <a:t>In addition to these structural and thematic shifts in the Commission’s credentialing system and standards, SB 2042 replaced the Professional Clear Credential course requirements in health, mainstreaming and </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534400" cy="6186309"/>
          </a:xfrm>
          <a:prstGeom prst="rect">
            <a:avLst/>
          </a:prstGeom>
        </p:spPr>
        <p:txBody>
          <a:bodyPr wrap="square">
            <a:spAutoFit/>
          </a:bodyPr>
          <a:lstStyle/>
          <a:p>
            <a:r>
              <a:rPr lang="en-US" sz="3600" dirty="0" smtClean="0"/>
              <a:t>technology with a requirement that essential preparation in these three areas be addressed in preparation and induction standards required that new standards for preparation and induction programs include preparation for all teachers to teach English learners in mainstream classrooms. The subject matter standards in this handbook have been designed to complement the SB 2042 standards for programs of pedagogical preparation.</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86800" cy="7048083"/>
          </a:xfrm>
          <a:prstGeom prst="rect">
            <a:avLst/>
          </a:prstGeom>
        </p:spPr>
        <p:txBody>
          <a:bodyPr wrap="square">
            <a:spAutoFit/>
          </a:bodyPr>
          <a:lstStyle/>
          <a:p>
            <a:r>
              <a:rPr lang="en-US" sz="3200" dirty="0"/>
              <a:t>Standards for Professional Teacher Preparation Programs</a:t>
            </a:r>
          </a:p>
          <a:p>
            <a:r>
              <a:rPr lang="en-US" sz="3200" dirty="0"/>
              <a:t>The effectiveness of the </a:t>
            </a:r>
          </a:p>
          <a:p>
            <a:r>
              <a:rPr lang="en-US" sz="3200" dirty="0" smtClean="0"/>
              <a:t>Art curriculum </a:t>
            </a:r>
            <a:r>
              <a:rPr lang="en-US" sz="3200" dirty="0"/>
              <a:t>in California schools does not depend entirely on the </a:t>
            </a:r>
            <a:r>
              <a:rPr lang="en-US" sz="3200" dirty="0" smtClean="0"/>
              <a:t>content </a:t>
            </a:r>
            <a:endParaRPr lang="en-US" sz="3200" dirty="0"/>
          </a:p>
          <a:p>
            <a:r>
              <a:rPr lang="en-US" sz="3200" dirty="0"/>
              <a:t>knowledge of </a:t>
            </a:r>
            <a:r>
              <a:rPr lang="en-US" sz="3200" dirty="0" smtClean="0"/>
              <a:t>art teachers</a:t>
            </a:r>
            <a:r>
              <a:rPr lang="en-US" sz="3200" dirty="0"/>
              <a:t>. Another critical factor is the teachers' ability to </a:t>
            </a:r>
            <a:r>
              <a:rPr lang="en-US" sz="3200" dirty="0" smtClean="0"/>
              <a:t>teach art To address the pedagogical</a:t>
            </a:r>
            <a:r>
              <a:rPr lang="en-US" sz="3200" dirty="0"/>
              <a:t> </a:t>
            </a:r>
            <a:r>
              <a:rPr lang="en-US" sz="3200" dirty="0" smtClean="0"/>
              <a:t>knowledge and effectiveness of art</a:t>
            </a:r>
            <a:r>
              <a:rPr lang="en-US" sz="3200" dirty="0"/>
              <a:t> </a:t>
            </a:r>
            <a:r>
              <a:rPr lang="en-US" sz="3200" dirty="0" smtClean="0"/>
              <a:t>teachers, the Commission in September 1998 launched an extensive standards and assessment reform that led to the development of new teacher preparation, that leads him for a successful class preparation for art and craft class. </a:t>
            </a:r>
          </a:p>
          <a:p>
            <a:endParaRPr lang="en-US" dirty="0"/>
          </a:p>
          <a:p>
            <a:r>
              <a:rPr lang="en-US" dirty="0"/>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3046988"/>
          </a:xfrm>
          <a:prstGeom prst="rect">
            <a:avLst/>
          </a:prstGeom>
        </p:spPr>
        <p:txBody>
          <a:bodyPr wrap="square">
            <a:spAutoFit/>
          </a:bodyPr>
          <a:lstStyle/>
          <a:p>
            <a:r>
              <a:rPr lang="en-US" sz="3200" dirty="0" smtClean="0"/>
              <a:t>It is necessary to have full preparation for all theoretical and practical knowledge of art and craft. </a:t>
            </a:r>
          </a:p>
          <a:p>
            <a:r>
              <a:rPr lang="en-US" sz="3200" dirty="0" smtClean="0"/>
              <a:t>If it is a practical class then teacher is supposed to make arrangements for all the required materials to ne used in the class.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915400" cy="6186309"/>
          </a:xfrm>
          <a:prstGeom prst="rect">
            <a:avLst/>
          </a:prstGeom>
        </p:spPr>
        <p:txBody>
          <a:bodyPr wrap="square">
            <a:spAutoFit/>
          </a:bodyPr>
          <a:lstStyle/>
          <a:p>
            <a:r>
              <a:rPr lang="en-US" sz="3600" b="1" dirty="0" smtClean="0"/>
              <a:t>How to Incorporate the Arts in All Subjects</a:t>
            </a:r>
          </a:p>
          <a:p>
            <a:r>
              <a:rPr lang="en-US" sz="3600" dirty="0" smtClean="0"/>
              <a:t>Art is a valuable tool for students to learn how to express themselves, work through a process, work cooperatively, and gain respect and understanding for others. How can we teach the arts in all subject areas so that students benefit from the learning opportunities that art affords them? For more ways art instruction benefits students, read “Ten reasons why teaching the arts is critical in a 21st century world” by Elliott </a:t>
            </a:r>
            <a:r>
              <a:rPr lang="en-US" sz="3600" dirty="0" err="1" smtClean="0"/>
              <a:t>Seif</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534400" cy="5632311"/>
          </a:xfrm>
          <a:prstGeom prst="rect">
            <a:avLst/>
          </a:prstGeom>
        </p:spPr>
        <p:txBody>
          <a:bodyPr wrap="square">
            <a:spAutoFit/>
          </a:bodyPr>
          <a:lstStyle/>
          <a:p>
            <a:r>
              <a:rPr lang="en-US" sz="3600" dirty="0" smtClean="0"/>
              <a:t>Below are examples of the arts blended with other curriculum areas, helping students to draw out a deeper understanding and appreciation for both familiar and unfamiliar concepts. </a:t>
            </a:r>
          </a:p>
          <a:p>
            <a:r>
              <a:rPr lang="en-US" sz="3600" dirty="0" smtClean="0"/>
              <a:t>Science</a:t>
            </a:r>
          </a:p>
          <a:p>
            <a:r>
              <a:rPr lang="en-US" sz="3600" dirty="0" smtClean="0"/>
              <a:t>See art as a tool to make meaning of our relationship with the natural world in Art Through  “The Natural World.”</a:t>
            </a:r>
          </a:p>
          <a:p>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153400" cy="4247317"/>
          </a:xfrm>
          <a:prstGeom prst="rect">
            <a:avLst/>
          </a:prstGeom>
        </p:spPr>
        <p:txBody>
          <a:bodyPr wrap="square">
            <a:spAutoFit/>
          </a:bodyPr>
          <a:lstStyle/>
          <a:p>
            <a:r>
              <a:rPr lang="en-US" sz="3600" dirty="0" smtClean="0"/>
              <a:t>Seventh graders combine science, dance, and language arts as they compare the anatomy of a frog and a human and then debate whether a frog can join a ballet company. Connecting With the Arts Library, like “Can Frogs Dance?” has the video and student materials.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81001"/>
            <a:ext cx="8229600" cy="5355312"/>
          </a:xfrm>
          <a:prstGeom prst="rect">
            <a:avLst/>
          </a:prstGeom>
        </p:spPr>
        <p:txBody>
          <a:bodyPr wrap="square">
            <a:spAutoFit/>
          </a:bodyPr>
          <a:lstStyle/>
          <a:p>
            <a:r>
              <a:rPr lang="en-US" sz="3600" dirty="0" smtClean="0"/>
              <a:t>Mathematics</a:t>
            </a:r>
          </a:p>
          <a:p>
            <a:r>
              <a:rPr lang="en-US" sz="3600" dirty="0" smtClean="0"/>
              <a:t>Mathematicians understand symmetry differently than the rest of us, as a fundamental aspect of group theory. Learn more in Mathematics Illuminated, which includes a symmetry interactive. Students can manipulate a wallpaper design to practice common geometric motions such as rotation and reflection.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5355312"/>
          </a:xfrm>
          <a:prstGeom prst="rect">
            <a:avLst/>
          </a:prstGeom>
        </p:spPr>
        <p:txBody>
          <a:bodyPr wrap="square">
            <a:spAutoFit/>
          </a:bodyPr>
          <a:lstStyle/>
          <a:p>
            <a:r>
              <a:rPr lang="en-US" sz="3600" dirty="0" smtClean="0"/>
              <a:t>Language Arts</a:t>
            </a:r>
          </a:p>
          <a:p>
            <a:r>
              <a:rPr lang="en-US" sz="3600" dirty="0" smtClean="0"/>
              <a:t>Students explore Greek myths using puppets in Connecting With the Arts Library,  “Breathing Life into Myths.”</a:t>
            </a:r>
          </a:p>
          <a:p>
            <a:r>
              <a:rPr lang="en-US" sz="3600" dirty="0" smtClean="0"/>
              <a:t>Artifacts &amp; Fiction,  how visual art, paired with literature, can be used to enhance students’ understanding of the predominant culture and historical setting of a work of literature.</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229600" cy="6494085"/>
          </a:xfrm>
          <a:prstGeom prst="rect">
            <a:avLst/>
          </a:prstGeom>
        </p:spPr>
        <p:txBody>
          <a:bodyPr wrap="square">
            <a:spAutoFit/>
          </a:bodyPr>
          <a:lstStyle/>
          <a:p>
            <a:r>
              <a:rPr lang="en-US" sz="3200" dirty="0" smtClean="0"/>
              <a:t>Foreign Languages</a:t>
            </a:r>
          </a:p>
          <a:p>
            <a:r>
              <a:rPr lang="en-US" sz="3200" dirty="0" smtClean="0"/>
              <a:t>Latin students learn the difference between translating and interpreting the language using music and literary works of Mozart, Vergil, and Cicero. </a:t>
            </a:r>
          </a:p>
          <a:p>
            <a:r>
              <a:rPr lang="en-US" sz="3200" dirty="0" smtClean="0"/>
              <a:t>In Teaching Foreign Languages,  some times students discuss “Dos </a:t>
            </a:r>
            <a:r>
              <a:rPr lang="en-US" sz="3200" dirty="0" err="1" smtClean="0"/>
              <a:t>caras</a:t>
            </a:r>
            <a:r>
              <a:rPr lang="en-US" sz="3200" dirty="0" smtClean="0"/>
              <a:t>” (Two faces) by New Mexico author Sabine </a:t>
            </a:r>
            <a:r>
              <a:rPr lang="en-US" sz="3200" dirty="0" err="1" smtClean="0"/>
              <a:t>Ulibarri</a:t>
            </a:r>
            <a:r>
              <a:rPr lang="en-US" sz="3200" dirty="0" smtClean="0"/>
              <a:t>. They act out scenes and make comparisons to a painting by a local artist, some times “Interpreting Picasso’s Guernica,” students write and deliver radio newscasts interpreting the scene in the famous painting. -</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81000"/>
            <a:ext cx="8229600" cy="4801314"/>
          </a:xfrm>
          <a:prstGeom prst="rect">
            <a:avLst/>
          </a:prstGeom>
        </p:spPr>
        <p:txBody>
          <a:bodyPr wrap="square">
            <a:spAutoFit/>
          </a:bodyPr>
          <a:lstStyle/>
          <a:p>
            <a:r>
              <a:rPr lang="en-US" sz="3600" dirty="0" smtClean="0"/>
              <a:t>Social Studies</a:t>
            </a:r>
          </a:p>
          <a:p>
            <a:r>
              <a:rPr lang="en-US" sz="3600" dirty="0" smtClean="0"/>
              <a:t>Fifth graders in The Arts in Every Classroom some times do “Teaching Visual Art,” view portraits, looking beyond the face for historical cues. They continue the lesson by creating new portraits that reveal clues to the lives of their subjects through clothing, expressions, and background.</a:t>
            </a:r>
          </a:p>
          <a:p>
            <a:r>
              <a:rPr lang="en-US" dirty="0" smtClean="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382000" cy="6186309"/>
          </a:xfrm>
          <a:prstGeom prst="rect">
            <a:avLst/>
          </a:prstGeom>
        </p:spPr>
        <p:txBody>
          <a:bodyPr wrap="square">
            <a:spAutoFit/>
          </a:bodyPr>
          <a:lstStyle/>
          <a:p>
            <a:r>
              <a:rPr lang="en-US" sz="3600" dirty="0" smtClean="0"/>
              <a:t>Additional Resources:</a:t>
            </a:r>
          </a:p>
          <a:p>
            <a:r>
              <a:rPr lang="en-US" sz="3600" dirty="0" smtClean="0"/>
              <a:t>To learn more about why arts education is important and how to connect the arts with big ideas in other subject areas, view Connecting With the Arts, “Why Integrate the Arts? “What Are Connecting Concepts?”</a:t>
            </a:r>
          </a:p>
          <a:p>
            <a:r>
              <a:rPr lang="en-US" sz="3600" dirty="0" smtClean="0"/>
              <a:t>These ideas just scratch the surface of all they ways arts instruction can be incorporated in other curriculum areas. Please feel free to share more ideas in the comments.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01000" cy="5078313"/>
          </a:xfrm>
          <a:prstGeom prst="rect">
            <a:avLst/>
          </a:prstGeom>
        </p:spPr>
        <p:txBody>
          <a:bodyPr wrap="square">
            <a:spAutoFit/>
          </a:bodyPr>
          <a:lstStyle/>
          <a:p>
            <a:r>
              <a:rPr lang="en-US" sz="3600" dirty="0" smtClean="0"/>
              <a:t>How to Incorporate the Arts in All Subjects This statement is a part of a wonderful resource for adult learners, teachers, and Home </a:t>
            </a:r>
            <a:r>
              <a:rPr lang="en-US" sz="3600" dirty="0" err="1" smtClean="0"/>
              <a:t>Schoolers</a:t>
            </a:r>
            <a:r>
              <a:rPr lang="en-US" sz="3600" dirty="0" smtClean="0"/>
              <a:t>. There are lesson plans, videos, and interactive programs in the arts, foreign language, literature and language arts, mathematics, science, social studies and history. Take a look at such information. </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686800" cy="6001643"/>
          </a:xfrm>
          <a:prstGeom prst="rect">
            <a:avLst/>
          </a:prstGeom>
        </p:spPr>
        <p:txBody>
          <a:bodyPr wrap="square">
            <a:spAutoFit/>
          </a:bodyPr>
          <a:lstStyle/>
          <a:p>
            <a:r>
              <a:rPr lang="en-US" sz="3200" dirty="0" smtClean="0"/>
              <a:t>Arts integration is an important way to enhance student learning and comprehension. Studies in neuroscience have found strong links between arts education and cognitive development (e.g. thinking, problem solving, concept understanding, information processing, and overall intelligence). Since many schools have decreased the instructional time for art and music, it is important for teachers to intentionally plan for the integration of the arts in content areas. Art lesson provides teachers with essential questions to consider in order to plan for this integration.</a:t>
            </a:r>
            <a:endParaRPr lang="en-US"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228600"/>
            <a:ext cx="8458200" cy="5509200"/>
          </a:xfrm>
          <a:prstGeom prst="rect">
            <a:avLst/>
          </a:prstGeom>
        </p:spPr>
        <p:txBody>
          <a:bodyPr wrap="square">
            <a:spAutoFit/>
          </a:bodyPr>
          <a:lstStyle/>
          <a:p>
            <a:pPr algn="just"/>
            <a:r>
              <a:rPr lang="en-US" sz="3200" b="1" dirty="0" smtClean="0"/>
              <a:t>Art in Early Childhood: Curriculum Connections</a:t>
            </a:r>
            <a:endParaRPr lang="en-US" sz="3200" dirty="0" smtClean="0"/>
          </a:p>
          <a:p>
            <a:pPr algn="just"/>
            <a:r>
              <a:rPr lang="en-US" sz="3200" dirty="0" smtClean="0"/>
              <a:t>Art has traditionally been an important part of early childhood programs. Friedrich Froebel, the father of kindergarten, believed that young children should be involved in both making their own art and enjoying the art of others. To Froebel, art activities were important, not because they allowed teachers to recognize children with unusual abilities, but because they encouraged each child's "full and all-sided development" (Froebel, 1826). </a:t>
            </a:r>
            <a:endParaRPr lang="en-US"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1"/>
            <a:ext cx="8610600" cy="6494085"/>
          </a:xfrm>
          <a:prstGeom prst="rect">
            <a:avLst/>
          </a:prstGeom>
        </p:spPr>
        <p:txBody>
          <a:bodyPr wrap="square">
            <a:spAutoFit/>
          </a:bodyPr>
          <a:lstStyle/>
          <a:p>
            <a:r>
              <a:rPr lang="en-US" sz="3200" dirty="0" smtClean="0"/>
              <a:t>More than a century later, early childhood teachers are still concerned with the "all-sided" development of each child. Our curriculum includes activities that will help children develop their cognitive, social, and motor abilities. As Froebel recognized, making art and enjoying the art of other people and cultures are very important to the development of the whole child. The purpose of this article is to discuss the importance of art in young children's learning and development and to describe elements of an art program within a developmentally appropriate early childhood curriculum.</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458200" cy="6001643"/>
          </a:xfrm>
          <a:prstGeom prst="rect">
            <a:avLst/>
          </a:prstGeom>
        </p:spPr>
        <p:txBody>
          <a:bodyPr wrap="square">
            <a:spAutoFit/>
          </a:bodyPr>
          <a:lstStyle/>
          <a:p>
            <a:r>
              <a:rPr lang="en-US" sz="3200" b="1" dirty="0" smtClean="0"/>
              <a:t>Art and Socio-Emotional Development</a:t>
            </a:r>
            <a:br>
              <a:rPr lang="en-US" sz="3200" b="1" dirty="0" smtClean="0"/>
            </a:br>
            <a:r>
              <a:rPr lang="en-US" sz="3200" dirty="0" smtClean="0"/>
              <a:t>Young children feel a sense of emotional satisfaction when they are involved in making art, whether they are modeling with clay, drawing with crayons, or making a collage from recycled scraps. This satisfaction comes from the control children have over the materials they use and the autonomy they have in the decisions they make (</a:t>
            </a:r>
            <a:r>
              <a:rPr lang="en-US" sz="3200" dirty="0" err="1" smtClean="0"/>
              <a:t>Schirrmacher</a:t>
            </a:r>
            <a:r>
              <a:rPr lang="en-US" sz="3200" dirty="0" smtClean="0"/>
              <a:t>, 1998; </a:t>
            </a:r>
            <a:r>
              <a:rPr lang="en-US" sz="3200" dirty="0" err="1" smtClean="0"/>
              <a:t>Seefeldt</a:t>
            </a:r>
            <a:r>
              <a:rPr lang="en-US" sz="3200" dirty="0" smtClean="0"/>
              <a:t>, 1993). Deciding what they will make and what materials they will use may be the first opportunity children have to make independent choices and decisions. </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458200" cy="5509200"/>
          </a:xfrm>
          <a:prstGeom prst="rect">
            <a:avLst/>
          </a:prstGeom>
        </p:spPr>
        <p:txBody>
          <a:bodyPr wrap="square">
            <a:spAutoFit/>
          </a:bodyPr>
          <a:lstStyle/>
          <a:p>
            <a:r>
              <a:rPr lang="en-US" sz="3200" dirty="0" smtClean="0"/>
              <a:t>Making art also builds children's self-esteem by giving them opportunities to express what they are thinking and feeling (Klein, 1991; </a:t>
            </a:r>
            <a:r>
              <a:rPr lang="en-US" sz="3200" dirty="0" err="1" smtClean="0"/>
              <a:t>Sautter</a:t>
            </a:r>
            <a:r>
              <a:rPr lang="en-US" sz="3200" dirty="0" smtClean="0"/>
              <a:t>, 1994). </a:t>
            </a:r>
            <a:r>
              <a:rPr lang="en-US" sz="3200" dirty="0" err="1" smtClean="0"/>
              <a:t>Sautter</a:t>
            </a:r>
            <a:r>
              <a:rPr lang="en-US" sz="3200" dirty="0" smtClean="0"/>
              <a:t> (1994) stated that when children participate in art activities with classmates, the feedback they give to each other builds self-esteem by helping them learn to accept criticism and praise from others. Small group art activities also help children practice important social skills like taking turns, sharing, and negotiating for materials</a:t>
            </a:r>
            <a:r>
              <a:rPr lang="en-US" dirty="0" smtClean="0"/>
              <a: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5632311"/>
          </a:xfrm>
          <a:prstGeom prst="rect">
            <a:avLst/>
          </a:prstGeom>
        </p:spPr>
        <p:txBody>
          <a:bodyPr wrap="square">
            <a:spAutoFit/>
          </a:bodyPr>
          <a:lstStyle/>
          <a:p>
            <a:r>
              <a:rPr lang="en-US" sz="3600" b="1" dirty="0" smtClean="0"/>
              <a:t>Art and Cognitive Development</a:t>
            </a:r>
            <a:r>
              <a:rPr lang="en-US" sz="3600" dirty="0" smtClean="0"/>
              <a:t/>
            </a:r>
            <a:br>
              <a:rPr lang="en-US" sz="3600" dirty="0" smtClean="0"/>
            </a:br>
            <a:r>
              <a:rPr lang="en-US" sz="3600" dirty="0" smtClean="0"/>
              <a:t>For very young children, making art is a sensory exploration activity. They enjoy the feeling of a crayon moving across paper and seeing a blob of colored paint grow larger. </a:t>
            </a:r>
            <a:r>
              <a:rPr lang="en-US" sz="3600" dirty="0" err="1" smtClean="0"/>
              <a:t>Kamii</a:t>
            </a:r>
            <a:r>
              <a:rPr lang="en-US" sz="3600" dirty="0" smtClean="0"/>
              <a:t> and </a:t>
            </a:r>
            <a:r>
              <a:rPr lang="en-US" sz="3600" dirty="0" err="1" smtClean="0"/>
              <a:t>DeVries</a:t>
            </a:r>
            <a:r>
              <a:rPr lang="en-US" sz="3600" dirty="0" smtClean="0"/>
              <a:t> (1993) suggested that exploring materials is very important because it is through exploration that children build a knowledge of the objects in the world around them. </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10600" cy="5262979"/>
          </a:xfrm>
          <a:prstGeom prst="rect">
            <a:avLst/>
          </a:prstGeom>
        </p:spPr>
        <p:txBody>
          <a:bodyPr wrap="square">
            <a:spAutoFit/>
          </a:bodyPr>
          <a:lstStyle/>
          <a:p>
            <a:r>
              <a:rPr lang="en-US" sz="2800" dirty="0" smtClean="0"/>
              <a:t>Activities centering around making art also require children to make decisions and conduct self-evaluations. Klein (1991) described four decisions that child artists make. First, they decide what they will portray in their art—a person, a tree, a dragon. Second, they choose the media they will use, the arrangement of objects in their work, and the perspective viewers will take. Children decide next how quickly or how slowly they will finish their project, and finally, how they will evaluate their creation. Most often, children evaluate their artwork by thinking about what they like and what other people tell them is pleasing (Feeney &amp; </a:t>
            </a:r>
            <a:r>
              <a:rPr lang="en-US" sz="2800" dirty="0" err="1" smtClean="0"/>
              <a:t>Moravcik</a:t>
            </a:r>
            <a:r>
              <a:rPr lang="en-US" sz="2800" dirty="0" smtClean="0"/>
              <a:t>, 1987).</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1"/>
            <a:ext cx="8382000" cy="6494085"/>
          </a:xfrm>
          <a:prstGeom prst="rect">
            <a:avLst/>
          </a:prstGeom>
        </p:spPr>
        <p:txBody>
          <a:bodyPr wrap="square">
            <a:spAutoFit/>
          </a:bodyPr>
          <a:lstStyle/>
          <a:p>
            <a:r>
              <a:rPr lang="en-US" sz="3200" dirty="0" smtClean="0"/>
              <a:t>As children grow and develop, their art-making activities move beyond exploring with their senses and begin to involve the use of symbols. Children begin to represent real objects, events, and feelings in their artwork. Drawing, in particular, becomes an activity that allows them to symbolize what they know and feel. It is a needed outlet for children whose vocabulary, written or verbal, may be limited (de la Roche, 1996). This early use of symbols in artwork is very important because it provides a foundation for children's later use of words to symbolize objects and actions in formal writing</a:t>
            </a:r>
            <a:r>
              <a:rPr lang="en-US" dirty="0" smtClean="0"/>
              <a: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1"/>
            <a:ext cx="8763000" cy="6001643"/>
          </a:xfrm>
          <a:prstGeom prst="rect">
            <a:avLst/>
          </a:prstGeom>
        </p:spPr>
        <p:txBody>
          <a:bodyPr wrap="square">
            <a:spAutoFit/>
          </a:bodyPr>
          <a:lstStyle/>
          <a:p>
            <a:r>
              <a:rPr lang="en-US" sz="3200" b="1" dirty="0" smtClean="0"/>
              <a:t>Art and Motor Development</a:t>
            </a:r>
            <a:r>
              <a:rPr lang="en-US" sz="3200" dirty="0" smtClean="0"/>
              <a:t/>
            </a:r>
            <a:br>
              <a:rPr lang="en-US" sz="3200" dirty="0" smtClean="0"/>
            </a:br>
            <a:r>
              <a:rPr lang="en-US" sz="3200" dirty="0" smtClean="0"/>
              <a:t>While making art, young children develop control of large and small muscle groups (</a:t>
            </a:r>
            <a:r>
              <a:rPr lang="en-US" sz="3200" dirty="0" err="1" smtClean="0"/>
              <a:t>Koster</a:t>
            </a:r>
            <a:r>
              <a:rPr lang="en-US" sz="3200" dirty="0" smtClean="0"/>
              <a:t>, 1997). The large arm movements required for painting or drawing at an easel or on large paper on the floor build coordination and strength. The smaller movements of fingers, hands, and wrists required to cut with scissors, model clay, or draw or paint on smaller surfaces develop fine motor dexterity and control. With repeated opportunities for practice, young children gain confidence in their use of tools for making art and later for writing. </a:t>
            </a:r>
            <a:endParaRPr lang="en-US" sz="3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686800" cy="5632311"/>
          </a:xfrm>
          <a:prstGeom prst="rect">
            <a:avLst/>
          </a:prstGeom>
        </p:spPr>
        <p:txBody>
          <a:bodyPr wrap="square">
            <a:spAutoFit/>
          </a:bodyPr>
          <a:lstStyle/>
          <a:p>
            <a:r>
              <a:rPr lang="en-US" sz="3600" dirty="0" smtClean="0"/>
              <a:t>Making art also helps children develop eye-hand coordination (</a:t>
            </a:r>
            <a:r>
              <a:rPr lang="en-US" sz="3600" dirty="0" err="1" smtClean="0"/>
              <a:t>Koster</a:t>
            </a:r>
            <a:r>
              <a:rPr lang="en-US" sz="3600" dirty="0" smtClean="0"/>
              <a:t>, 1997). As children decide how to make parts fit together into a whole, where to place objects, and what details to include, they learn to coordinate what they see with the movements of their hands and fingers. This eye-hand coordination is essential for many activities, including forming letters and spacing words in formal writing.</a:t>
            </a:r>
            <a:endParaRPr lang="en-US" sz="3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82000" cy="5078313"/>
          </a:xfrm>
          <a:prstGeom prst="rect">
            <a:avLst/>
          </a:prstGeom>
        </p:spPr>
        <p:txBody>
          <a:bodyPr wrap="square">
            <a:spAutoFit/>
          </a:bodyPr>
          <a:lstStyle/>
          <a:p>
            <a:r>
              <a:rPr lang="en-US" sz="3600" b="1" dirty="0" smtClean="0"/>
              <a:t>Art Experiences in Classrooms for Young Children</a:t>
            </a:r>
            <a:br>
              <a:rPr lang="en-US" sz="3600" b="1" dirty="0" smtClean="0"/>
            </a:br>
            <a:r>
              <a:rPr lang="en-US" sz="3600" dirty="0" smtClean="0"/>
              <a:t>Although art activities help children develop in many areas, teachers must recognize that art also has value in and of itself. Fostering the development of children's aesthetic sense and engaging children in creative experiences should be the objectives of an early childhood art program. </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4524315"/>
          </a:xfrm>
          <a:prstGeom prst="rect">
            <a:avLst/>
          </a:prstGeom>
        </p:spPr>
        <p:txBody>
          <a:bodyPr wrap="square">
            <a:spAutoFit/>
          </a:bodyPr>
          <a:lstStyle/>
          <a:p>
            <a:r>
              <a:rPr lang="en-US" sz="3600" dirty="0" smtClean="0"/>
              <a:t>Activities that involve children in both making and enjoying art are essential if programs are to meet the needs of the whole child. The challenge for early childhood teachers is to provide these activities in an art program that is developmentally appropriate and that can be integrated throughout the curriculum. Such a program should include:</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5632311"/>
          </a:xfrm>
          <a:prstGeom prst="rect">
            <a:avLst/>
          </a:prstGeom>
        </p:spPr>
        <p:txBody>
          <a:bodyPr wrap="square">
            <a:spAutoFit/>
          </a:bodyPr>
          <a:lstStyle/>
          <a:p>
            <a:r>
              <a:rPr lang="en-US" dirty="0" smtClean="0"/>
              <a:t>u</a:t>
            </a:r>
            <a:r>
              <a:rPr lang="en-US" sz="3600" dirty="0" smtClean="0"/>
              <a:t>sing reproductions to expose children to masterpiece art </a:t>
            </a:r>
          </a:p>
          <a:p>
            <a:r>
              <a:rPr lang="en-US" sz="3600" dirty="0" smtClean="0"/>
              <a:t>taking field trips to local museums to provide opportunities for art appreciation </a:t>
            </a:r>
          </a:p>
          <a:p>
            <a:r>
              <a:rPr lang="en-US" sz="3600" dirty="0" smtClean="0"/>
              <a:t>providing access to a classroom art center in which children choose their own topics and media </a:t>
            </a:r>
          </a:p>
          <a:p>
            <a:r>
              <a:rPr lang="en-US" sz="3600" dirty="0" smtClean="0"/>
              <a:t>displaying children's artwork in a classroom gallery </a:t>
            </a:r>
          </a:p>
          <a:p>
            <a:r>
              <a:rPr lang="en-US" sz="3600" dirty="0" smtClean="0"/>
              <a:t>involving families in the art program. </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839200" cy="6186309"/>
          </a:xfrm>
          <a:prstGeom prst="rect">
            <a:avLst/>
          </a:prstGeom>
        </p:spPr>
        <p:txBody>
          <a:bodyPr wrap="square">
            <a:spAutoFit/>
          </a:bodyPr>
          <a:lstStyle/>
          <a:p>
            <a:r>
              <a:rPr lang="en-US" sz="3600" dirty="0" smtClean="0"/>
              <a:t>To integrate an art program into a developmentally appropriate curriculum, adults must recognize that children express their ideas through art, just as they do in writing. Creative teachers find ways to support children's learning across the curriculum through activities in which children make art and enjoy the art of others. The following elements form the basis of an art program to be integrated into a developmentally appropriate curriculum for young children.</a:t>
            </a:r>
            <a:endParaRPr lang="en-US" sz="3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5632311"/>
          </a:xfrm>
          <a:prstGeom prst="rect">
            <a:avLst/>
          </a:prstGeom>
        </p:spPr>
        <p:txBody>
          <a:bodyPr wrap="square">
            <a:spAutoFit/>
          </a:bodyPr>
          <a:lstStyle/>
          <a:p>
            <a:r>
              <a:rPr lang="en-US" sz="3600" dirty="0" smtClean="0"/>
              <a:t>Using Masterpiece Reproductions</a:t>
            </a:r>
            <a:br>
              <a:rPr lang="en-US" sz="3600" dirty="0" smtClean="0"/>
            </a:br>
            <a:r>
              <a:rPr lang="en-US" sz="3600" dirty="0" smtClean="0"/>
              <a:t>Posters and smaller reproductions of masterpiece art can be purchased at most art museums or through teacher supply catalogs. Less expensive reproductions can be obtained from calendars, stationery, magazines, and newspapers. Teachers can use these reproductions in many ways to support children's learning throughout the classroom and curriculum. </a:t>
            </a:r>
            <a:endParaRPr lang="en-US" sz="3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5078313"/>
          </a:xfrm>
          <a:prstGeom prst="rect">
            <a:avLst/>
          </a:prstGeom>
        </p:spPr>
        <p:txBody>
          <a:bodyPr wrap="square">
            <a:spAutoFit/>
          </a:bodyPr>
          <a:lstStyle/>
          <a:p>
            <a:r>
              <a:rPr lang="en-US" sz="3600" b="1" dirty="0" smtClean="0"/>
              <a:t>Museum Field Trips</a:t>
            </a:r>
            <a:r>
              <a:rPr lang="en-US" sz="3600" dirty="0" smtClean="0"/>
              <a:t/>
            </a:r>
            <a:br>
              <a:rPr lang="en-US" sz="3600" dirty="0" smtClean="0"/>
            </a:br>
            <a:r>
              <a:rPr lang="en-US" sz="3600" dirty="0" smtClean="0"/>
              <a:t>Taking young children to an art museum can be a challenging experience for any adult. Museums are designed for grown-ups who engage in thoughtful reflection, not for active children who want to point and exclaim. With a little preparation, however, a museum field trip can be an enjoyable experience for all. </a:t>
            </a:r>
            <a:endParaRPr 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458200" cy="5509200"/>
          </a:xfrm>
          <a:prstGeom prst="rect">
            <a:avLst/>
          </a:prstGeom>
        </p:spPr>
        <p:txBody>
          <a:bodyPr wrap="square">
            <a:spAutoFit/>
          </a:bodyPr>
          <a:lstStyle/>
          <a:p>
            <a:r>
              <a:rPr lang="en-US" sz="3200" dirty="0" smtClean="0"/>
              <a:t>Many museums schedule special times for children's tours and family visits. During these times, the museum staff and other patrons expect children to visit, and special tours and support personnel will be available. If the children will not be participating in a tour planned specifically for them, it is important that the teacher select a few key items on which to focus during the visit. Artwork done by artists featured in the classroom or portraying objects related to thematic units will be of interest to the children. </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5078313"/>
          </a:xfrm>
          <a:prstGeom prst="rect">
            <a:avLst/>
          </a:prstGeom>
        </p:spPr>
        <p:txBody>
          <a:bodyPr wrap="square">
            <a:spAutoFit/>
          </a:bodyPr>
          <a:lstStyle/>
          <a:p>
            <a:r>
              <a:rPr lang="en-US" sz="3600" dirty="0" smtClean="0"/>
              <a:t>They will have a context for thinking about and discussing what they see. Because the attention span of young children is short, museum field trips should not be lengthy. Thirty minutes is probably long enough for children to view the pieces pre-selected by the teacher without getting tired or frustrated in the museum setting. Other exhibits can be saved for future field trips</a:t>
            </a:r>
            <a:r>
              <a:rPr lang="en-US" dirty="0" smtClean="0"/>
              <a:t>.</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6001643"/>
          </a:xfrm>
          <a:prstGeom prst="rect">
            <a:avLst/>
          </a:prstGeom>
        </p:spPr>
        <p:txBody>
          <a:bodyPr wrap="square">
            <a:spAutoFit/>
          </a:bodyPr>
          <a:lstStyle/>
          <a:p>
            <a:r>
              <a:rPr lang="en-US" sz="3200" b="1" dirty="0" smtClean="0"/>
              <a:t>Classroom Art Center</a:t>
            </a:r>
            <a:r>
              <a:rPr lang="en-US" sz="3200" dirty="0" smtClean="0"/>
              <a:t/>
            </a:r>
            <a:br>
              <a:rPr lang="en-US" sz="3200" dirty="0" smtClean="0"/>
            </a:br>
            <a:r>
              <a:rPr lang="en-US" sz="3200" dirty="0" smtClean="0"/>
              <a:t>The art center should provide opportunities for child-centered activities. Although teachers might suggest themes, too much direction or assistance interferes with the creative process. Adult models for children to follow are also frustrating because most children do not have the fine motor and visual perceptual skills to replicate adult efforts. Instead, teachers can encourage children to design and complete their own projects by recognizing that the same themes may be repeated many times as children explore ideas and practice skills. </a:t>
            </a:r>
            <a:endParaRPr lang="en-US"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6494085"/>
          </a:xfrm>
          <a:prstGeom prst="rect">
            <a:avLst/>
          </a:prstGeom>
        </p:spPr>
        <p:txBody>
          <a:bodyPr wrap="square">
            <a:spAutoFit/>
          </a:bodyPr>
          <a:lstStyle/>
          <a:p>
            <a:r>
              <a:rPr lang="en-US" sz="3200" b="1" dirty="0" smtClean="0"/>
              <a:t>Displaying Children's Art in a Classroom Gallery</a:t>
            </a:r>
            <a:br>
              <a:rPr lang="en-US" sz="3200" b="1" dirty="0" smtClean="0"/>
            </a:br>
            <a:r>
              <a:rPr lang="en-US" sz="3200" dirty="0" smtClean="0"/>
              <a:t>A classroom gallery exhibiting children's art highlights the work for the children themselves and for classroom visitors. A large bulletin board or wall space provides a backdrop for the gallery. Children should take the responsibility for mounting their work and selecting its placement in the gallery. Labels, including a title for the work, name of the artist, medium, and year of creation, can be dictated and will provide a meaningful experience with print. Children can also serve as curators and lecturers, giving tours of the gallery to classroom visitors. </a:t>
            </a:r>
            <a:endParaRPr lang="en-U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10600" cy="6001643"/>
          </a:xfrm>
          <a:prstGeom prst="rect">
            <a:avLst/>
          </a:prstGeom>
        </p:spPr>
        <p:txBody>
          <a:bodyPr wrap="square">
            <a:spAutoFit/>
          </a:bodyPr>
          <a:lstStyle/>
          <a:p>
            <a:r>
              <a:rPr lang="en-US" sz="3200" b="1" dirty="0" smtClean="0"/>
              <a:t>Conclusion</a:t>
            </a:r>
            <a:br>
              <a:rPr lang="en-US" sz="3200" b="1" dirty="0" smtClean="0"/>
            </a:br>
            <a:r>
              <a:rPr lang="en-US" sz="3200" dirty="0" smtClean="0"/>
              <a:t>Through the art activities described in this article, young children will develop abilities and skills that have application in many other areas of the curriculum. Most importantly, however, children will also develop an appreciation for the art of other people and cultures, and the confidence to express their own thoughts and feelings through art. Far from creating individual prodigies, this integration of making and enjoying art in the early childhood classroom will result in the "all-sided development" of the children participating. </a:t>
            </a:r>
            <a:endParaRPr lang="en-US"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620000" cy="3693319"/>
          </a:xfrm>
          <a:prstGeom prst="rect">
            <a:avLst/>
          </a:prstGeom>
        </p:spPr>
        <p:txBody>
          <a:bodyPr wrap="square">
            <a:spAutoFit/>
          </a:bodyPr>
          <a:lstStyle/>
          <a:p>
            <a:r>
              <a:rPr lang="en-US" sz="3600" dirty="0" smtClean="0"/>
              <a:t>SUMMERY OF TODAYS LESSON:</a:t>
            </a:r>
          </a:p>
          <a:p>
            <a:r>
              <a:rPr lang="en-US" sz="3600" dirty="0" smtClean="0"/>
              <a:t>Today’s lecture was based on how teachers need class preparation for art and craft.</a:t>
            </a:r>
          </a:p>
          <a:p>
            <a:r>
              <a:rPr lang="en-US" sz="3600" dirty="0" smtClean="0"/>
              <a:t>How is art and craft education related to the curriculum.</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1216</TotalTime>
  <Words>2252</Words>
  <Application>Microsoft Office PowerPoint</Application>
  <PresentationFormat>On-screen Show (4:3)</PresentationFormat>
  <Paragraphs>90</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LECTURE. 28. UNIT. 5  Preparing to teach art, craft and calligraphy   Connecting art craft and calligraphy across the curriculum   Managing art, craft and calligraphy in the classroom.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28. UNIT. 5  Preparing to teach art, craft and calligraphy   Connecting art craft and calligraphy across the curriculum   Managing art, craft and calligraphy in the classroom.</dc:title>
  <dc:creator>Samina Saleem</dc:creator>
  <cp:lastModifiedBy>NTS</cp:lastModifiedBy>
  <cp:revision>31</cp:revision>
  <dcterms:created xsi:type="dcterms:W3CDTF">2014-07-10T07:20:38Z</dcterms:created>
  <dcterms:modified xsi:type="dcterms:W3CDTF">2014-07-11T04:42:33Z</dcterms:modified>
</cp:coreProperties>
</file>