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308" r:id="rId33"/>
    <p:sldId id="287" r:id="rId34"/>
    <p:sldId id="288"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D9EA6E-5569-4CAD-A312-241107ED9921}" type="datetimeFigureOut">
              <a:rPr lang="en-US" smtClean="0"/>
              <a:pPr/>
              <a:t>7/10/2014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50C58B-6101-4204-A865-29078705D18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50C58B-6101-4204-A865-29078705D184}"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2F09DD-D268-44EE-97C1-A561D5C65C9B}"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0692D-707E-47F4-A08F-48FBBFEE48F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2F09DD-D268-44EE-97C1-A561D5C65C9B}"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0692D-707E-47F4-A08F-48FBBFEE48F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2F09DD-D268-44EE-97C1-A561D5C65C9B}"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0692D-707E-47F4-A08F-48FBBFEE48F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2F09DD-D268-44EE-97C1-A561D5C65C9B}"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70692D-707E-47F4-A08F-48FBBFEE48F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2F09DD-D268-44EE-97C1-A561D5C65C9B}" type="datetimeFigureOut">
              <a:rPr lang="en-US" smtClean="0"/>
              <a:pPr/>
              <a:t>7/10/2014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70692D-707E-47F4-A08F-48FBBFEE48F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2F09DD-D268-44EE-97C1-A561D5C65C9B}" type="datetimeFigureOut">
              <a:rPr lang="en-US" smtClean="0"/>
              <a:pPr/>
              <a:t>7/10/2014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70692D-707E-47F4-A08F-48FBBFEE48F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2F09DD-D268-44EE-97C1-A561D5C65C9B}" type="datetimeFigureOut">
              <a:rPr lang="en-US" smtClean="0"/>
              <a:pPr/>
              <a:t>7/10/2014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70692D-707E-47F4-A08F-48FBBFEE48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2F09DD-D268-44EE-97C1-A561D5C65C9B}"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70692D-707E-47F4-A08F-48FBBFEE48F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2F09DD-D268-44EE-97C1-A561D5C65C9B}"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70692D-707E-47F4-A08F-48FBBFEE48F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2F09DD-D268-44EE-97C1-A561D5C65C9B}"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0692D-707E-47F4-A08F-48FBBFEE48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2F09DD-D268-44EE-97C1-A561D5C65C9B}"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0692D-707E-47F4-A08F-48FBBFEE48F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2F09DD-D268-44EE-97C1-A561D5C65C9B}" type="datetimeFigureOut">
              <a:rPr lang="en-US" smtClean="0"/>
              <a:pPr/>
              <a:t>7/10/2014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70692D-707E-47F4-A08F-48FBBFEE48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600000">
            <a:off x="685800" y="457200"/>
            <a:ext cx="7772400" cy="5638799"/>
          </a:xfrm>
        </p:spPr>
        <p:txBody>
          <a:bodyPr>
            <a:noAutofit/>
          </a:bodyPr>
          <a:lstStyle/>
          <a:p>
            <a:r>
              <a:rPr lang="en-US" sz="3600" dirty="0" smtClean="0">
                <a:solidFill>
                  <a:srgbClr val="C00000"/>
                </a:solidFill>
              </a:rPr>
              <a:t>LECTURE. 27. Unit. 4</a:t>
            </a:r>
            <a:br>
              <a:rPr lang="en-US" sz="3600" dirty="0" smtClean="0">
                <a:solidFill>
                  <a:srgbClr val="C00000"/>
                </a:solidFill>
              </a:rPr>
            </a:br>
            <a:r>
              <a:rPr lang="en-US" sz="3600" dirty="0" smtClean="0">
                <a:solidFill>
                  <a:srgbClr val="C00000"/>
                </a:solidFill>
              </a:rPr>
              <a:t>Lecture. 26. Unit. 4. was related to practical all related to crafts discussed in Lecture 25, unit. 4 </a:t>
            </a:r>
            <a:br>
              <a:rPr lang="en-US" sz="3600" dirty="0" smtClean="0">
                <a:solidFill>
                  <a:srgbClr val="C00000"/>
                </a:solidFill>
              </a:rPr>
            </a:br>
            <a:r>
              <a:rPr lang="en-US" sz="3600" dirty="0" smtClean="0"/>
              <a:t>Doing Art and Crafts with children in the elementary grades </a:t>
            </a:r>
            <a:br>
              <a:rPr lang="en-US" sz="3600" dirty="0" smtClean="0"/>
            </a:br>
            <a:r>
              <a:rPr lang="en-US" sz="3600" dirty="0" smtClean="0"/>
              <a:t> Doing Art and craftworks and handicrafts</a:t>
            </a:r>
            <a:br>
              <a:rPr lang="en-US" sz="3600" dirty="0" smtClean="0"/>
            </a:br>
            <a:r>
              <a:rPr lang="en-US" sz="3600" dirty="0" smtClean="0"/>
              <a:t> Art and Crafts across the curriculum</a:t>
            </a:r>
            <a:br>
              <a:rPr lang="en-US" sz="3600" dirty="0" smtClean="0"/>
            </a:br>
            <a:r>
              <a:rPr lang="en-US" sz="3600" dirty="0" smtClean="0"/>
              <a:t> Doing art and crafts with children in the elementary grade </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229600" cy="3416320"/>
          </a:xfrm>
          <a:prstGeom prst="rect">
            <a:avLst/>
          </a:prstGeom>
        </p:spPr>
        <p:txBody>
          <a:bodyPr wrap="square">
            <a:spAutoFit/>
          </a:bodyPr>
          <a:lstStyle/>
          <a:p>
            <a:r>
              <a:rPr lang="en-US" sz="3600" dirty="0" smtClean="0">
                <a:solidFill>
                  <a:srgbClr val="C00000"/>
                </a:solidFill>
              </a:rPr>
              <a:t>SUMMERY OF LECTURE. 25. UNIT. 4</a:t>
            </a:r>
          </a:p>
          <a:p>
            <a:r>
              <a:rPr lang="en-US" sz="3600" dirty="0" smtClean="0">
                <a:solidFill>
                  <a:srgbClr val="C00000"/>
                </a:solidFill>
              </a:rPr>
              <a:t>Lecture. 26. Unit. 4</a:t>
            </a:r>
          </a:p>
          <a:p>
            <a:pPr>
              <a:buFont typeface="Arial" pitchFamily="34" charset="0"/>
              <a:buChar char="•"/>
            </a:pPr>
            <a:r>
              <a:rPr lang="en-US" sz="3600" dirty="0" smtClean="0"/>
              <a:t>Doing craftwork and making handicrafts, (puppets and puppetry, textiles, making beads).</a:t>
            </a:r>
          </a:p>
          <a:p>
            <a:r>
              <a:rPr lang="en-US" sz="3600" dirty="0" smtClean="0"/>
              <a:t>(making mosaics,).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609600" y="457200"/>
            <a:ext cx="8001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1" i="0" u="none" strike="noStrike" cap="none" normalizeH="0" baseline="0" dirty="0" smtClean="0">
                <a:ln>
                  <a:noFill/>
                </a:ln>
                <a:solidFill>
                  <a:srgbClr val="FF6600"/>
                </a:solidFill>
                <a:effectLst/>
                <a:ea typeface="Times New Roman" pitchFamily="18" charset="0"/>
                <a:cs typeface="Franklin Gothic Book"/>
              </a:rPr>
              <a:t>ARTS AND CRAFTS SUBJECT CURRICULUM</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1" i="0" u="none" strike="noStrike" cap="none" normalizeH="0" baseline="0" dirty="0" smtClean="0">
                <a:ln>
                  <a:noFill/>
                </a:ln>
                <a:solidFill>
                  <a:schemeClr val="tx1"/>
                </a:solidFill>
                <a:effectLst/>
                <a:ea typeface="Times New Roman" pitchFamily="18" charset="0"/>
                <a:cs typeface="Franklin Gothic Book"/>
              </a:rPr>
              <a:t>The objectives of the subject</a:t>
            </a:r>
          </a:p>
          <a:p>
            <a:pPr marL="0" marR="0" lvl="0" indent="0" algn="l" defTabSz="914400" rtl="0" eaLnBrk="0" fontAlgn="base" latinLnBrk="0" hangingPunct="0">
              <a:lnSpc>
                <a:spcPct val="100000"/>
              </a:lnSpc>
              <a:spcBef>
                <a:spcPct val="0"/>
              </a:spcBef>
              <a:spcAft>
                <a:spcPct val="0"/>
              </a:spcAft>
              <a:buClrTx/>
              <a:buSzTx/>
              <a:buFontTx/>
              <a:buNone/>
              <a:tabLst/>
            </a:pPr>
            <a:r>
              <a:rPr lang="en-GB" sz="3600" dirty="0" smtClean="0">
                <a:cs typeface="Arial" pitchFamily="34" charset="0"/>
              </a:rPr>
              <a:t>There is survey here related to the arts and crafts and its results.</a:t>
            </a:r>
            <a:endParaRPr kumimoji="0" lang="en-US" sz="360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1" i="0" u="none" strike="noStrike" cap="none" normalizeH="0" baseline="0" dirty="0" smtClean="0">
                <a:ln>
                  <a:noFill/>
                </a:ln>
                <a:solidFill>
                  <a:schemeClr val="tx1"/>
                </a:solidFill>
                <a:effectLst/>
                <a:ea typeface="Times New Roman" pitchFamily="18" charset="0"/>
                <a:cs typeface="Franklin Gothic Book"/>
              </a:rPr>
              <a:t> </a:t>
            </a:r>
            <a:r>
              <a:rPr kumimoji="0" lang="en-GB" sz="3600" i="0" u="none" strike="noStrike" cap="none" normalizeH="0" baseline="0" dirty="0" smtClean="0">
                <a:ln>
                  <a:noFill/>
                </a:ln>
                <a:solidFill>
                  <a:schemeClr val="tx1"/>
                </a:solidFill>
                <a:effectLst/>
                <a:ea typeface="Times New Roman" pitchFamily="18" charset="0"/>
                <a:cs typeface="Franklin Gothic Book"/>
              </a:rPr>
              <a:t>Throughout time humankind has used and processed materials to make tools, clothing, dwellings and art. Artefacts are part of most areas of our lives and are indispensable for our existence. </a:t>
            </a:r>
            <a:endParaRPr kumimoji="0" lang="en-GB" sz="360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533400" y="457200"/>
            <a:ext cx="8001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Arial" pitchFamily="34" charset="0"/>
                <a:ea typeface="Times New Roman" pitchFamily="18" charset="0"/>
                <a:cs typeface="Franklin Gothic Book" charset="0"/>
              </a:rPr>
              <a:t>. </a:t>
            </a:r>
            <a:r>
              <a:rPr kumimoji="0" lang="en-GB" sz="3600" b="0" i="0" u="none" strike="noStrike" cap="none" normalizeH="0" baseline="0" dirty="0" smtClean="0">
                <a:ln>
                  <a:noFill/>
                </a:ln>
                <a:solidFill>
                  <a:schemeClr val="tx1"/>
                </a:solidFill>
                <a:effectLst/>
                <a:ea typeface="Times New Roman" pitchFamily="18" charset="0"/>
                <a:cs typeface="Franklin Gothic Book" charset="0"/>
              </a:rPr>
              <a:t>Artefacts communicate thoughts and ideas, make statements about social status, views on life, power and placement, who we are and where we belong. The aesthetic dimension is a central element of the everyday life of children and young people, constituting a basis for their choices and expressions.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457201"/>
            <a:ext cx="7772400" cy="3970318"/>
          </a:xfrm>
          <a:prstGeom prst="rect">
            <a:avLst/>
          </a:prstGeom>
        </p:spPr>
        <p:txBody>
          <a:bodyPr wrap="square">
            <a:spAutoFit/>
          </a:bodyPr>
          <a:lstStyle/>
          <a:p>
            <a:r>
              <a:rPr lang="en-GB" sz="3600" dirty="0"/>
              <a:t>The arts and crafts subject embodies various traditions, from the craftsman’s solid knowledge of materials, techniques and work processes, via the designer’s knowledge of developing ideas and solving problem, to the artist’s production of creative works of art. </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153400" cy="5632311"/>
          </a:xfrm>
          <a:prstGeom prst="rect">
            <a:avLst/>
          </a:prstGeom>
        </p:spPr>
        <p:txBody>
          <a:bodyPr wrap="square">
            <a:spAutoFit/>
          </a:bodyPr>
          <a:lstStyle/>
          <a:p>
            <a:r>
              <a:rPr lang="en-GB" sz="3600" dirty="0"/>
              <a:t>The perception of art, design and architecture are along with raising the awareness of our cultural heritage in a global perspective, important aspects of the subject</a:t>
            </a:r>
            <a:r>
              <a:rPr lang="en-GB" sz="3600" dirty="0" smtClean="0"/>
              <a:t>. Arts </a:t>
            </a:r>
            <a:r>
              <a:rPr lang="en-GB" sz="3600" dirty="0"/>
              <a:t>and crafts</a:t>
            </a:r>
            <a:r>
              <a:rPr lang="en-GB" sz="3600" dirty="0" smtClean="0"/>
              <a:t>, </a:t>
            </a:r>
            <a:r>
              <a:rPr lang="en-GB" sz="3600" dirty="0"/>
              <a:t>are a natural element of our cultural heritage. Understanding the arts and crafts of the past and the present in one's own culture and that of others may provide the basis for developing our multicultural society.</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ChangeArrowheads="1"/>
          </p:cNvSpPr>
          <p:nvPr/>
        </p:nvSpPr>
        <p:spPr bwMode="auto">
          <a:xfrm>
            <a:off x="152400" y="152400"/>
            <a:ext cx="8991600"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a:rPr>
              <a:t>Practical creative work in the studios, developing ideas, and designing products are all central aspects of the subject. This work includes using traditional and more contemporary materials, tools and techniques. Developing imagination, creativity, motor skills and aptitude – from the simple to the more sophisticated – are important dimensions of the subject and as such require time and in-depth study, thus giving each individual the opportunity to experience the joy of creating and mastering.</a:t>
            </a:r>
            <a:endParaRPr kumimoji="0" lang="en-GB" sz="36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001000" cy="5078313"/>
          </a:xfrm>
          <a:prstGeom prst="rect">
            <a:avLst/>
          </a:prstGeom>
        </p:spPr>
        <p:txBody>
          <a:bodyPr wrap="square">
            <a:spAutoFit/>
          </a:bodyPr>
          <a:lstStyle/>
          <a:p>
            <a:r>
              <a:rPr lang="en-GB" sz="3600" dirty="0"/>
              <a:t>Knowledge about form, colour and composition is vital for the creation of products that function, and to successfully communicate through visual messages. This knowledge can contribute to personal development, which is a requirement for resolute creative idea development, visual communication and production. </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610600" cy="5016758"/>
          </a:xfrm>
          <a:prstGeom prst="rect">
            <a:avLst/>
          </a:prstGeom>
        </p:spPr>
        <p:txBody>
          <a:bodyPr wrap="square">
            <a:spAutoFit/>
          </a:bodyPr>
          <a:lstStyle/>
          <a:p>
            <a:r>
              <a:rPr lang="en-GB" dirty="0"/>
              <a:t> </a:t>
            </a:r>
            <a:r>
              <a:rPr lang="en-GB" sz="3200" dirty="0"/>
              <a:t>Such knowledge can improve the opportunity to participate in democratic decision-making processes in a society where more and more information is communicated visually. The subject has as one of its aims, to help to develop entrepreneurship and cooperation with business and industry, institutions and specialists. In interdisciplinary cooperation on design and technology the subject particularly contributes to the practical-aesthetic aspects of design.</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609600" y="381000"/>
            <a:ext cx="80772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charset="0"/>
              </a:rPr>
              <a:t>The subject </a:t>
            </a:r>
            <a:r>
              <a:rPr kumimoji="0" lang="en-GB" sz="3600" b="0" i="1" u="none" strike="noStrike" cap="none" normalizeH="0" baseline="0" dirty="0" smtClean="0">
                <a:ln>
                  <a:noFill/>
                </a:ln>
                <a:solidFill>
                  <a:schemeClr val="tx1"/>
                </a:solidFill>
                <a:effectLst/>
                <a:ea typeface="Times New Roman" pitchFamily="18" charset="0"/>
                <a:cs typeface="Franklin Gothic Book" charset="0"/>
              </a:rPr>
              <a:t>arts and crafts</a:t>
            </a:r>
            <a:r>
              <a:rPr kumimoji="0" lang="en-GB" sz="3600" b="0" i="0" u="none" strike="noStrike" cap="none" normalizeH="0" baseline="0" dirty="0" smtClean="0">
                <a:ln>
                  <a:noFill/>
                </a:ln>
                <a:solidFill>
                  <a:schemeClr val="tx1"/>
                </a:solidFill>
                <a:effectLst/>
                <a:ea typeface="Times New Roman" pitchFamily="18" charset="0"/>
                <a:cs typeface="Franklin Gothic Book" charset="0"/>
              </a:rPr>
              <a:t> has an important position in developing general cultural education. It also prepares pupils for a number of further education, trades and occupations. Aesthetic competence is a source of development on several levels, from personal growth, via influence on one's personal surroundings, to creative innovation in a larger social perspective. </a:t>
            </a:r>
            <a:endParaRPr kumimoji="0" lang="en-GB" sz="36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304800" y="381000"/>
            <a:ext cx="85344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i="0" u="none" strike="noStrike" cap="none" normalizeH="0" baseline="0" dirty="0" smtClean="0">
                <a:ln>
                  <a:noFill/>
                </a:ln>
                <a:solidFill>
                  <a:schemeClr val="tx1"/>
                </a:solidFill>
                <a:effectLst/>
                <a:ea typeface="Times New Roman" pitchFamily="18" charset="0"/>
                <a:cs typeface="Franklin Gothic Book" charset="0"/>
              </a:rPr>
              <a:t>Main subject areas </a:t>
            </a:r>
            <a:endParaRPr kumimoji="0" lang="en-US" sz="360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i="0" u="none" strike="noStrike" cap="none" normalizeH="0" baseline="0" dirty="0" smtClean="0">
                <a:ln>
                  <a:noFill/>
                </a:ln>
                <a:solidFill>
                  <a:schemeClr val="tx1"/>
                </a:solidFill>
                <a:effectLst/>
                <a:ea typeface="Times New Roman" pitchFamily="18" charset="0"/>
                <a:cs typeface="Franklin Gothic Book" charset="0"/>
              </a:rPr>
              <a:t>The subject has been structured into main subject areas for which competence aims have been formulated. These main subject areas supplement each other and must be considered together</a:t>
            </a:r>
            <a:endParaRPr kumimoji="0" lang="en-US" sz="360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i="0" u="none" strike="noStrike" cap="none" normalizeH="0" baseline="0" dirty="0" smtClean="0">
                <a:ln>
                  <a:noFill/>
                </a:ln>
                <a:solidFill>
                  <a:schemeClr val="tx1"/>
                </a:solidFill>
                <a:effectLst/>
                <a:ea typeface="Times New Roman" pitchFamily="18" charset="0"/>
                <a:cs typeface="Franklin Gothic Book" charset="0"/>
              </a:rPr>
              <a:t>Arts and crafts has competence aims after the second, fourth, seventh and tenth years in primary school.</a:t>
            </a:r>
            <a:endParaRPr kumimoji="0" lang="en-GB" sz="360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4572000"/>
          <a:ext cx="8077200" cy="1828800"/>
        </p:xfrm>
        <a:graphic>
          <a:graphicData uri="http://schemas.openxmlformats.org/drawingml/2006/table">
            <a:tbl>
              <a:tblPr/>
              <a:tblGrid>
                <a:gridCol w="1349015"/>
                <a:gridCol w="1707389"/>
                <a:gridCol w="1670043"/>
                <a:gridCol w="1671819"/>
                <a:gridCol w="1678934"/>
              </a:tblGrid>
              <a:tr h="457200">
                <a:tc>
                  <a:txBody>
                    <a:bodyPr/>
                    <a:lstStyle/>
                    <a:p>
                      <a:pPr marL="0" marR="0" algn="ctr">
                        <a:lnSpc>
                          <a:spcPct val="115000"/>
                        </a:lnSpc>
                        <a:spcBef>
                          <a:spcPts val="0"/>
                        </a:spcBef>
                        <a:spcAft>
                          <a:spcPts val="0"/>
                        </a:spcAft>
                      </a:pPr>
                      <a:r>
                        <a:rPr lang="en-GB" sz="1600" b="1" dirty="0">
                          <a:solidFill>
                            <a:srgbClr val="211D1E"/>
                          </a:solidFill>
                          <a:latin typeface="Franklin Gothic Book"/>
                          <a:ea typeface="Times New Roman"/>
                          <a:cs typeface="Franklin Gothic Book"/>
                        </a:rPr>
                        <a:t>Year</a:t>
                      </a:r>
                      <a:endParaRPr lang="en-US" sz="1600" b="1"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00"/>
                    </a:solidFill>
                  </a:tcPr>
                </a:tc>
                <a:tc gridSpan="4">
                  <a:txBody>
                    <a:bodyPr/>
                    <a:lstStyle/>
                    <a:p>
                      <a:pPr marL="0" marR="0" algn="ctr">
                        <a:lnSpc>
                          <a:spcPct val="115000"/>
                        </a:lnSpc>
                        <a:spcBef>
                          <a:spcPts val="0"/>
                        </a:spcBef>
                        <a:spcAft>
                          <a:spcPts val="0"/>
                        </a:spcAft>
                      </a:pPr>
                      <a:r>
                        <a:rPr lang="en-GB" sz="1600" b="1">
                          <a:solidFill>
                            <a:srgbClr val="211D1E"/>
                          </a:solidFill>
                          <a:latin typeface="Franklin Gothic Book"/>
                          <a:ea typeface="Times New Roman"/>
                          <a:cs typeface="Franklin Gothic Book"/>
                        </a:rPr>
                        <a:t>Main subject areas</a:t>
                      </a:r>
                      <a:endParaRPr lang="en-US" sz="1600" b="1">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00"/>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371600">
                <a:tc>
                  <a:txBody>
                    <a:bodyPr/>
                    <a:lstStyle/>
                    <a:p>
                      <a:pPr marL="0" marR="0" algn="ctr">
                        <a:lnSpc>
                          <a:spcPct val="115000"/>
                        </a:lnSpc>
                        <a:spcBef>
                          <a:spcPts val="0"/>
                        </a:spcBef>
                        <a:spcAft>
                          <a:spcPts val="0"/>
                        </a:spcAft>
                      </a:pPr>
                      <a:r>
                        <a:rPr lang="en-GB" sz="1600" b="1" dirty="0">
                          <a:solidFill>
                            <a:srgbClr val="211D1E"/>
                          </a:solidFill>
                          <a:latin typeface="Franklin Gothic Book"/>
                          <a:ea typeface="Times New Roman"/>
                          <a:cs typeface="Franklin Gothic Book"/>
                        </a:rPr>
                        <a:t>1 – 10</a:t>
                      </a:r>
                      <a:endParaRPr lang="en-US" sz="1600" b="1"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600" b="1" dirty="0">
                          <a:solidFill>
                            <a:srgbClr val="211D1E"/>
                          </a:solidFill>
                          <a:latin typeface="Franklin Gothic Book"/>
                          <a:ea typeface="Times New Roman"/>
                          <a:cs typeface="Franklin Gothic Book"/>
                        </a:rPr>
                        <a:t>Visual</a:t>
                      </a:r>
                      <a:endParaRPr lang="en-US" sz="1600" b="1" dirty="0">
                        <a:solidFill>
                          <a:srgbClr val="000000"/>
                        </a:solidFill>
                        <a:latin typeface="Times New Roman PS"/>
                        <a:ea typeface="Times New Roman"/>
                        <a:cs typeface="Times New Roman PS"/>
                      </a:endParaRPr>
                    </a:p>
                    <a:p>
                      <a:pPr marL="0" marR="0" algn="ctr">
                        <a:lnSpc>
                          <a:spcPct val="115000"/>
                        </a:lnSpc>
                        <a:spcBef>
                          <a:spcPts val="0"/>
                        </a:spcBef>
                        <a:spcAft>
                          <a:spcPts val="0"/>
                        </a:spcAft>
                      </a:pPr>
                      <a:r>
                        <a:rPr lang="en-GB" sz="1600" b="1" dirty="0">
                          <a:solidFill>
                            <a:srgbClr val="211D1E"/>
                          </a:solidFill>
                          <a:latin typeface="Franklin Gothic Book"/>
                          <a:ea typeface="Times New Roman"/>
                          <a:cs typeface="Franklin Gothic Book"/>
                        </a:rPr>
                        <a:t>communication</a:t>
                      </a:r>
                      <a:endParaRPr lang="en-US" sz="1600" b="1"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600" b="1" dirty="0">
                          <a:solidFill>
                            <a:srgbClr val="211D1E"/>
                          </a:solidFill>
                          <a:latin typeface="Franklin Gothic Book"/>
                          <a:ea typeface="Times New Roman"/>
                          <a:cs typeface="Franklin Gothic Book"/>
                        </a:rPr>
                        <a:t>Design</a:t>
                      </a:r>
                      <a:endParaRPr lang="en-US" sz="1600" b="1"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600" b="1">
                          <a:solidFill>
                            <a:srgbClr val="211D1E"/>
                          </a:solidFill>
                          <a:latin typeface="Franklin Gothic Book"/>
                          <a:ea typeface="Times New Roman"/>
                          <a:cs typeface="Franklin Gothic Book"/>
                        </a:rPr>
                        <a:t>Art</a:t>
                      </a:r>
                      <a:endParaRPr lang="en-US" sz="1600" b="1">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600" b="1" dirty="0">
                          <a:solidFill>
                            <a:srgbClr val="211D1E"/>
                          </a:solidFill>
                          <a:latin typeface="Franklin Gothic Book"/>
                          <a:ea typeface="Times New Roman"/>
                          <a:cs typeface="Franklin Gothic Book"/>
                        </a:rPr>
                        <a:t>Architecture</a:t>
                      </a:r>
                      <a:endParaRPr lang="en-US" sz="1600" b="1"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097" name="Rectangle 1"/>
          <p:cNvSpPr>
            <a:spLocks noChangeArrowheads="1"/>
          </p:cNvSpPr>
          <p:nvPr/>
        </p:nvSpPr>
        <p:spPr bwMode="auto">
          <a:xfrm>
            <a:off x="381000" y="533400"/>
            <a:ext cx="83058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0" i="0" u="none" strike="noStrike" cap="none" normalizeH="0" baseline="0" dirty="0" smtClean="0">
                <a:ln>
                  <a:noFill/>
                </a:ln>
                <a:solidFill>
                  <a:schemeClr val="tx1"/>
                </a:solidFill>
                <a:effectLst/>
                <a:ea typeface="Times New Roman" pitchFamily="18" charset="0"/>
                <a:cs typeface="Franklin Gothic Book" charset="0"/>
              </a:rPr>
              <a:t>Overview of main subject areas:</a:t>
            </a:r>
            <a:endParaRPr kumimoji="0" lang="en-US" sz="28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800" b="0" i="0" u="none" strike="noStrike" cap="none" normalizeH="0" baseline="0" dirty="0" smtClean="0">
                <a:ln>
                  <a:noFill/>
                </a:ln>
                <a:solidFill>
                  <a:schemeClr val="tx1"/>
                </a:solidFill>
                <a:effectLst/>
                <a:ea typeface="Times New Roman" pitchFamily="18" charset="0"/>
                <a:cs typeface="Franklin Gothic Book" charset="0"/>
              </a:rPr>
              <a:t>Visual communication</a:t>
            </a:r>
            <a:endParaRPr kumimoji="0" lang="en-US" sz="28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800" b="0" i="0" u="none" strike="noStrike" cap="none" normalizeH="0" baseline="0" dirty="0" smtClean="0">
                <a:ln>
                  <a:noFill/>
                </a:ln>
                <a:solidFill>
                  <a:schemeClr val="tx1"/>
                </a:solidFill>
                <a:effectLst/>
                <a:ea typeface="Times New Roman" pitchFamily="18" charset="0"/>
                <a:cs typeface="Franklin Gothic Book" charset="0"/>
              </a:rPr>
              <a:t>In visual communication, the focus is on practical creative work with two-dimensional form and visual digital media. Form, colour and composition, as well as idea development, problem solving and symbols are important themes in this main subject area. Experimentation with visual elements is a key part of the work with visual communication in various media</a:t>
            </a:r>
            <a:r>
              <a:rPr kumimoji="0" lang="en-GB" sz="2400" b="0" i="0" u="none" strike="noStrike" cap="none" normalizeH="0" baseline="0" dirty="0" smtClean="0">
                <a:ln>
                  <a:noFill/>
                </a:ln>
                <a:solidFill>
                  <a:schemeClr val="tx1"/>
                </a:solidFill>
                <a:effectLst/>
                <a:ea typeface="Times New Roman" pitchFamily="18" charset="0"/>
                <a:cs typeface="Franklin Gothic Book" charset="0"/>
              </a:rPr>
              <a:t>.</a:t>
            </a:r>
            <a:endParaRPr kumimoji="0" lang="en-GB" sz="24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381000" y="457200"/>
            <a:ext cx="8458200" cy="52937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200" b="0" i="0" u="none" strike="noStrike" cap="none" normalizeH="0" baseline="0" dirty="0" smtClean="0">
                <a:ln>
                  <a:noFill/>
                </a:ln>
                <a:solidFill>
                  <a:schemeClr val="tx1"/>
                </a:solidFill>
                <a:effectLst/>
                <a:ea typeface="Times New Roman" pitchFamily="18" charset="0"/>
                <a:cs typeface="Franklin Gothic Book"/>
              </a:rPr>
              <a:t>Design</a:t>
            </a:r>
            <a:endParaRPr kumimoji="0" lang="en-US" sz="32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200" b="0" i="0" u="none" strike="noStrike" cap="none" normalizeH="0" baseline="0" dirty="0" smtClean="0">
                <a:ln>
                  <a:noFill/>
                </a:ln>
                <a:solidFill>
                  <a:schemeClr val="tx1"/>
                </a:solidFill>
                <a:effectLst/>
                <a:ea typeface="Times New Roman" pitchFamily="18" charset="0"/>
                <a:cs typeface="Franklin Gothic Book"/>
              </a:rPr>
              <a:t>Design represents a continuance of the artisan tradition and deals with the designing of objects. It comprises both work directly with materials and work with sketches and models. The design of ideas, technical drawings, products and arts and crafts are key elements. Familiarity with materials, problem solving and production can constitute the basis for innovation and entrepreneurship.</a:t>
            </a:r>
            <a:endParaRPr kumimoji="0" lang="en-US" sz="32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81000" y="381000"/>
            <a:ext cx="83058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Art</a:t>
            </a:r>
            <a:endParaRPr kumimoji="0" lang="en-US" sz="32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The tradition of creative work with images and sculpture is continued and developed in this main subject area. Inspiration from art history, from rock carvings via antiquity and Renaissance to contemporary art in our multicultural society, forms the basis and point of reference for the pupil's own imagination and creative work with various materials.</a:t>
            </a:r>
            <a:endParaRPr kumimoji="0" lang="en-GB" sz="32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533400"/>
            <a:ext cx="84582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charset="0"/>
              </a:rPr>
              <a:t>Architecture</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charset="0"/>
              </a:rPr>
              <a:t>In architecture, knowledge about the local physical environment is important. This means knowledge about how building traditions, interior and exterior, can influence our everyday life. Drawing and the building of scale models are part of the main subject area and form the basis for envisioning three-dimensional spaces based on drawings and computer animations.</a:t>
            </a:r>
            <a:endParaRPr kumimoji="0" lang="en-GB" sz="36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533400" y="533400"/>
            <a:ext cx="80010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a:rPr>
              <a:t>Teaching hours, In this Survey</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a:rPr>
              <a:t>Teaching hours are given in 60-minute units:</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a:rPr>
              <a:t>Primary school</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a:rPr>
              <a:t>Years 1 to 7: 477 teaching hours</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i="0" u="none" strike="noStrike" cap="none" normalizeH="0" baseline="0" dirty="0" smtClean="0">
                <a:ln>
                  <a:noFill/>
                </a:ln>
                <a:solidFill>
                  <a:srgbClr val="000000"/>
                </a:solidFill>
                <a:effectLst/>
                <a:ea typeface="Times New Roman" pitchFamily="18" charset="0"/>
                <a:cs typeface="Franklin Gothic Book"/>
              </a:rPr>
              <a:t>Lower secondary school</a:t>
            </a:r>
            <a:r>
              <a:rPr kumimoji="0" lang="en-GB" sz="3600" b="0" i="0" u="none" strike="noStrike" cap="none" normalizeH="0" baseline="0" dirty="0" smtClean="0">
                <a:ln>
                  <a:noFill/>
                </a:ln>
                <a:solidFill>
                  <a:schemeClr val="tx1"/>
                </a:solidFill>
                <a:effectLst/>
                <a:ea typeface="Times New Roman" pitchFamily="18" charset="0"/>
                <a:cs typeface="Franklin Gothic Book"/>
              </a:rPr>
              <a:t> </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a:rPr>
              <a:t>Years 8 to 10: 150 teaching hours</a:t>
            </a:r>
            <a:endParaRPr kumimoji="0" lang="en-GB" sz="36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228600" y="304800"/>
            <a:ext cx="85344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charset="0"/>
              </a:rPr>
              <a:t>Basic skills</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charset="0"/>
              </a:rPr>
              <a:t>Basic skills are integrated in the competence aims where they contribute to development of the competence in the subject, while also being part of this competence. In the arts and crafts subject the basic skills are understood as follows: </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i="1" u="none" strike="noStrike" cap="none" normalizeH="0" baseline="0" dirty="0" smtClean="0">
                <a:ln>
                  <a:noFill/>
                </a:ln>
                <a:solidFill>
                  <a:schemeClr val="tx1"/>
                </a:solidFill>
                <a:effectLst/>
                <a:ea typeface="Times New Roman" pitchFamily="18" charset="0"/>
                <a:cs typeface="Franklin Gothic Book" charset="0"/>
              </a:rPr>
              <a:t>Being able to express oneself orally </a:t>
            </a:r>
            <a:r>
              <a:rPr kumimoji="0" lang="en-GB" sz="3600" b="0" i="0" u="none" strike="noStrike" cap="none" normalizeH="0" baseline="0" dirty="0" smtClean="0">
                <a:ln>
                  <a:noFill/>
                </a:ln>
                <a:solidFill>
                  <a:schemeClr val="tx1"/>
                </a:solidFill>
                <a:effectLst/>
                <a:ea typeface="Times New Roman" pitchFamily="18" charset="0"/>
                <a:cs typeface="Franklin Gothic Book" charset="0"/>
              </a:rPr>
              <a:t>in arts and crafts, and comment on one's own work and that of others is an important part of the subject. </a:t>
            </a:r>
            <a:endParaRPr kumimoji="0" lang="en-GB" sz="36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381000" y="304800"/>
            <a:ext cx="845820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r"/>
                <a:tab pos="2879725" algn="ctr"/>
                <a:tab pos="5761038" algn="r"/>
              </a:tabLst>
            </a:pPr>
            <a:r>
              <a:rPr kumimoji="0" lang="en-GB" sz="3600" b="0" i="0" u="none" strike="noStrike" cap="none" normalizeH="0" baseline="0" dirty="0" smtClean="0">
                <a:ln>
                  <a:noFill/>
                </a:ln>
                <a:solidFill>
                  <a:schemeClr val="tx1"/>
                </a:solidFill>
                <a:effectLst/>
                <a:ea typeface="Times New Roman" pitchFamily="18" charset="0"/>
                <a:cs typeface="Franklin Gothic Book" charset="0"/>
              </a:rPr>
              <a:t>The discussion might be conducted on a number of levels, from description to analysis and assessment. Presentation of one's own work, oral descriptions and assessments are key elements. Oral skills are also important for the reflection upon and assessment of experiences, aesthetic techniques and connections. </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r"/>
                <a:tab pos="2879725" algn="ctr"/>
                <a:tab pos="5761038" algn="r"/>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457200" y="381000"/>
            <a:ext cx="815340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r"/>
                <a:tab pos="2879725" algn="ctr"/>
                <a:tab pos="5761038" algn="r"/>
              </a:tabLst>
            </a:pPr>
            <a:r>
              <a:rPr kumimoji="0" lang="en-GB" sz="3600" b="0" i="1" u="none" strike="noStrike" cap="none" normalizeH="0" baseline="0" dirty="0" smtClean="0">
                <a:ln>
                  <a:noFill/>
                </a:ln>
                <a:solidFill>
                  <a:schemeClr val="tx1"/>
                </a:solidFill>
                <a:effectLst/>
                <a:ea typeface="Times New Roman" pitchFamily="18" charset="0"/>
                <a:cs typeface="Franklin Gothic Book" charset="0"/>
              </a:rPr>
              <a:t>Being able to express oneself in writing </a:t>
            </a:r>
            <a:r>
              <a:rPr kumimoji="0" lang="en-GB" sz="3600" b="0" i="0" u="none" strike="noStrike" cap="none" normalizeH="0" baseline="0" dirty="0" smtClean="0">
                <a:ln>
                  <a:noFill/>
                </a:ln>
                <a:solidFill>
                  <a:schemeClr val="tx1"/>
                </a:solidFill>
                <a:effectLst/>
                <a:ea typeface="Times New Roman" pitchFamily="18" charset="0"/>
                <a:cs typeface="Franklin Gothic Book" charset="0"/>
              </a:rPr>
              <a:t>in arts and crafts means using signs and symbols to express oneself visually. The development of written and visual competence occurs when facts, ideas and attitudes are translated into signs. To maintain visual skills, parallel to developing literacy, focused and versatile drawing activities are equally important on all levels.</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r"/>
                <a:tab pos="2879725" algn="ctr"/>
                <a:tab pos="5761038" algn="r"/>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28600" y="228600"/>
            <a:ext cx="85344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Being able to read in arts and crafts focuses on being able to interpret signs and symbols and to gain inspiration for creative work. Visual communication permeates the subject and contributes to developing textual understanding. To utilise information and avoid being taken in by visual rhetoric it is important to be able to read and understand different textual expressions. Interpreting diagrams and other visual representations, such as user instructions and architectural drawings, forms the basis for important decisions. </a:t>
            </a:r>
            <a:endParaRPr kumimoji="0" lang="en-GB"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381000" y="457200"/>
            <a:ext cx="8382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Being able to do mathematics in arts and crafts means working with proportions, dimensions, scales and basic geometric shapes. Drawing involves assessing proportions and two- and three-dimensional representations. The relation between aesthetics and geometry is also an essential aspect of working with decorations, ornaments and architecture. Mathematical skills are required for working with various materials and techniques</a:t>
            </a:r>
            <a:r>
              <a:rPr kumimoji="0" lang="en-GB" sz="1200" b="0" i="0" u="none" strike="noStrike" cap="none" normalizeH="0" baseline="0" dirty="0" smtClean="0">
                <a:ln>
                  <a:noFill/>
                </a:ln>
                <a:solidFill>
                  <a:schemeClr val="tx1"/>
                </a:solidFill>
                <a:effectLst/>
                <a:latin typeface="Arial" pitchFamily="34" charset="0"/>
                <a:ea typeface="Times New Roman" pitchFamily="18" charset="0"/>
                <a:cs typeface="Franklin Gothic Book" charset="0"/>
              </a:rPr>
              <a:t>. </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228600" y="228600"/>
            <a:ext cx="86106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Being able to use digital tools in arts and crafts is important when searching for information and producing information as text and images. Production of digital images is important in the pupils' work with photography, scanning, animation, film and video. Also included here are attitudes relating to source criticism, protection of personal privacy and familiarity with copyright rules. Multimedia is included in presentations of one's own work and that of others. Knowledge of aesthetic and digital techniques is decisive for successful communication. </a:t>
            </a:r>
            <a:endParaRPr kumimoji="0" lang="en-GB" sz="32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304800" y="381000"/>
            <a:ext cx="8229600" cy="6647974"/>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Competence aims in the subject</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u="none" strike="noStrike" cap="none" normalizeH="0" baseline="0" dirty="0" smtClean="0">
                <a:ln>
                  <a:noFill/>
                </a:ln>
                <a:solidFill>
                  <a:srgbClr val="FF6600"/>
                </a:solidFill>
                <a:effectLst/>
                <a:ea typeface="Times New Roman" pitchFamily="18" charset="0"/>
                <a:cs typeface="Franklin Gothic Book" charset="0"/>
              </a:rPr>
              <a:t>Competence aims after Year 2</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Visual communication</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express his or her own experiences through drawing</a:t>
            </a:r>
            <a:endParaRPr kumimoji="0" lang="nb-NO" sz="36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mix and apply primary colours in his or her own creative work</a:t>
            </a:r>
            <a:endParaRPr kumimoji="0" lang="nb-NO" sz="36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experiment with form, colour and rhythm in decorative edging</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228600" y="228600"/>
            <a:ext cx="8610600" cy="5262979"/>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Design</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make simple objects and designs in paper and textiles by tearing, cutting, gluing and braiding</a:t>
            </a:r>
            <a:endParaRPr kumimoji="0" lang="nb-NO" sz="36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make simple objects from clay</a:t>
            </a:r>
            <a:endParaRPr kumimoji="0" lang="nb-NO" sz="36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build with simple geometrical basic forms</a:t>
            </a:r>
            <a:endParaRPr kumimoji="0" lang="nb-NO" sz="36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recognise and describe simple artefacts</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04800" y="304800"/>
            <a:ext cx="8534400" cy="5693866"/>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Art</a:t>
            </a:r>
            <a:endParaRPr kumimoji="0" lang="en-US" sz="32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32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recognise art in the school's local neighbourhood and use this as the basis for his or her own images and sculptures</a:t>
            </a:r>
            <a:endParaRPr kumimoji="0" lang="nb-NO" sz="32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talk about the images made by various national, Sami and Nordic fairy tale illustrators and use them as the basis for his or her own creative work</a:t>
            </a:r>
            <a:endParaRPr kumimoji="0" lang="nb-NO" sz="32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use decorative elements from art and handicrafts in his or her own works</a:t>
            </a:r>
            <a:endParaRPr kumimoji="0" lang="en-US" sz="32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304800" y="304800"/>
            <a:ext cx="8458200" cy="5539978"/>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Architecture</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make simple models of houses using natural materials </a:t>
            </a:r>
            <a:endParaRPr kumimoji="0" lang="nb-NO" sz="36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draw houses from the local environment seen from the front and the side</a:t>
            </a:r>
            <a:endParaRPr kumimoji="0" lang="nb-NO" sz="36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talk about the perception of various types of houses and spaces in local environment </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rot="21600000">
            <a:off x="152400" y="620101"/>
            <a:ext cx="8839200" cy="5816977"/>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200" b="0" i="0" u="none" strike="noStrike" cap="none" normalizeH="0" baseline="0" dirty="0" smtClean="0">
                <a:ln>
                  <a:noFill/>
                </a:ln>
                <a:solidFill>
                  <a:srgbClr val="FF6600"/>
                </a:solidFill>
                <a:effectLst/>
                <a:ea typeface="Times New Roman" pitchFamily="18" charset="0"/>
                <a:cs typeface="Franklin Gothic Book" charset="0"/>
              </a:rPr>
              <a:t>Competence aims after Year 4</a:t>
            </a:r>
            <a:endParaRPr kumimoji="0" lang="en-US" sz="32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Visual communication</a:t>
            </a:r>
            <a:endParaRPr kumimoji="0" lang="en-US" sz="32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200" b="0" i="1"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32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visualise and present his or her own impressions in different techniques and materials</a:t>
            </a:r>
            <a:endParaRPr kumimoji="0" lang="nb-NO" sz="3200"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use overlapping in drawing and painting </a:t>
            </a:r>
            <a:endParaRPr kumimoji="0" lang="nb-NO" sz="3200"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use simple functions in digital image processing software</a:t>
            </a:r>
            <a:endParaRPr kumimoji="0" lang="nb-NO" sz="3200"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identify and discuss the use of symbolic colours</a:t>
            </a:r>
          </a:p>
          <a:p>
            <a:pPr eaLnBrk="0" fontAlgn="base" hangingPunct="0">
              <a:spcBef>
                <a:spcPct val="0"/>
              </a:spcBef>
              <a:spcAft>
                <a:spcPct val="0"/>
              </a:spcAft>
              <a:buFontTx/>
              <a:buChar char="•"/>
            </a:pPr>
            <a:r>
              <a:rPr lang="en-GB" sz="3200" dirty="0"/>
              <a:t>prepare simple exhibitions of his or her own works</a:t>
            </a:r>
            <a:endParaRPr lang="en-US" sz="3200" dirty="0"/>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8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228600" y="228600"/>
            <a:ext cx="8610600" cy="5447645"/>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Design</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plan and make simple artefacts</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make simple objects by knitting, weaving, felting, sewing, nailing and fixing by screws in various materials</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use simple appropriate hand tools when working with clay, textiles, leather and wood</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experiment with simple geometric forms in construction and as decorative form elements</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study, visualise and present how simple artefacts have taken shape, from the idea stage to the finished product</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228600" y="304800"/>
            <a:ext cx="8610600" cy="6678751"/>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Art </a:t>
            </a:r>
            <a:endParaRPr kumimoji="0" lang="en-US" sz="32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32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use original art in the school's local environment as the basis for his or her own images and sculptures</a:t>
            </a:r>
            <a:endParaRPr kumimoji="0" lang="nb-NO" sz="32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use elements from rock carvings in antiquity as the basis for his or her own creative work</a:t>
            </a:r>
            <a:endParaRPr kumimoji="0" lang="nb-NO" sz="32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talk about how artists from various cultures have visualised nature and used this as the basis for their own work</a:t>
            </a:r>
            <a:endParaRPr kumimoji="0" lang="nb-NO" sz="32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200" b="0" u="none" strike="noStrike" cap="none" normalizeH="0" baseline="0" dirty="0" smtClean="0">
                <a:ln>
                  <a:noFill/>
                </a:ln>
                <a:solidFill>
                  <a:schemeClr val="tx1"/>
                </a:solidFill>
                <a:effectLst/>
                <a:ea typeface="Times New Roman" pitchFamily="18" charset="0"/>
                <a:cs typeface="Franklin Gothic Book" charset="0"/>
              </a:rPr>
              <a:t>talk about his/her perception of contemporary art </a:t>
            </a:r>
            <a:endParaRPr kumimoji="0" lang="en-US" sz="32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304800" y="304800"/>
            <a:ext cx="8534400" cy="6370975"/>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Architecture</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plan and build models of houses and rooms using digital tools and simple craft techniques</a:t>
            </a:r>
            <a:endParaRPr kumimoji="0" lang="nb-NO" sz="36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draw houses and rooms seen from above, from the front and from the side</a:t>
            </a:r>
            <a:endParaRPr kumimoji="0" lang="nb-NO" sz="36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talk about streets, squares and buildings with different functions in the local environment</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152400" y="304800"/>
            <a:ext cx="8839200" cy="6370975"/>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0" i="0" u="none" strike="noStrike" cap="none" normalizeH="0" baseline="0" dirty="0" smtClean="0">
                <a:ln>
                  <a:noFill/>
                </a:ln>
                <a:solidFill>
                  <a:srgbClr val="FF6600"/>
                </a:solidFill>
                <a:effectLst/>
                <a:ea typeface="Times New Roman" pitchFamily="18" charset="0"/>
                <a:cs typeface="Franklin Gothic Book" charset="0"/>
              </a:rPr>
              <a:t>Competence aims after Year 7</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i="0" u="none" strike="noStrike" cap="none" normalizeH="0" baseline="0" dirty="0" smtClean="0">
                <a:ln>
                  <a:noFill/>
                </a:ln>
                <a:solidFill>
                  <a:schemeClr val="tx1"/>
                </a:solidFill>
                <a:effectLst/>
                <a:ea typeface="Times New Roman" pitchFamily="18" charset="0"/>
                <a:cs typeface="Franklin Gothic Book" charset="0"/>
              </a:rPr>
              <a:t>Visual communication</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i="1"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i="0" u="none" strike="noStrike" cap="none" normalizeH="0" baseline="0" dirty="0" smtClean="0">
                <a:ln>
                  <a:noFill/>
                </a:ln>
                <a:solidFill>
                  <a:schemeClr val="tx1"/>
                </a:solidFill>
                <a:effectLst/>
                <a:ea typeface="Times New Roman" pitchFamily="18" charset="0"/>
                <a:cs typeface="Franklin Gothic Book" charset="0"/>
              </a:rPr>
              <a:t>use colour contrasts, diminution and central perspective to create the illusion of space in images with and without using digital tools</a:t>
            </a:r>
            <a:endParaRPr kumimoji="0" lang="nb-NO" sz="3600"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i="0" u="none" strike="noStrike" cap="none" normalizeH="0" baseline="0" dirty="0" smtClean="0">
                <a:ln>
                  <a:noFill/>
                </a:ln>
                <a:solidFill>
                  <a:schemeClr val="tx1"/>
                </a:solidFill>
                <a:effectLst/>
                <a:ea typeface="Times New Roman" pitchFamily="18" charset="0"/>
                <a:cs typeface="Franklin Gothic Book" charset="0"/>
              </a:rPr>
              <a:t>uses contrasts between diagonal, horizontal and vertical lines in simple compositions to create the illusion of stability and motion</a:t>
            </a:r>
            <a:endParaRPr kumimoji="0" lang="nb-NO" sz="3600"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sz="36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82000" cy="6001643"/>
          </a:xfrm>
          <a:prstGeom prst="rect">
            <a:avLst/>
          </a:prstGeom>
        </p:spPr>
        <p:txBody>
          <a:bodyPr wrap="square">
            <a:spAutoFit/>
          </a:bodyPr>
          <a:lstStyle/>
          <a:p>
            <a:pPr lvl="0" eaLnBrk="0" fontAlgn="base" hangingPunct="0">
              <a:spcBef>
                <a:spcPct val="0"/>
              </a:spcBef>
              <a:spcAft>
                <a:spcPct val="0"/>
              </a:spcAft>
              <a:buFontTx/>
              <a:buChar char="•"/>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distinguish between pigment colour mixing and light colour mixing</a:t>
            </a:r>
            <a:endParaRPr kumimoji="0" lang="nb-NO" sz="3200" b="0" i="0" u="none" strike="noStrike" cap="none" normalizeH="0" baseline="0" dirty="0" smtClean="0">
              <a:ln>
                <a:noFill/>
              </a:ln>
              <a:solidFill>
                <a:schemeClr val="tx1"/>
              </a:solidFill>
              <a:effectLst/>
              <a:ea typeface="Times New Roman" pitchFamily="18" charset="0"/>
              <a:cs typeface="Arial" pitchFamily="34" charset="0"/>
            </a:endParaRPr>
          </a:p>
          <a:p>
            <a:pPr lvl="0" eaLnBrk="0" fontAlgn="base" hangingPunct="0">
              <a:spcBef>
                <a:spcPct val="0"/>
              </a:spcBef>
              <a:spcAft>
                <a:spcPct val="0"/>
              </a:spcAft>
              <a:buFontTx/>
              <a:buChar char="•"/>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use shadows in drawings</a:t>
            </a:r>
            <a:endParaRPr kumimoji="0" lang="nb-NO" sz="3200" b="0" i="0" u="none" strike="noStrike" cap="none" normalizeH="0" baseline="0" dirty="0" smtClean="0">
              <a:ln>
                <a:noFill/>
              </a:ln>
              <a:solidFill>
                <a:schemeClr val="tx1"/>
              </a:solidFill>
              <a:effectLst/>
              <a:ea typeface="Times New Roman" pitchFamily="18" charset="0"/>
              <a:cs typeface="Arial" pitchFamily="34" charset="0"/>
            </a:endParaRPr>
          </a:p>
          <a:p>
            <a:pPr lvl="0" eaLnBrk="0" fontAlgn="base" hangingPunct="0">
              <a:spcBef>
                <a:spcPct val="0"/>
              </a:spcBef>
              <a:spcAft>
                <a:spcPct val="0"/>
              </a:spcAft>
              <a:buFontTx/>
              <a:buChar char="•"/>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use various graphic techniques in his or her own work</a:t>
            </a:r>
            <a:endParaRPr kumimoji="0" lang="nb-NO" sz="3200" b="0" i="0" u="none" strike="noStrike" cap="none" normalizeH="0" baseline="0" dirty="0" smtClean="0">
              <a:ln>
                <a:noFill/>
              </a:ln>
              <a:solidFill>
                <a:schemeClr val="tx1"/>
              </a:solidFill>
              <a:effectLst/>
              <a:ea typeface="Times New Roman" pitchFamily="18" charset="0"/>
              <a:cs typeface="Arial" pitchFamily="34" charset="0"/>
            </a:endParaRPr>
          </a:p>
          <a:p>
            <a:pPr lvl="0" eaLnBrk="0" fontAlgn="base" hangingPunct="0">
              <a:spcBef>
                <a:spcPct val="0"/>
              </a:spcBef>
              <a:spcAft>
                <a:spcPct val="0"/>
              </a:spcAft>
              <a:buFontTx/>
              <a:buChar char="•"/>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make cartoons and explain the relation between cartoons and film</a:t>
            </a:r>
            <a:endParaRPr kumimoji="0" lang="nb-NO" sz="3200" b="0" i="0" u="none" strike="noStrike" cap="none" normalizeH="0" baseline="0" dirty="0" smtClean="0">
              <a:ln>
                <a:noFill/>
              </a:ln>
              <a:solidFill>
                <a:schemeClr val="tx1"/>
              </a:solidFill>
              <a:effectLst/>
              <a:ea typeface="Times New Roman" pitchFamily="18" charset="0"/>
              <a:cs typeface="Arial" pitchFamily="34" charset="0"/>
            </a:endParaRPr>
          </a:p>
          <a:p>
            <a:pPr lvl="0" eaLnBrk="0" fontAlgn="base" hangingPunct="0">
              <a:spcBef>
                <a:spcPct val="0"/>
              </a:spcBef>
              <a:spcAft>
                <a:spcPct val="0"/>
              </a:spcAft>
              <a:buFontTx/>
              <a:buChar char="•"/>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photograph and manipulate images digitally and reflect upon the use of motifs and sections</a:t>
            </a:r>
            <a:endParaRPr kumimoji="0" lang="nb-NO" sz="3200" b="0" i="0" u="none" strike="noStrike" cap="none" normalizeH="0" baseline="0" dirty="0" smtClean="0">
              <a:ln>
                <a:noFill/>
              </a:ln>
              <a:solidFill>
                <a:schemeClr val="tx1"/>
              </a:solidFill>
              <a:effectLst/>
              <a:ea typeface="Times New Roman" pitchFamily="18" charset="0"/>
              <a:cs typeface="Arial" pitchFamily="34" charset="0"/>
            </a:endParaRPr>
          </a:p>
          <a:p>
            <a:pPr lvl="0" eaLnBrk="0" fontAlgn="base" hangingPunct="0">
              <a:spcBef>
                <a:spcPct val="0"/>
              </a:spcBef>
              <a:spcAft>
                <a:spcPct val="0"/>
              </a:spcAft>
              <a:buFontTx/>
              <a:buChar char="•"/>
            </a:pPr>
            <a:r>
              <a:rPr kumimoji="0" lang="en-GB" sz="3200" b="0" i="0" u="none" strike="noStrike" cap="none" normalizeH="0" baseline="0" dirty="0" smtClean="0">
                <a:ln>
                  <a:noFill/>
                </a:ln>
                <a:solidFill>
                  <a:schemeClr val="tx1"/>
                </a:solidFill>
                <a:effectLst/>
                <a:ea typeface="Times New Roman" pitchFamily="18" charset="0"/>
                <a:cs typeface="Franklin Gothic Book" charset="0"/>
              </a:rPr>
              <a:t>compose and assess how writing and pictures communicate and influence each other in various contexts</a:t>
            </a:r>
            <a:endParaRPr lang="en-US" sz="32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52400" y="0"/>
            <a:ext cx="8991600" cy="7061240"/>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Design</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prepare simple artefacts using various materials and explain the relation between idea, choice of materials, craft techniques, form, colour and function</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use design elements from different cultures when designing objects with decorative elements </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use different techniques for surface treatment of his or her own works</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use a sewing machine and simple power tools in a design process</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use various techniques for joining hard- and soft materials</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assess the design and industrial production of familiar artefacts from everyday life and conduct simple consumer tests</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381000" y="228600"/>
            <a:ext cx="8382000" cy="5878532"/>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0" u="none" strike="noStrike" cap="none" normalizeH="0" baseline="0" dirty="0" smtClean="0">
                <a:ln>
                  <a:noFill/>
                </a:ln>
                <a:solidFill>
                  <a:schemeClr val="tx1"/>
                </a:solidFill>
                <a:effectLst/>
                <a:ea typeface="Times New Roman" pitchFamily="18" charset="0"/>
                <a:cs typeface="Franklin Gothic Book"/>
              </a:rPr>
              <a:t>Art </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800" b="0" u="none" strike="noStrike" cap="none" normalizeH="0" baseline="0" dirty="0" smtClean="0">
                <a:ln>
                  <a:noFill/>
                </a:ln>
                <a:solidFill>
                  <a:schemeClr val="tx1"/>
                </a:solidFill>
                <a:effectLst/>
                <a:ea typeface="Times New Roman" pitchFamily="18" charset="0"/>
                <a:cs typeface="Franklin Gothic Book"/>
              </a:rPr>
              <a:t>The aims for the education are that the pupil shall be able to</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a:rPr>
              <a:t>talk about the perception of how artists have applied form, light and shadow, and use this in his or her own work with images and sculptures</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a:rPr>
              <a:t>elaborate on how various influential artists from the periods National Romanticism, Renaissance, Impressionism and Expressionism in different ways have left their mark</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a:rPr>
              <a:t>compare the use of techniques in folk art and handicrafts in various cultures using digital and other sources</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304800" y="228600"/>
            <a:ext cx="8534400" cy="6093976"/>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1" u="none" strike="noStrike" cap="none" normalizeH="0" baseline="0" dirty="0" smtClean="0">
                <a:ln>
                  <a:noFill/>
                </a:ln>
                <a:solidFill>
                  <a:schemeClr val="tx1"/>
                </a:solidFill>
                <a:effectLst/>
                <a:ea typeface="Times New Roman" pitchFamily="18" charset="0"/>
                <a:cs typeface="Franklin Gothic Book" charset="0"/>
              </a:rPr>
              <a:t>Architecture</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build models of houses in scale based on his or her own technical drawings</a:t>
            </a:r>
            <a:endParaRPr kumimoji="0" lang="nb-NO" sz="36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install exhibitions and other presentations in different types of rooms</a:t>
            </a:r>
            <a:endParaRPr kumimoji="0" lang="nb-NO" sz="36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describe special features of buildings in the local environment and compare with national and international styles </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228600" y="228600"/>
            <a:ext cx="8686800" cy="6278642"/>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600" b="1" i="0" u="none" strike="noStrike" cap="none" normalizeH="0" baseline="0" dirty="0" smtClean="0">
                <a:ln>
                  <a:noFill/>
                </a:ln>
                <a:solidFill>
                  <a:srgbClr val="FF6600"/>
                </a:solidFill>
                <a:effectLst/>
                <a:latin typeface="Arial" pitchFamily="34" charset="0"/>
                <a:ea typeface="Times New Roman" pitchFamily="18" charset="0"/>
                <a:cs typeface="Franklin Gothic Book" charset="0"/>
              </a:rPr>
              <a:t>Competence aims after Year 10</a:t>
            </a:r>
            <a:endParaRPr kumimoji="0" lang="en-US" sz="2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600" b="1" i="0" u="none" strike="noStrike" cap="none" normalizeH="0" baseline="0" dirty="0" smtClean="0">
                <a:ln>
                  <a:noFill/>
                </a:ln>
                <a:solidFill>
                  <a:schemeClr val="tx1"/>
                </a:solidFill>
                <a:effectLst/>
                <a:latin typeface="Arial" pitchFamily="34" charset="0"/>
                <a:ea typeface="Times New Roman" pitchFamily="18" charset="0"/>
                <a:cs typeface="Franklin Gothic Book" charset="0"/>
              </a:rPr>
              <a:t>Visual communication</a:t>
            </a:r>
            <a:endParaRPr kumimoji="0" lang="en-US" sz="2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600" b="0" u="none" strike="noStrike" cap="none" normalizeH="0" baseline="0" dirty="0" smtClean="0">
                <a:ln>
                  <a:noFill/>
                </a:ln>
                <a:solidFill>
                  <a:schemeClr val="tx1"/>
                </a:solidFill>
                <a:effectLst/>
                <a:latin typeface="Arial" pitchFamily="34" charset="0"/>
                <a:ea typeface="Times New Roman" pitchFamily="18" charset="0"/>
                <a:cs typeface="Franklin Gothic Book" charset="0"/>
              </a:rPr>
              <a:t>The aims for the education are that the pupil shall be able to</a:t>
            </a:r>
            <a:endParaRPr kumimoji="0" lang="en-US" sz="2600" b="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600" b="0" i="0" u="none" strike="noStrike" cap="none" normalizeH="0" baseline="0" dirty="0" smtClean="0">
                <a:ln>
                  <a:noFill/>
                </a:ln>
                <a:solidFill>
                  <a:schemeClr val="tx1"/>
                </a:solidFill>
                <a:effectLst/>
                <a:latin typeface="Arial" pitchFamily="34" charset="0"/>
                <a:ea typeface="Times New Roman" pitchFamily="18" charset="0"/>
                <a:cs typeface="Franklin Gothic Book" charset="0"/>
              </a:rPr>
              <a:t>use different materials and tools when working with images based on his or her own interests</a:t>
            </a:r>
            <a:endParaRPr kumimoji="0" lang="nb-NO" sz="2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600" b="0" i="0" u="none" strike="noStrike" cap="none" normalizeH="0" baseline="0" dirty="0" smtClean="0">
                <a:ln>
                  <a:noFill/>
                </a:ln>
                <a:solidFill>
                  <a:schemeClr val="tx1"/>
                </a:solidFill>
                <a:effectLst/>
                <a:latin typeface="Arial" pitchFamily="34" charset="0"/>
                <a:ea typeface="Times New Roman" pitchFamily="18" charset="0"/>
                <a:cs typeface="Franklin Gothic Book" charset="0"/>
              </a:rPr>
              <a:t>use various functions in image processing software</a:t>
            </a:r>
            <a:endParaRPr kumimoji="0" lang="nb-NO" sz="2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600" b="0" i="0" u="none" strike="noStrike" cap="none" normalizeH="0" baseline="0" dirty="0" smtClean="0">
                <a:ln>
                  <a:noFill/>
                </a:ln>
                <a:solidFill>
                  <a:schemeClr val="tx1"/>
                </a:solidFill>
                <a:effectLst/>
                <a:latin typeface="Arial" pitchFamily="34" charset="0"/>
                <a:ea typeface="Times New Roman" pitchFamily="18" charset="0"/>
                <a:cs typeface="Franklin Gothic Book" charset="0"/>
              </a:rPr>
              <a:t>draw a storyboard, edit and manipulate simple digital recordings and asses his or her own use of techniques</a:t>
            </a:r>
            <a:endParaRPr kumimoji="0" lang="nb-NO" sz="2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600" b="0" i="0" u="none" strike="noStrike" cap="none" normalizeH="0" baseline="0" dirty="0" smtClean="0">
                <a:ln>
                  <a:noFill/>
                </a:ln>
                <a:solidFill>
                  <a:schemeClr val="tx1"/>
                </a:solidFill>
                <a:effectLst/>
                <a:latin typeface="Arial" pitchFamily="34" charset="0"/>
                <a:ea typeface="Times New Roman" pitchFamily="18" charset="0"/>
                <a:cs typeface="Franklin Gothic Book" charset="0"/>
              </a:rPr>
              <a:t>assess </a:t>
            </a:r>
            <a:r>
              <a:rPr kumimoji="0" lang="en-GB" sz="2600" b="0" i="0" u="none" strike="noStrike" cap="none" normalizeH="0" baseline="0" dirty="0" smtClean="0">
                <a:ln>
                  <a:noFill/>
                </a:ln>
                <a:solidFill>
                  <a:schemeClr val="tx1"/>
                </a:solidFill>
                <a:effectLst/>
                <a:ea typeface="Times New Roman" pitchFamily="18" charset="0"/>
                <a:cs typeface="Franklin Gothic Book" charset="0"/>
              </a:rPr>
              <a:t>different</a:t>
            </a:r>
            <a:r>
              <a:rPr kumimoji="0" lang="en-GB" sz="2600" b="0" i="0" u="none" strike="noStrike" cap="none" normalizeH="0" baseline="0" dirty="0" smtClean="0">
                <a:ln>
                  <a:noFill/>
                </a:ln>
                <a:solidFill>
                  <a:schemeClr val="tx1"/>
                </a:solidFill>
                <a:effectLst/>
                <a:latin typeface="Arial" pitchFamily="34" charset="0"/>
                <a:ea typeface="Times New Roman" pitchFamily="18" charset="0"/>
                <a:cs typeface="Franklin Gothic Book" charset="0"/>
              </a:rPr>
              <a:t> messages, ethical issues and visual quality of advertising, film, websites and computer games </a:t>
            </a:r>
            <a:endParaRPr kumimoji="0" lang="nb-NO" sz="2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600" b="0" i="0" u="none" strike="noStrike" cap="none" normalizeH="0" baseline="0" dirty="0" smtClean="0">
                <a:ln>
                  <a:noFill/>
                </a:ln>
                <a:solidFill>
                  <a:schemeClr val="tx1"/>
                </a:solidFill>
                <a:effectLst/>
                <a:latin typeface="Arial" pitchFamily="34" charset="0"/>
                <a:ea typeface="Times New Roman" pitchFamily="18" charset="0"/>
                <a:cs typeface="Franklin Gothic Book" charset="0"/>
              </a:rPr>
              <a:t>simplify motifs based on his or her own sketches when working with patterns, logos, signposts and pictograms</a:t>
            </a:r>
            <a:endParaRPr kumimoji="0" lang="nb-NO" sz="2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600" b="0" i="0" u="none" strike="noStrike" cap="none" normalizeH="0" baseline="0" dirty="0" smtClean="0">
                <a:ln>
                  <a:noFill/>
                </a:ln>
                <a:solidFill>
                  <a:schemeClr val="tx1"/>
                </a:solidFill>
                <a:effectLst/>
                <a:latin typeface="Arial" pitchFamily="34" charset="0"/>
                <a:ea typeface="Times New Roman" pitchFamily="18" charset="0"/>
                <a:cs typeface="Franklin Gothic Book" charset="0"/>
              </a:rPr>
              <a:t>document his or her own work in multimedia presentations</a:t>
            </a:r>
            <a:endParaRPr kumimoji="0" lang="en-US" sz="2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228600" y="304800"/>
            <a:ext cx="8610600" cy="6555641"/>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u="none" strike="noStrike" cap="none" normalizeH="0" baseline="0" dirty="0" smtClean="0">
                <a:ln>
                  <a:noFill/>
                </a:ln>
                <a:solidFill>
                  <a:schemeClr val="tx1"/>
                </a:solidFill>
                <a:effectLst/>
                <a:ea typeface="Times New Roman" pitchFamily="18" charset="0"/>
                <a:cs typeface="Franklin Gothic Book" charset="0"/>
              </a:rPr>
              <a:t>Design</a:t>
            </a:r>
            <a:endParaRPr kumimoji="0" lang="en-US" sz="24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24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400" b="0" u="none" strike="noStrike" cap="none" normalizeH="0" baseline="0" dirty="0" smtClean="0">
                <a:ln>
                  <a:noFill/>
                </a:ln>
                <a:solidFill>
                  <a:schemeClr val="tx1"/>
                </a:solidFill>
                <a:effectLst/>
                <a:ea typeface="Times New Roman" pitchFamily="18" charset="0"/>
                <a:cs typeface="Franklin Gothic Book" charset="0"/>
              </a:rPr>
              <a:t>design products based on a technical specification of form and function</a:t>
            </a:r>
            <a:endParaRPr kumimoji="0" lang="nb-NO" sz="24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400" b="0" u="none" strike="noStrike" cap="none" normalizeH="0" baseline="0" dirty="0" smtClean="0">
                <a:ln>
                  <a:noFill/>
                </a:ln>
                <a:solidFill>
                  <a:schemeClr val="tx1"/>
                </a:solidFill>
                <a:effectLst/>
                <a:ea typeface="Times New Roman" pitchFamily="18" charset="0"/>
                <a:cs typeface="Franklin Gothic Book" charset="0"/>
              </a:rPr>
              <a:t>describe different solution for the design of a product using sketches and digital software</a:t>
            </a:r>
            <a:endParaRPr kumimoji="0" lang="nb-NO" sz="24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400" b="0" u="none" strike="noStrike" cap="none" normalizeH="0" baseline="0" dirty="0" smtClean="0">
                <a:ln>
                  <a:noFill/>
                </a:ln>
                <a:solidFill>
                  <a:schemeClr val="tx1"/>
                </a:solidFill>
                <a:effectLst/>
                <a:ea typeface="Times New Roman" pitchFamily="18" charset="0"/>
                <a:cs typeface="Franklin Gothic Book" charset="0"/>
              </a:rPr>
              <a:t>create clothing and discuss fashion, price and quality in a consumer perspective</a:t>
            </a:r>
            <a:endParaRPr kumimoji="0" lang="nb-NO" sz="24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400" b="0" u="none" strike="noStrike" cap="none" normalizeH="0" baseline="0" dirty="0" smtClean="0">
                <a:ln>
                  <a:noFill/>
                </a:ln>
                <a:solidFill>
                  <a:schemeClr val="tx1"/>
                </a:solidFill>
                <a:effectLst/>
                <a:ea typeface="Times New Roman" pitchFamily="18" charset="0"/>
                <a:cs typeface="Franklin Gothic Book" charset="0"/>
              </a:rPr>
              <a:t>talk about how indigenous peoples and other cultures have influenced and inspired various cultural expressions</a:t>
            </a:r>
            <a:endParaRPr kumimoji="0" lang="nb-NO" sz="24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400" b="0" u="none" strike="noStrike" cap="none" normalizeH="0" baseline="0" dirty="0" smtClean="0">
                <a:ln>
                  <a:noFill/>
                </a:ln>
                <a:solidFill>
                  <a:schemeClr val="tx1"/>
                </a:solidFill>
                <a:effectLst/>
                <a:ea typeface="Times New Roman" pitchFamily="18" charset="0"/>
                <a:cs typeface="Franklin Gothic Book" charset="0"/>
              </a:rPr>
              <a:t>describe a product's lifecycle and assess consequences for sustainable development, the environment and the creation of value</a:t>
            </a:r>
            <a:endParaRPr kumimoji="0" lang="nb-NO" sz="24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400" b="0" u="none" strike="noStrike" cap="none" normalizeH="0" baseline="0" dirty="0" smtClean="0">
                <a:ln>
                  <a:noFill/>
                </a:ln>
                <a:solidFill>
                  <a:schemeClr val="tx1"/>
                </a:solidFill>
                <a:effectLst/>
                <a:ea typeface="Times New Roman" pitchFamily="18" charset="0"/>
                <a:cs typeface="Franklin Gothic Book" charset="0"/>
              </a:rPr>
              <a:t>make functional artefacts and assess the quality of his or her own skills</a:t>
            </a:r>
            <a:endParaRPr kumimoji="0" lang="nb-NO" sz="24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400" b="0" u="none" strike="noStrike" cap="none" normalizeH="0" baseline="0" dirty="0" smtClean="0">
                <a:ln>
                  <a:noFill/>
                </a:ln>
                <a:solidFill>
                  <a:schemeClr val="tx1"/>
                </a:solidFill>
                <a:effectLst/>
                <a:ea typeface="Times New Roman" pitchFamily="18" charset="0"/>
                <a:cs typeface="Franklin Gothic Book" charset="0"/>
              </a:rPr>
              <a:t>elaborate on special features of Nordic design in an international perspective</a:t>
            </a:r>
            <a:endParaRPr kumimoji="0" lang="en-US" sz="24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304800" y="228600"/>
            <a:ext cx="8534400" cy="5447645"/>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1" u="none" strike="noStrike" cap="none" normalizeH="0" baseline="0" dirty="0" smtClean="0">
                <a:ln>
                  <a:noFill/>
                </a:ln>
                <a:solidFill>
                  <a:schemeClr val="tx1"/>
                </a:solidFill>
                <a:effectLst/>
                <a:ea typeface="Times New Roman" pitchFamily="18" charset="0"/>
                <a:cs typeface="Franklin Gothic Book" charset="0"/>
              </a:rPr>
              <a:t>Art </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discuss how artists in different cultures have portrayed mankind through the ages, and use this as the basis for his or her own creative work with portraits and sculptures </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talk about the perception of how artists at different times and different cultures have expressed themselves through photo, film and video, and use this as the basis for his or her own work</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compare and assess different directions and traditions in two- and three-dimensional art </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228600" y="304800"/>
            <a:ext cx="8763000" cy="6309420"/>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1" u="none" strike="noStrike" cap="none" normalizeH="0" baseline="0" dirty="0" smtClean="0">
                <a:ln>
                  <a:noFill/>
                </a:ln>
                <a:solidFill>
                  <a:schemeClr val="tx1"/>
                </a:solidFill>
                <a:effectLst/>
                <a:ea typeface="Times New Roman" pitchFamily="18" charset="0"/>
                <a:cs typeface="Franklin Gothic Book" charset="0"/>
              </a:rPr>
              <a:t>Architecture</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The aims for the education are that the pupil shall be able to</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draw houses and rooms using two-point perspective</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talk about architectural drawings and digital presentations of building projects, assess adaptation to the environment and outline solutions</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assess functional interior decoration of a room, style and taste and visualise solutions</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explain how climate, culture and societal conditions influence the construction of buildings, choice of materials, shape, expression and symbol functions</a:t>
            </a:r>
            <a:endParaRPr kumimoji="0" lang="nb-NO" sz="2800" b="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800" b="0" u="none" strike="noStrike" cap="none" normalizeH="0" baseline="0" dirty="0" smtClean="0">
                <a:ln>
                  <a:noFill/>
                </a:ln>
                <a:solidFill>
                  <a:schemeClr val="tx1"/>
                </a:solidFill>
                <a:effectLst/>
                <a:ea typeface="Times New Roman" pitchFamily="18" charset="0"/>
                <a:cs typeface="Franklin Gothic Book" charset="0"/>
              </a:rPr>
              <a:t>construct and test load-bearing constructions using different materials</a:t>
            </a:r>
            <a:endParaRPr kumimoji="0" lang="en-US" sz="28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2972752"/>
          <a:ext cx="7924799" cy="1523048"/>
        </p:xfrm>
        <a:graphic>
          <a:graphicData uri="http://schemas.openxmlformats.org/drawingml/2006/table">
            <a:tbl>
              <a:tblPr/>
              <a:tblGrid>
                <a:gridCol w="3963272"/>
                <a:gridCol w="3961527"/>
              </a:tblGrid>
              <a:tr h="609431">
                <a:tc>
                  <a:txBody>
                    <a:bodyPr/>
                    <a:lstStyle/>
                    <a:p>
                      <a:pPr marL="0" marR="0">
                        <a:lnSpc>
                          <a:spcPct val="115000"/>
                        </a:lnSpc>
                        <a:spcBef>
                          <a:spcPts val="0"/>
                        </a:spcBef>
                        <a:spcAft>
                          <a:spcPts val="0"/>
                        </a:spcAft>
                      </a:pPr>
                      <a:r>
                        <a:rPr lang="en-GB" sz="1600" b="1" dirty="0">
                          <a:solidFill>
                            <a:srgbClr val="211D1E"/>
                          </a:solidFill>
                          <a:latin typeface="Franklin Gothic Book"/>
                          <a:ea typeface="Times New Roman"/>
                          <a:cs typeface="Franklin Gothic Book"/>
                        </a:rPr>
                        <a:t>Year </a:t>
                      </a:r>
                      <a:endParaRPr lang="en-US" sz="1600" b="1"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00"/>
                    </a:solidFill>
                  </a:tcPr>
                </a:tc>
                <a:tc>
                  <a:txBody>
                    <a:bodyPr/>
                    <a:lstStyle/>
                    <a:p>
                      <a:pPr marL="0" marR="0">
                        <a:lnSpc>
                          <a:spcPct val="115000"/>
                        </a:lnSpc>
                        <a:spcBef>
                          <a:spcPts val="0"/>
                        </a:spcBef>
                        <a:spcAft>
                          <a:spcPts val="0"/>
                        </a:spcAft>
                      </a:pPr>
                      <a:r>
                        <a:rPr lang="en-GB" sz="1600" b="1">
                          <a:solidFill>
                            <a:srgbClr val="211D1E"/>
                          </a:solidFill>
                          <a:latin typeface="Franklin Gothic Book"/>
                          <a:ea typeface="Times New Roman"/>
                          <a:cs typeface="Franklin Gothic Book"/>
                        </a:rPr>
                        <a:t>Provision</a:t>
                      </a:r>
                      <a:endParaRPr lang="en-US" sz="1600" b="1">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00"/>
                    </a:solidFill>
                  </a:tcPr>
                </a:tc>
              </a:tr>
              <a:tr h="913617">
                <a:tc>
                  <a:txBody>
                    <a:bodyPr/>
                    <a:lstStyle/>
                    <a:p>
                      <a:pPr marL="0" marR="0">
                        <a:lnSpc>
                          <a:spcPct val="115000"/>
                        </a:lnSpc>
                        <a:spcBef>
                          <a:spcPts val="0"/>
                        </a:spcBef>
                        <a:spcAft>
                          <a:spcPts val="0"/>
                        </a:spcAft>
                      </a:pPr>
                      <a:r>
                        <a:rPr lang="en-GB" sz="1600" b="1" dirty="0">
                          <a:solidFill>
                            <a:srgbClr val="211D1E"/>
                          </a:solidFill>
                          <a:latin typeface="Franklin Gothic Book"/>
                          <a:ea typeface="Times New Roman"/>
                          <a:cs typeface="Franklin Gothic Book"/>
                        </a:rPr>
                        <a:t>Year 10 or the grade where the subject is completed. </a:t>
                      </a:r>
                      <a:endParaRPr lang="en-US" sz="1600" b="1"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600" b="1" dirty="0">
                          <a:solidFill>
                            <a:srgbClr val="211D1E"/>
                          </a:solidFill>
                          <a:latin typeface="Franklin Gothic Book"/>
                          <a:ea typeface="Times New Roman"/>
                          <a:cs typeface="Franklin Gothic Book"/>
                        </a:rPr>
                        <a:t>The pupils shall have one overall achievement grade.</a:t>
                      </a:r>
                      <a:endParaRPr lang="en-US" sz="1600" b="1"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nvGraphicFramePr>
        <p:xfrm>
          <a:off x="533400" y="4724400"/>
          <a:ext cx="8077200" cy="1600200"/>
        </p:xfrm>
        <a:graphic>
          <a:graphicData uri="http://schemas.openxmlformats.org/drawingml/2006/table">
            <a:tbl>
              <a:tblPr/>
              <a:tblGrid>
                <a:gridCol w="4038600"/>
                <a:gridCol w="4038600"/>
              </a:tblGrid>
              <a:tr h="633688">
                <a:tc>
                  <a:txBody>
                    <a:bodyPr/>
                    <a:lstStyle/>
                    <a:p>
                      <a:pPr marL="0" marR="0">
                        <a:lnSpc>
                          <a:spcPct val="115000"/>
                        </a:lnSpc>
                        <a:spcBef>
                          <a:spcPts val="0"/>
                        </a:spcBef>
                        <a:spcAft>
                          <a:spcPts val="0"/>
                        </a:spcAft>
                      </a:pPr>
                      <a:r>
                        <a:rPr lang="en-GB" sz="1600" b="1" dirty="0">
                          <a:solidFill>
                            <a:srgbClr val="211D1E"/>
                          </a:solidFill>
                          <a:latin typeface="Franklin Gothic Book"/>
                          <a:ea typeface="Times New Roman"/>
                          <a:cs typeface="Franklin Gothic Book"/>
                        </a:rPr>
                        <a:t>Year</a:t>
                      </a:r>
                      <a:endParaRPr lang="en-US" sz="1600" b="1"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00"/>
                    </a:solidFill>
                  </a:tcPr>
                </a:tc>
                <a:tc>
                  <a:txBody>
                    <a:bodyPr/>
                    <a:lstStyle/>
                    <a:p>
                      <a:pPr marL="0" marR="0">
                        <a:lnSpc>
                          <a:spcPct val="115000"/>
                        </a:lnSpc>
                        <a:spcBef>
                          <a:spcPts val="0"/>
                        </a:spcBef>
                        <a:spcAft>
                          <a:spcPts val="0"/>
                        </a:spcAft>
                      </a:pPr>
                      <a:r>
                        <a:rPr lang="en-GB" sz="1600" b="1">
                          <a:solidFill>
                            <a:srgbClr val="211D1E"/>
                          </a:solidFill>
                          <a:latin typeface="Franklin Gothic Book"/>
                          <a:ea typeface="Times New Roman"/>
                          <a:cs typeface="Franklin Gothic Book"/>
                        </a:rPr>
                        <a:t>Provision</a:t>
                      </a:r>
                      <a:endParaRPr lang="en-US" sz="1600" b="1">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00"/>
                    </a:solidFill>
                  </a:tcPr>
                </a:tc>
              </a:tr>
              <a:tr h="966512">
                <a:tc>
                  <a:txBody>
                    <a:bodyPr/>
                    <a:lstStyle/>
                    <a:p>
                      <a:pPr marL="0" marR="0">
                        <a:lnSpc>
                          <a:spcPct val="115000"/>
                        </a:lnSpc>
                        <a:spcBef>
                          <a:spcPts val="0"/>
                        </a:spcBef>
                        <a:spcAft>
                          <a:spcPts val="0"/>
                        </a:spcAft>
                      </a:pPr>
                      <a:r>
                        <a:rPr lang="en-GB" sz="1600" b="1">
                          <a:solidFill>
                            <a:srgbClr val="211D1E"/>
                          </a:solidFill>
                          <a:latin typeface="Franklin Gothic Book"/>
                          <a:ea typeface="Times New Roman"/>
                          <a:cs typeface="Franklin Gothic Book"/>
                        </a:rPr>
                        <a:t>Year 10 or the grade where the subject is completed.</a:t>
                      </a:r>
                      <a:endParaRPr lang="en-US" sz="1600" b="1">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600" b="1" dirty="0">
                          <a:solidFill>
                            <a:srgbClr val="211D1E"/>
                          </a:solidFill>
                          <a:latin typeface="Franklin Gothic Book"/>
                          <a:ea typeface="Times New Roman"/>
                          <a:cs typeface="Franklin Gothic Book"/>
                        </a:rPr>
                        <a:t>The pupils have no examination</a:t>
                      </a:r>
                      <a:endParaRPr lang="en-US" sz="1600" b="1"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9393" name="Rectangle 1"/>
          <p:cNvSpPr>
            <a:spLocks noChangeArrowheads="1"/>
          </p:cNvSpPr>
          <p:nvPr/>
        </p:nvSpPr>
        <p:spPr bwMode="auto">
          <a:xfrm>
            <a:off x="228600" y="304800"/>
            <a:ext cx="853440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u="none" strike="noStrike" cap="none" normalizeH="0" baseline="0" dirty="0" smtClean="0">
                <a:ln>
                  <a:noFill/>
                </a:ln>
                <a:solidFill>
                  <a:schemeClr val="tx1"/>
                </a:solidFill>
                <a:effectLst/>
                <a:ea typeface="Times New Roman" pitchFamily="18" charset="0"/>
                <a:cs typeface="Franklin Gothic Book" charset="0"/>
              </a:rPr>
              <a:t>Subject assessment </a:t>
            </a:r>
            <a:endParaRPr kumimoji="0" lang="en-US" sz="360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u="none" strike="noStrike" cap="none" normalizeH="0" baseline="0" dirty="0" smtClean="0">
                <a:ln>
                  <a:noFill/>
                </a:ln>
                <a:solidFill>
                  <a:schemeClr val="tx1"/>
                </a:solidFill>
                <a:effectLst/>
                <a:ea typeface="Times New Roman" pitchFamily="18" charset="0"/>
                <a:cs typeface="Franklin Gothic Book" charset="0"/>
              </a:rPr>
              <a:t>Provisions for final assessment:</a:t>
            </a:r>
            <a:endParaRPr kumimoji="0" lang="en-US" sz="360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u="none" strike="noStrike" cap="none" normalizeH="0" baseline="0" dirty="0" smtClean="0">
                <a:ln>
                  <a:noFill/>
                </a:ln>
                <a:solidFill>
                  <a:schemeClr val="tx1"/>
                </a:solidFill>
                <a:effectLst/>
                <a:ea typeface="Times New Roman" pitchFamily="18" charset="0"/>
                <a:cs typeface="Franklin Gothic Book" charset="0"/>
              </a:rPr>
              <a:t>Overall achievement grade</a:t>
            </a:r>
            <a:endParaRPr kumimoji="0" lang="en-US" sz="360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u="none" strike="noStrike" cap="none" normalizeH="0" baseline="0" dirty="0" smtClean="0">
                <a:ln>
                  <a:noFill/>
                </a:ln>
                <a:solidFill>
                  <a:schemeClr val="tx1"/>
                </a:solidFill>
                <a:effectLst/>
                <a:ea typeface="Times New Roman" pitchFamily="18" charset="0"/>
                <a:cs typeface="Franklin Gothic Book" charset="0"/>
              </a:rPr>
              <a:t>Examinations for pupils</a:t>
            </a:r>
            <a:endParaRPr kumimoji="0" lang="en-US" sz="360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838200" y="4038600"/>
          <a:ext cx="7531100" cy="1682496"/>
        </p:xfrm>
        <a:graphic>
          <a:graphicData uri="http://schemas.openxmlformats.org/drawingml/2006/table">
            <a:tbl>
              <a:tblPr/>
              <a:tblGrid>
                <a:gridCol w="3414805"/>
                <a:gridCol w="4116295"/>
              </a:tblGrid>
              <a:tr h="0">
                <a:tc>
                  <a:txBody>
                    <a:bodyPr/>
                    <a:lstStyle/>
                    <a:p>
                      <a:pPr marL="0" marR="0">
                        <a:lnSpc>
                          <a:spcPct val="115000"/>
                        </a:lnSpc>
                        <a:spcBef>
                          <a:spcPts val="0"/>
                        </a:spcBef>
                        <a:spcAft>
                          <a:spcPts val="0"/>
                        </a:spcAft>
                      </a:pPr>
                      <a:r>
                        <a:rPr lang="en-GB" sz="2400" b="1" dirty="0">
                          <a:solidFill>
                            <a:srgbClr val="211D1E"/>
                          </a:solidFill>
                          <a:latin typeface="Franklin Gothic Book"/>
                          <a:ea typeface="Times New Roman"/>
                          <a:cs typeface="Franklin Gothic Book"/>
                        </a:rPr>
                        <a:t>Year </a:t>
                      </a:r>
                      <a:endParaRPr lang="en-US" sz="2400"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00"/>
                    </a:solidFill>
                  </a:tcPr>
                </a:tc>
                <a:tc>
                  <a:txBody>
                    <a:bodyPr/>
                    <a:lstStyle/>
                    <a:p>
                      <a:pPr marL="0" marR="0">
                        <a:lnSpc>
                          <a:spcPct val="115000"/>
                        </a:lnSpc>
                        <a:spcBef>
                          <a:spcPts val="0"/>
                        </a:spcBef>
                        <a:spcAft>
                          <a:spcPts val="0"/>
                        </a:spcAft>
                      </a:pPr>
                      <a:r>
                        <a:rPr lang="en-GB" sz="2400" b="1">
                          <a:solidFill>
                            <a:srgbClr val="211D1E"/>
                          </a:solidFill>
                          <a:latin typeface="Franklin Gothic Book"/>
                          <a:ea typeface="Times New Roman"/>
                          <a:cs typeface="Franklin Gothic Book"/>
                        </a:rPr>
                        <a:t>Provision</a:t>
                      </a:r>
                      <a:endParaRPr lang="en-US" sz="240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00"/>
                    </a:solidFill>
                  </a:tcPr>
                </a:tc>
              </a:tr>
              <a:tr h="872660">
                <a:tc>
                  <a:txBody>
                    <a:bodyPr/>
                    <a:lstStyle/>
                    <a:p>
                      <a:pPr marL="0" marR="0">
                        <a:lnSpc>
                          <a:spcPct val="115000"/>
                        </a:lnSpc>
                        <a:spcBef>
                          <a:spcPts val="0"/>
                        </a:spcBef>
                        <a:spcAft>
                          <a:spcPts val="0"/>
                        </a:spcAft>
                      </a:pPr>
                      <a:r>
                        <a:rPr lang="en-GB" sz="2400" dirty="0">
                          <a:solidFill>
                            <a:srgbClr val="211D1E"/>
                          </a:solidFill>
                          <a:latin typeface="Franklin Gothic Book"/>
                          <a:ea typeface="Times New Roman"/>
                          <a:cs typeface="Franklin Gothic Book"/>
                        </a:rPr>
                        <a:t>Year 10 or the grade where the subject is completed.</a:t>
                      </a:r>
                      <a:endParaRPr lang="en-US" sz="2400"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2400" dirty="0">
                          <a:solidFill>
                            <a:srgbClr val="211D1E"/>
                          </a:solidFill>
                          <a:latin typeface="Franklin Gothic Book"/>
                          <a:ea typeface="Times New Roman"/>
                          <a:cs typeface="Franklin Gothic Book"/>
                        </a:rPr>
                        <a:t>There is no provision for external candidates in the subject</a:t>
                      </a:r>
                      <a:endParaRPr lang="en-US" sz="2400" dirty="0">
                        <a:solidFill>
                          <a:srgbClr val="000000"/>
                        </a:solidFill>
                        <a:latin typeface="Times New Roman PS"/>
                        <a:ea typeface="Times New Roman"/>
                        <a:cs typeface="Times New Roman P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8369" name="Rectangle 1"/>
          <p:cNvSpPr>
            <a:spLocks noChangeArrowheads="1"/>
          </p:cNvSpPr>
          <p:nvPr/>
        </p:nvSpPr>
        <p:spPr bwMode="auto">
          <a:xfrm>
            <a:off x="457200" y="381000"/>
            <a:ext cx="80772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3600" b="1" u="none" strike="noStrike" cap="none" normalizeH="0" baseline="0" dirty="0" smtClean="0">
                <a:ln>
                  <a:noFill/>
                </a:ln>
                <a:solidFill>
                  <a:schemeClr val="tx1"/>
                </a:solidFill>
                <a:effectLst/>
                <a:ea typeface="Times New Roman" pitchFamily="18" charset="0"/>
                <a:cs typeface="Franklin Gothic Book" charset="0"/>
              </a:rPr>
              <a:t>Examinations for external candidates</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3600" b="0" u="none" strike="noStrike" cap="none" normalizeH="0" baseline="0" dirty="0" smtClean="0">
                <a:ln>
                  <a:noFill/>
                </a:ln>
                <a:solidFill>
                  <a:schemeClr val="tx1"/>
                </a:solidFill>
                <a:effectLst/>
                <a:ea typeface="Times New Roman" pitchFamily="18" charset="0"/>
                <a:cs typeface="Franklin Gothic Book" charset="0"/>
              </a:rPr>
              <a:t>The general provisions on assessment have been laid down in the Regulations relating to the Norwegian Education Act.</a:t>
            </a:r>
            <a:endParaRPr kumimoji="0" lang="en-US" sz="3600" b="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600" b="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153400" cy="3970318"/>
          </a:xfrm>
          <a:prstGeom prst="rect">
            <a:avLst/>
          </a:prstGeom>
        </p:spPr>
        <p:txBody>
          <a:bodyPr wrap="square">
            <a:spAutoFit/>
          </a:bodyPr>
          <a:lstStyle/>
          <a:p>
            <a:r>
              <a:rPr lang="en-US" sz="3600" dirty="0" smtClean="0"/>
              <a:t>Summery of Lecture. 27. unit. 4. Doing Art and Crafts with children in the elementary grades </a:t>
            </a:r>
          </a:p>
          <a:p>
            <a:pPr>
              <a:buFont typeface="Arial" pitchFamily="34" charset="0"/>
              <a:buChar char="•"/>
            </a:pPr>
            <a:r>
              <a:rPr lang="en-US" sz="3600" dirty="0" smtClean="0"/>
              <a:t> Doing Art and craftworks and handicrafts</a:t>
            </a:r>
          </a:p>
          <a:p>
            <a:pPr>
              <a:buFont typeface="Arial" pitchFamily="34" charset="0"/>
              <a:buChar char="•"/>
            </a:pPr>
            <a:r>
              <a:rPr lang="en-US" sz="3600" dirty="0" smtClean="0"/>
              <a:t> Art and Crafts across the curriculum</a:t>
            </a:r>
          </a:p>
          <a:p>
            <a:pPr>
              <a:buFont typeface="Arial" pitchFamily="34" charset="0"/>
              <a:buChar char="•"/>
            </a:pPr>
            <a:r>
              <a:rPr lang="en-US" sz="3600" dirty="0" smtClean="0"/>
              <a:t> Doing art and crafts with children in the elementary grade </a:t>
            </a:r>
            <a:endParaRPr lang="en-US" sz="36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7848600" cy="4524315"/>
          </a:xfrm>
          <a:prstGeom prst="rect">
            <a:avLst/>
          </a:prstGeom>
        </p:spPr>
        <p:txBody>
          <a:bodyPr wrap="square">
            <a:spAutoFit/>
          </a:bodyPr>
          <a:lstStyle/>
          <a:p>
            <a:r>
              <a:rPr lang="en-US" sz="3600" dirty="0" smtClean="0">
                <a:solidFill>
                  <a:srgbClr val="C00000"/>
                </a:solidFill>
              </a:rPr>
              <a:t>UNIT LEARNING GOALS </a:t>
            </a:r>
          </a:p>
          <a:p>
            <a:r>
              <a:rPr lang="en-US" sz="3600" dirty="0" smtClean="0"/>
              <a:t>At the end of the Unit students teachers were able to know about crafts of Pakistan and their location, and how these crafts have been manufactured by the skills of Craftsmen, learnt from father to son. How technology has brought a change in producing the crafts.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1"/>
            <a:ext cx="8229600" cy="3416320"/>
          </a:xfrm>
          <a:prstGeom prst="rect">
            <a:avLst/>
          </a:prstGeom>
        </p:spPr>
        <p:txBody>
          <a:bodyPr wrap="square">
            <a:spAutoFit/>
          </a:bodyPr>
          <a:lstStyle/>
          <a:p>
            <a:r>
              <a:rPr lang="en-US" sz="3600" dirty="0" smtClean="0">
                <a:solidFill>
                  <a:srgbClr val="C00000"/>
                </a:solidFill>
              </a:rPr>
              <a:t>Questions.</a:t>
            </a:r>
          </a:p>
          <a:p>
            <a:pPr>
              <a:buFont typeface="Arial" pitchFamily="34" charset="0"/>
              <a:buChar char="•"/>
            </a:pPr>
            <a:r>
              <a:rPr lang="en-US" sz="3600" dirty="0" smtClean="0"/>
              <a:t>How are crafts linked to places where they are produced, who produces crafts?</a:t>
            </a:r>
          </a:p>
          <a:p>
            <a:pPr>
              <a:buFont typeface="Arial" pitchFamily="34" charset="0"/>
              <a:buChar char="•"/>
            </a:pPr>
            <a:r>
              <a:rPr lang="en-US" sz="3600" dirty="0" smtClean="0"/>
              <a:t>How are crafts activities linked to learning across the curriculum and what can children learn</a:t>
            </a:r>
            <a:endParaRPr lang="en-US" sz="3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TotalTime>
  <Words>2809</Words>
  <Application>Microsoft Office PowerPoint</Application>
  <PresentationFormat>On-screen Show (4:3)</PresentationFormat>
  <Paragraphs>186</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LECTURE. 27. Unit. 4 Lecture. 26. Unit. 4. was related to practical all related to crafts discussed in Lecture 25, unit. 4  Doing Art and Crafts with children in the elementary grades   Doing Art and craftworks and handicrafts  Art and Crafts across the curriculum  Doing art and crafts with children in the elementary grade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27. Unit. 4 Lecture. 26. Unit. 4. was related to practical all related to crafts discussed in Lecture 25, unit. 4  Doing Art and Crafts with children in the elementary grades   Doing Art and craftworks and handicrafts  Art and Crafts across the curriculum  Doing art and crafts with children in the elementary grade</dc:title>
  <dc:creator>Samina Saleem</dc:creator>
  <cp:lastModifiedBy>NTS</cp:lastModifiedBy>
  <cp:revision>16</cp:revision>
  <dcterms:created xsi:type="dcterms:W3CDTF">2014-07-10T04:08:09Z</dcterms:created>
  <dcterms:modified xsi:type="dcterms:W3CDTF">2014-07-10T10:00:59Z</dcterms:modified>
</cp:coreProperties>
</file>