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2"/>
  </p:notesMasterIdLst>
  <p:sldIdLst>
    <p:sldId id="257" r:id="rId2"/>
    <p:sldId id="258" r:id="rId3"/>
    <p:sldId id="256" r:id="rId4"/>
    <p:sldId id="259" r:id="rId5"/>
    <p:sldId id="260" r:id="rId6"/>
    <p:sldId id="261" r:id="rId7"/>
    <p:sldId id="283" r:id="rId8"/>
    <p:sldId id="284" r:id="rId9"/>
    <p:sldId id="285"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81" r:id="rId24"/>
    <p:sldId id="282" r:id="rId25"/>
    <p:sldId id="275" r:id="rId26"/>
    <p:sldId id="276" r:id="rId27"/>
    <p:sldId id="277" r:id="rId28"/>
    <p:sldId id="278" r:id="rId29"/>
    <p:sldId id="279" r:id="rId30"/>
    <p:sldId id="280" r:id="rId31"/>
    <p:sldId id="286" r:id="rId32"/>
    <p:sldId id="287" r:id="rId33"/>
    <p:sldId id="288" r:id="rId34"/>
    <p:sldId id="289" r:id="rId35"/>
    <p:sldId id="290" r:id="rId36"/>
    <p:sldId id="291" r:id="rId37"/>
    <p:sldId id="292" r:id="rId38"/>
    <p:sldId id="293" r:id="rId39"/>
    <p:sldId id="294" r:id="rId40"/>
    <p:sldId id="296" r:id="rId41"/>
    <p:sldId id="297" r:id="rId42"/>
    <p:sldId id="298" r:id="rId43"/>
    <p:sldId id="301" r:id="rId44"/>
    <p:sldId id="302" r:id="rId45"/>
    <p:sldId id="303" r:id="rId46"/>
    <p:sldId id="304" r:id="rId47"/>
    <p:sldId id="299" r:id="rId48"/>
    <p:sldId id="300" r:id="rId49"/>
    <p:sldId id="295" r:id="rId50"/>
    <p:sldId id="305" r:id="rId51"/>
    <p:sldId id="306" r:id="rId52"/>
    <p:sldId id="307" r:id="rId53"/>
    <p:sldId id="308" r:id="rId54"/>
    <p:sldId id="309" r:id="rId55"/>
    <p:sldId id="310" r:id="rId56"/>
    <p:sldId id="312" r:id="rId57"/>
    <p:sldId id="311" r:id="rId58"/>
    <p:sldId id="313" r:id="rId59"/>
    <p:sldId id="314" r:id="rId60"/>
    <p:sldId id="315" r:id="rId6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A7FBB7B-00DD-4975-84F2-C00D9FDC30D0}" type="datetimeFigureOut">
              <a:rPr lang="en-US" smtClean="0"/>
              <a:pPr/>
              <a:t>7/7/2014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70AAFB6-0448-4A3C-8871-8FCD0BC6F8D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70AAFB6-0448-4A3C-8871-8FCD0BC6F8D9}" type="slidenum">
              <a:rPr lang="en-US" smtClean="0"/>
              <a:pPr/>
              <a:t>60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7407467-9D18-4F23-9EF6-CB540C510A83}" type="datetimeFigureOut">
              <a:rPr lang="en-US" smtClean="0"/>
              <a:pPr/>
              <a:t>7/7/2014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2A5AB0-BCBF-4F85-A056-E5CAD1A2748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7407467-9D18-4F23-9EF6-CB540C510A83}" type="datetimeFigureOut">
              <a:rPr lang="en-US" smtClean="0"/>
              <a:pPr/>
              <a:t>7/7/2014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2A5AB0-BCBF-4F85-A056-E5CAD1A2748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7407467-9D18-4F23-9EF6-CB540C510A83}" type="datetimeFigureOut">
              <a:rPr lang="en-US" smtClean="0"/>
              <a:pPr/>
              <a:t>7/7/2014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2A5AB0-BCBF-4F85-A056-E5CAD1A2748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7407467-9D18-4F23-9EF6-CB540C510A83}" type="datetimeFigureOut">
              <a:rPr lang="en-US" smtClean="0"/>
              <a:pPr/>
              <a:t>7/7/2014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2A5AB0-BCBF-4F85-A056-E5CAD1A2748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7407467-9D18-4F23-9EF6-CB540C510A83}" type="datetimeFigureOut">
              <a:rPr lang="en-US" smtClean="0"/>
              <a:pPr/>
              <a:t>7/7/2014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2A5AB0-BCBF-4F85-A056-E5CAD1A2748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7407467-9D18-4F23-9EF6-CB540C510A83}" type="datetimeFigureOut">
              <a:rPr lang="en-US" smtClean="0"/>
              <a:pPr/>
              <a:t>7/7/2014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2A5AB0-BCBF-4F85-A056-E5CAD1A2748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407467-9D18-4F23-9EF6-CB540C510A83}" type="datetimeFigureOut">
              <a:rPr lang="en-US" smtClean="0"/>
              <a:pPr/>
              <a:t>7/7/2014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2A5AB0-BCBF-4F85-A056-E5CAD1A2748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407467-9D18-4F23-9EF6-CB540C510A83}" type="datetimeFigureOut">
              <a:rPr lang="en-US" smtClean="0"/>
              <a:pPr/>
              <a:t>7/7/2014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2A5AB0-BCBF-4F85-A056-E5CAD1A2748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407467-9D18-4F23-9EF6-CB540C510A83}" type="datetimeFigureOut">
              <a:rPr lang="en-US" smtClean="0"/>
              <a:pPr/>
              <a:t>7/7/2014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2A5AB0-BCBF-4F85-A056-E5CAD1A2748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7407467-9D18-4F23-9EF6-CB540C510A83}" type="datetimeFigureOut">
              <a:rPr lang="en-US" smtClean="0"/>
              <a:pPr/>
              <a:t>7/7/2014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2A5AB0-BCBF-4F85-A056-E5CAD1A2748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7407467-9D18-4F23-9EF6-CB540C510A83}" type="datetimeFigureOut">
              <a:rPr lang="en-US" smtClean="0"/>
              <a:pPr/>
              <a:t>7/7/2014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2A5AB0-BCBF-4F85-A056-E5CAD1A2748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407467-9D18-4F23-9EF6-CB540C510A83}" type="datetimeFigureOut">
              <a:rPr lang="en-US" smtClean="0"/>
              <a:pPr/>
              <a:t>7/7/2014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2A5AB0-BCBF-4F85-A056-E5CAD1A2748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hyperlink" Target="http://www.pakistanadventures.com/wp-content/uploads/2011/05/242pakcompaniesparticipatedintextilecarpettradefairsingermany.jpg" TargetMode="Externa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hyperlink" Target="http://www.pakistanadventures.com/wp-content/uploads/2011/05/FurniturePakistan.jpg" TargetMode="Externa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www.pakistanadventures.com/wp-content/uploads/2011/05/FurniturePakistan.jpg" TargetMode="Externa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hyperlink" Target="http://www.pakistanadventures.com/wp-content/uploads/2011/05/JewelleryDesignsInPakistan.jpg" TargetMode="Externa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www.pakistanadventures.com/wp-content/uploads/2011/05/JewelleryDesignsInPakistan.jpg" TargetMode="Externa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image" Target="../media/image15.gif"/><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81000" y="381000"/>
            <a:ext cx="8229600" cy="3785652"/>
          </a:xfrm>
          <a:prstGeom prst="rect">
            <a:avLst/>
          </a:prstGeom>
        </p:spPr>
        <p:txBody>
          <a:bodyPr wrap="square">
            <a:spAutoFit/>
          </a:bodyPr>
          <a:lstStyle/>
          <a:p>
            <a:r>
              <a:rPr lang="en-US" sz="4000" dirty="0" smtClean="0">
                <a:solidFill>
                  <a:srgbClr val="C00000"/>
                </a:solidFill>
              </a:rPr>
              <a:t>LESSON. 24. Unit. 4</a:t>
            </a:r>
          </a:p>
          <a:p>
            <a:r>
              <a:rPr lang="en-US" sz="4000" dirty="0" smtClean="0"/>
              <a:t>CRAFTS</a:t>
            </a:r>
          </a:p>
          <a:p>
            <a:r>
              <a:rPr lang="en-US" sz="4000" dirty="0" smtClean="0"/>
              <a:t>Crafts in Pakistan</a:t>
            </a:r>
          </a:p>
          <a:p>
            <a:pPr>
              <a:buFont typeface="Arial" pitchFamily="34" charset="0"/>
              <a:buChar char="•"/>
            </a:pPr>
            <a:r>
              <a:rPr lang="en-US" sz="4000" dirty="0" smtClean="0"/>
              <a:t> crafts practiced and made in Pakistan.</a:t>
            </a:r>
          </a:p>
          <a:p>
            <a:pPr>
              <a:buFont typeface="Arial" pitchFamily="34" charset="0"/>
              <a:buChar char="•"/>
            </a:pPr>
            <a:r>
              <a:rPr lang="en-US" sz="4000" dirty="0" smtClean="0"/>
              <a:t> Crafts and technology</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457200"/>
            <a:ext cx="8153400" cy="3785652"/>
          </a:xfrm>
          <a:prstGeom prst="rect">
            <a:avLst/>
          </a:prstGeom>
        </p:spPr>
        <p:txBody>
          <a:bodyPr wrap="square">
            <a:spAutoFit/>
          </a:bodyPr>
          <a:lstStyle/>
          <a:p>
            <a:r>
              <a:rPr lang="en-US" sz="4000" dirty="0" smtClean="0"/>
              <a:t>SUMMERY OF LECTURE 21. UNIT. 3</a:t>
            </a:r>
          </a:p>
          <a:p>
            <a:r>
              <a:rPr lang="en-US" sz="4000" dirty="0" smtClean="0"/>
              <a:t>PAINTING:</a:t>
            </a:r>
          </a:p>
          <a:p>
            <a:r>
              <a:rPr lang="en-US" sz="4000" dirty="0" smtClean="0">
                <a:solidFill>
                  <a:srgbClr val="C00000"/>
                </a:solidFill>
              </a:rPr>
              <a:t>Painting in different mediums</a:t>
            </a:r>
          </a:p>
          <a:p>
            <a:r>
              <a:rPr lang="en-US" sz="4000" dirty="0" smtClean="0">
                <a:solidFill>
                  <a:srgbClr val="C00000"/>
                </a:solidFill>
              </a:rPr>
              <a:t>Water colour painting</a:t>
            </a:r>
          </a:p>
          <a:p>
            <a:r>
              <a:rPr lang="en-US" sz="4000" dirty="0" smtClean="0">
                <a:solidFill>
                  <a:srgbClr val="C00000"/>
                </a:solidFill>
              </a:rPr>
              <a:t>Oil Painting</a:t>
            </a:r>
          </a:p>
          <a:p>
            <a:r>
              <a:rPr lang="en-US" sz="4000" dirty="0" smtClean="0">
                <a:solidFill>
                  <a:srgbClr val="C00000"/>
                </a:solidFill>
              </a:rPr>
              <a:t>Acrylic Painting</a:t>
            </a:r>
            <a:endParaRPr lang="en-US" sz="4000"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0"/>
            <a:ext cx="7772400" cy="7467600"/>
          </a:xfrm>
        </p:spPr>
        <p:txBody>
          <a:bodyPr>
            <a:noAutofit/>
          </a:bodyPr>
          <a:lstStyle/>
          <a:p>
            <a:r>
              <a:rPr lang="en-US" sz="3200" dirty="0" smtClean="0">
                <a:solidFill>
                  <a:srgbClr val="C00000"/>
                </a:solidFill>
              </a:rPr>
              <a:t>Unit learning goals and essential questions</a:t>
            </a:r>
            <a:r>
              <a:rPr lang="en-US" sz="3200" dirty="0" smtClean="0"/>
              <a:t>.</a:t>
            </a:r>
            <a:br>
              <a:rPr lang="en-US" sz="3200" dirty="0" smtClean="0"/>
            </a:br>
            <a:r>
              <a:rPr lang="en-US" sz="3200" dirty="0" smtClean="0"/>
              <a:t>Student teachers will learn to use elements of art and design in communicate ideas and feelings and use art vocabulary in daily life.</a:t>
            </a:r>
            <a:br>
              <a:rPr lang="en-US" sz="3200" dirty="0" smtClean="0"/>
            </a:br>
            <a:r>
              <a:rPr lang="en-US" sz="3200" dirty="0" smtClean="0"/>
              <a:t> Experience using different mediums for expression</a:t>
            </a:r>
            <a:br>
              <a:rPr lang="en-US" sz="3200" dirty="0" smtClean="0"/>
            </a:br>
            <a:r>
              <a:rPr lang="en-US" sz="3200" dirty="0" smtClean="0"/>
              <a:t> </a:t>
            </a:r>
            <a:r>
              <a:rPr lang="en-US" sz="3200" dirty="0" smtClean="0">
                <a:solidFill>
                  <a:srgbClr val="C00000"/>
                </a:solidFill>
              </a:rPr>
              <a:t>Questions?</a:t>
            </a:r>
            <a:br>
              <a:rPr lang="en-US" sz="3200" dirty="0" smtClean="0">
                <a:solidFill>
                  <a:srgbClr val="C00000"/>
                </a:solidFill>
              </a:rPr>
            </a:br>
            <a:r>
              <a:rPr lang="en-US" sz="3200" dirty="0" smtClean="0"/>
              <a:t> What are the elements and principals of design.</a:t>
            </a:r>
            <a:br>
              <a:rPr lang="en-US" sz="3200" dirty="0" smtClean="0"/>
            </a:br>
            <a:r>
              <a:rPr lang="en-US" sz="3200" dirty="0" smtClean="0"/>
              <a:t> How these elements can be used in production of art works?</a:t>
            </a:r>
            <a:br>
              <a:rPr lang="en-US" sz="3200" dirty="0" smtClean="0"/>
            </a:br>
            <a:endParaRPr lang="en-US" sz="32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CRAFTS AND HANDICRAFTS OF PAKISTAN</a:t>
            </a:r>
            <a:endParaRPr lang="en-US" dirty="0"/>
          </a:p>
        </p:txBody>
      </p:sp>
      <p:sp>
        <p:nvSpPr>
          <p:cNvPr id="4" name="Rectangle 3"/>
          <p:cNvSpPr/>
          <p:nvPr/>
        </p:nvSpPr>
        <p:spPr>
          <a:xfrm>
            <a:off x="304800" y="1524000"/>
            <a:ext cx="8534400" cy="4524315"/>
          </a:xfrm>
          <a:prstGeom prst="rect">
            <a:avLst/>
          </a:prstGeom>
        </p:spPr>
        <p:txBody>
          <a:bodyPr wrap="square">
            <a:spAutoFit/>
          </a:bodyPr>
          <a:lstStyle/>
          <a:p>
            <a:r>
              <a:rPr lang="en-US" sz="3600" dirty="0" smtClean="0"/>
              <a:t>Pakistan has a rich history of handicrafts. Handicrafts reflects the culture and tradition of Pakistan. These handicrafts spread out quality of beauty and show the inherited skills of people. The actual beauty of a piece of handicrafts surely depends on the simplicity of material, the glimpses of a culture and touch of art. </a:t>
            </a:r>
            <a:endParaRPr lang="en-US" sz="36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533400"/>
            <a:ext cx="8077200" cy="6186309"/>
          </a:xfrm>
          <a:prstGeom prst="rect">
            <a:avLst/>
          </a:prstGeom>
        </p:spPr>
        <p:txBody>
          <a:bodyPr wrap="square">
            <a:spAutoFit/>
          </a:bodyPr>
          <a:lstStyle/>
          <a:p>
            <a:r>
              <a:rPr lang="en-US" sz="3600" dirty="0" smtClean="0"/>
              <a:t>The Kashmiri Shawls, the </a:t>
            </a:r>
            <a:r>
              <a:rPr lang="en-US" sz="3600" dirty="0" err="1" smtClean="0"/>
              <a:t>Balochi</a:t>
            </a:r>
            <a:r>
              <a:rPr lang="en-US" sz="3600" dirty="0" smtClean="0"/>
              <a:t> and Sindhi embroidery work, the </a:t>
            </a:r>
            <a:r>
              <a:rPr lang="en-US" sz="3600" dirty="0" err="1" smtClean="0"/>
              <a:t>Peshawari</a:t>
            </a:r>
            <a:r>
              <a:rPr lang="en-US" sz="3600" dirty="0" smtClean="0"/>
              <a:t> chapels and carpets, camel skin lamps of Multan, </a:t>
            </a:r>
            <a:r>
              <a:rPr lang="en-US" sz="3600" dirty="0" err="1" smtClean="0"/>
              <a:t>Gujrati</a:t>
            </a:r>
            <a:r>
              <a:rPr lang="en-US" sz="3600" dirty="0" smtClean="0"/>
              <a:t> pottery and the wood and brass work done in different parts of Pakistan. Handicrafts are the most outstanding expressions of the individuality of Pakistan’s regional identities. The color, the shape or style of a craft item will represent the specialty of region.</a:t>
            </a:r>
            <a:endParaRPr lang="en-US" sz="36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228600"/>
            <a:ext cx="8229600" cy="5078313"/>
          </a:xfrm>
          <a:prstGeom prst="rect">
            <a:avLst/>
          </a:prstGeom>
        </p:spPr>
        <p:txBody>
          <a:bodyPr wrap="square">
            <a:spAutoFit/>
          </a:bodyPr>
          <a:lstStyle/>
          <a:p>
            <a:r>
              <a:rPr lang="en-US" sz="3600" b="1" dirty="0" smtClean="0"/>
              <a:t>Wood Crafts </a:t>
            </a:r>
            <a:endParaRPr lang="en-US" sz="3600" dirty="0" smtClean="0"/>
          </a:p>
          <a:p>
            <a:r>
              <a:rPr lang="en-US" sz="3600" dirty="0" smtClean="0"/>
              <a:t>The art of carving on Metal &amp; Wood items are the real beauties of our hard working Craftsmen.</a:t>
            </a:r>
          </a:p>
          <a:p>
            <a:r>
              <a:rPr lang="en-US" sz="3600" dirty="0" smtClean="0"/>
              <a:t>These items are manufactured in small villages by hard-working craftsman, and can easily be purchased in big cities. Such crafts include, mirror frames, decoration pieces etc.</a:t>
            </a:r>
            <a:endParaRPr lang="en-US" sz="36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81000"/>
            <a:ext cx="8458200" cy="6001643"/>
          </a:xfrm>
          <a:prstGeom prst="rect">
            <a:avLst/>
          </a:prstGeom>
        </p:spPr>
        <p:txBody>
          <a:bodyPr wrap="square">
            <a:spAutoFit/>
          </a:bodyPr>
          <a:lstStyle/>
          <a:p>
            <a:r>
              <a:rPr lang="en-US" sz="3200" dirty="0" err="1" smtClean="0"/>
              <a:t>Chiniot</a:t>
            </a:r>
            <a:r>
              <a:rPr lang="en-US" sz="3200" dirty="0" smtClean="0"/>
              <a:t> and areas adjacent to Kashmir are famous for the exquisite carving in wood and woodcrafts inlaid with ivory, which are highly prized by tourists. Carving in ivory is a very specialized art requiring a high degree of skill and patient work on the part of the artisan. Caskets with delicate lace work ale highly prized. The present artisans have inherited the skill from gene-rations going far back into the past. The carved wooden furniture in wide range is exported in huge quantities because of its richness in design and high quality wood.</a:t>
            </a:r>
            <a:endParaRPr lang="en-US" sz="32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http://pakistanpaedia.com/handicrafts/pic_pakistani-handicrafts_chess-table.jpg"/>
          <p:cNvPicPr>
            <a:picLocks noChangeAspect="1" noChangeArrowheads="1"/>
          </p:cNvPicPr>
          <p:nvPr/>
        </p:nvPicPr>
        <p:blipFill>
          <a:blip r:embed="rId2" cstate="print"/>
          <a:srcRect/>
          <a:stretch>
            <a:fillRect/>
          </a:stretch>
        </p:blipFill>
        <p:spPr bwMode="auto">
          <a:xfrm>
            <a:off x="152400" y="1905000"/>
            <a:ext cx="4244829" cy="3505200"/>
          </a:xfrm>
          <a:prstGeom prst="rect">
            <a:avLst/>
          </a:prstGeom>
          <a:noFill/>
        </p:spPr>
      </p:pic>
      <p:pic>
        <p:nvPicPr>
          <p:cNvPr id="41988" name="Picture 4" descr="http://pakistanpaedia.com/handicrafts/pic_pakistani-handicrafts_wood-carving-3.jpg"/>
          <p:cNvPicPr>
            <a:picLocks noChangeAspect="1" noChangeArrowheads="1"/>
          </p:cNvPicPr>
          <p:nvPr/>
        </p:nvPicPr>
        <p:blipFill>
          <a:blip r:embed="rId3" cstate="print"/>
          <a:srcRect/>
          <a:stretch>
            <a:fillRect/>
          </a:stretch>
        </p:blipFill>
        <p:spPr bwMode="auto">
          <a:xfrm>
            <a:off x="4495800" y="2133600"/>
            <a:ext cx="4444996" cy="333375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http://pakistanpaedia.com/handicrafts/pic_pakistani-handicrafts_carved-screen.jpg"/>
          <p:cNvPicPr>
            <a:picLocks noChangeAspect="1" noChangeArrowheads="1"/>
          </p:cNvPicPr>
          <p:nvPr/>
        </p:nvPicPr>
        <p:blipFill>
          <a:blip r:embed="rId2" cstate="print"/>
          <a:srcRect/>
          <a:stretch>
            <a:fillRect/>
          </a:stretch>
        </p:blipFill>
        <p:spPr bwMode="auto">
          <a:xfrm>
            <a:off x="468035" y="838201"/>
            <a:ext cx="4587029" cy="4999862"/>
          </a:xfrm>
          <a:prstGeom prst="rect">
            <a:avLst/>
          </a:prstGeom>
          <a:noFill/>
        </p:spPr>
      </p:pic>
      <p:pic>
        <p:nvPicPr>
          <p:cNvPr id="40964" name="Picture 4" descr="http://pakistanpaedia.com/handicrafts/pic_pakistani-handicrafts_ivory-inlay.jpg"/>
          <p:cNvPicPr>
            <a:picLocks noChangeAspect="1" noChangeArrowheads="1"/>
          </p:cNvPicPr>
          <p:nvPr/>
        </p:nvPicPr>
        <p:blipFill>
          <a:blip r:embed="rId3" cstate="print"/>
          <a:srcRect/>
          <a:stretch>
            <a:fillRect/>
          </a:stretch>
        </p:blipFill>
        <p:spPr bwMode="auto">
          <a:xfrm>
            <a:off x="5562599" y="1447800"/>
            <a:ext cx="3050097" cy="4054398"/>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www.pakistanadventures.com/wp-content/uploads/2011/05/chiniotpakistanifurnituremaker.jpg"/>
          <p:cNvPicPr>
            <a:picLocks noChangeAspect="1" noChangeArrowheads="1"/>
          </p:cNvPicPr>
          <p:nvPr/>
        </p:nvPicPr>
        <p:blipFill>
          <a:blip r:embed="rId2" cstate="print"/>
          <a:srcRect/>
          <a:stretch>
            <a:fillRect/>
          </a:stretch>
        </p:blipFill>
        <p:spPr bwMode="auto">
          <a:xfrm>
            <a:off x="1731489" y="1143000"/>
            <a:ext cx="5730078" cy="4343400"/>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81000"/>
            <a:ext cx="8305800" cy="5078313"/>
          </a:xfrm>
          <a:prstGeom prst="rect">
            <a:avLst/>
          </a:prstGeom>
        </p:spPr>
        <p:txBody>
          <a:bodyPr wrap="square">
            <a:spAutoFit/>
          </a:bodyPr>
          <a:lstStyle/>
          <a:p>
            <a:r>
              <a:rPr lang="en-US" sz="3600" b="1" dirty="0" smtClean="0"/>
              <a:t>Pottery</a:t>
            </a:r>
            <a:endParaRPr lang="en-US" sz="3600" dirty="0" smtClean="0"/>
          </a:p>
          <a:p>
            <a:r>
              <a:rPr lang="en-US" sz="3600" dirty="0" smtClean="0"/>
              <a:t>Bahawalpur, Rawalpindi, Gujrat and other places produced colorful pottery which reflect the traditional heritage. </a:t>
            </a:r>
            <a:r>
              <a:rPr lang="en-US" sz="3600" dirty="0" err="1" smtClean="0"/>
              <a:t>Mult</a:t>
            </a:r>
            <a:r>
              <a:rPr lang="en-US" sz="3600" dirty="0" smtClean="0"/>
              <a:t> an is famous for its fabulous blue pottery. </a:t>
            </a:r>
            <a:r>
              <a:rPr lang="en-US" sz="3600" dirty="0" err="1" smtClean="0"/>
              <a:t>Chiniot</a:t>
            </a:r>
            <a:r>
              <a:rPr lang="en-US" sz="3600" dirty="0" smtClean="0"/>
              <a:t> is also known for carving work on woods. Pakistani potters are responsible for making the tiles that decorate mosques and public buildings.</a:t>
            </a:r>
            <a:endParaRPr lang="en-US" sz="36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Pottery Multan Pakistan"/>
          <p:cNvPicPr>
            <a:picLocks noChangeAspect="1" noChangeArrowheads="1"/>
          </p:cNvPicPr>
          <p:nvPr/>
        </p:nvPicPr>
        <p:blipFill>
          <a:blip r:embed="rId2" cstate="print"/>
          <a:srcRect/>
          <a:stretch>
            <a:fillRect/>
          </a:stretch>
        </p:blipFill>
        <p:spPr bwMode="auto">
          <a:xfrm>
            <a:off x="182037" y="1600200"/>
            <a:ext cx="8439567" cy="3200400"/>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457200" y="0"/>
            <a:ext cx="8382000" cy="67403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600" i="0" u="none" strike="noStrike" cap="none" normalizeH="0" baseline="0" dirty="0" smtClean="0">
                <a:ln>
                  <a:noFill/>
                </a:ln>
                <a:solidFill>
                  <a:schemeClr val="tx1"/>
                </a:solidFill>
                <a:effectLst/>
                <a:latin typeface="Arial" charset="0"/>
                <a:cs typeface="Arial" charset="0"/>
              </a:rPr>
              <a:t>Carpets &amp; Textile</a:t>
            </a:r>
            <a:r>
              <a:rPr kumimoji="0" lang="en-US" sz="3600" i="0" u="none" strike="noStrike" cap="none" normalizeH="0" baseline="0" dirty="0" smtClean="0">
                <a:ln>
                  <a:noFill/>
                </a:ln>
                <a:solidFill>
                  <a:schemeClr val="tx1"/>
                </a:solidFill>
                <a:effectLst/>
                <a:latin typeface="Arial" charset="0"/>
                <a:cs typeface="Arial" charset="0"/>
                <a:hlinkClick r:id="rId2"/>
              </a:rPr>
              <a:t>  </a:t>
            </a:r>
            <a:r>
              <a:rPr kumimoji="0" lang="en-US" sz="3600" i="0" u="none" strike="noStrike" cap="none" normalizeH="0" baseline="0" dirty="0" smtClean="0">
                <a:ln>
                  <a:noFill/>
                </a:ln>
                <a:solidFill>
                  <a:schemeClr val="tx1"/>
                </a:solidFill>
                <a:effectLst/>
                <a:latin typeface="Arial" charset="0"/>
                <a:cs typeface="Arial"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3600" i="0" u="none" strike="noStrike" cap="none" normalizeH="0" baseline="0" dirty="0" smtClean="0">
                <a:ln>
                  <a:noFill/>
                </a:ln>
                <a:solidFill>
                  <a:schemeClr val="tx1"/>
                </a:solidFill>
                <a:effectLst/>
                <a:latin typeface="Arial" charset="0"/>
                <a:cs typeface="Arial" charset="0"/>
              </a:rPr>
              <a:t>Pakistan has tradition of carpet-making. The handmade carpets produced in Lahore. Islamic designs in woolen carpets are the cultural part of South Asia and the Middle East.  In Pakistan, Karachi and Lahore are important centers for the production of fine carpets. Sindh and </a:t>
            </a:r>
            <a:r>
              <a:rPr kumimoji="0" lang="en-US" sz="3600" i="0" u="none" strike="noStrike" cap="none" normalizeH="0" baseline="0" dirty="0" err="1" smtClean="0">
                <a:ln>
                  <a:noFill/>
                </a:ln>
                <a:solidFill>
                  <a:schemeClr val="tx1"/>
                </a:solidFill>
                <a:effectLst/>
                <a:latin typeface="Arial" charset="0"/>
                <a:cs typeface="Arial" charset="0"/>
              </a:rPr>
              <a:t>Baloch</a:t>
            </a:r>
            <a:r>
              <a:rPr kumimoji="0" lang="en-US" sz="3600" i="0" u="none" strike="noStrike" cap="none" normalizeH="0" baseline="0" dirty="0" smtClean="0">
                <a:ln>
                  <a:noFill/>
                </a:ln>
                <a:solidFill>
                  <a:schemeClr val="tx1"/>
                </a:solidFill>
                <a:effectLst/>
                <a:latin typeface="Arial" charset="0"/>
                <a:cs typeface="Arial" charset="0"/>
              </a:rPr>
              <a:t> people are famous for their mirror embroidery, where small mirrors are stitched into the fabric to create sparkly masterpieces.</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http://www.pakistanadventures.com/wp-content/uploads/2011/05/242pakcompaniesparticipatedintextilecarpettradefairsingermany.jpg"/>
          <p:cNvPicPr>
            <a:picLocks noChangeAspect="1" noChangeArrowheads="1"/>
          </p:cNvPicPr>
          <p:nvPr/>
        </p:nvPicPr>
        <p:blipFill>
          <a:blip r:embed="rId2" cstate="print"/>
          <a:srcRect/>
          <a:stretch>
            <a:fillRect/>
          </a:stretch>
        </p:blipFill>
        <p:spPr bwMode="auto">
          <a:xfrm>
            <a:off x="1447800" y="685800"/>
            <a:ext cx="6248400" cy="5578929"/>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ChangeArrowheads="1"/>
          </p:cNvSpPr>
          <p:nvPr/>
        </p:nvSpPr>
        <p:spPr bwMode="auto">
          <a:xfrm>
            <a:off x="762000" y="533400"/>
            <a:ext cx="7848600"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600" i="0" u="none" strike="noStrike" cap="none" normalizeH="0" baseline="0" dirty="0" smtClean="0">
                <a:ln>
                  <a:noFill/>
                </a:ln>
                <a:solidFill>
                  <a:schemeClr val="tx1"/>
                </a:solidFill>
                <a:effectLst/>
                <a:latin typeface="Arial" charset="0"/>
                <a:cs typeface="Arial" charset="0"/>
              </a:rPr>
              <a:t>Furniture</a:t>
            </a:r>
            <a:r>
              <a:rPr kumimoji="0" lang="en-US" sz="3600" i="0" u="none" strike="noStrike" cap="none" normalizeH="0" baseline="0" dirty="0" smtClean="0">
                <a:ln>
                  <a:noFill/>
                </a:ln>
                <a:solidFill>
                  <a:schemeClr val="tx1"/>
                </a:solidFill>
                <a:effectLst/>
                <a:latin typeface="Arial" charset="0"/>
                <a:cs typeface="Arial" charset="0"/>
                <a:hlinkClick r:id="rId2"/>
              </a:rPr>
              <a:t>  </a:t>
            </a:r>
            <a:r>
              <a:rPr kumimoji="0" lang="en-US" sz="3600" i="0" u="none" strike="noStrike" cap="none" normalizeH="0" baseline="0" dirty="0" smtClean="0">
                <a:ln>
                  <a:noFill/>
                </a:ln>
                <a:solidFill>
                  <a:schemeClr val="tx1"/>
                </a:solidFill>
                <a:effectLst/>
                <a:latin typeface="Arial" charset="0"/>
                <a:cs typeface="Arial"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3600" i="0" u="none" strike="noStrike" cap="none" normalizeH="0" baseline="0" dirty="0" smtClean="0">
                <a:ln>
                  <a:noFill/>
                </a:ln>
                <a:solidFill>
                  <a:schemeClr val="tx1"/>
                </a:solidFill>
                <a:effectLst/>
                <a:latin typeface="Arial" charset="0"/>
                <a:cs typeface="Arial" charset="0"/>
              </a:rPr>
              <a:t>Pakistani furniture is known all over the world for its beautiful and complicated designs. The wood is available in crowded jungles in northern areas of Pakistan. In local language people knew it ”SHESHAM”. Such furniture is famous all over the world for its uniqueness and beauty.</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Furniture Pakistan">
            <a:hlinkClick r:id="rId2"/>
          </p:cNvPr>
          <p:cNvPicPr>
            <a:picLocks noChangeAspect="1" noChangeArrowheads="1"/>
          </p:cNvPicPr>
          <p:nvPr/>
        </p:nvPicPr>
        <p:blipFill>
          <a:blip r:embed="rId3" cstate="print"/>
          <a:srcRect/>
          <a:stretch>
            <a:fillRect/>
          </a:stretch>
        </p:blipFill>
        <p:spPr bwMode="auto">
          <a:xfrm>
            <a:off x="650021" y="1828800"/>
            <a:ext cx="7763127" cy="3200400"/>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
          <p:cNvSpPr>
            <a:spLocks noChangeArrowheads="1"/>
          </p:cNvSpPr>
          <p:nvPr/>
        </p:nvSpPr>
        <p:spPr bwMode="auto">
          <a:xfrm>
            <a:off x="685800" y="533400"/>
            <a:ext cx="7772400"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600" i="0" u="none" strike="noStrike" cap="none" normalizeH="0" baseline="0" dirty="0" smtClean="0">
                <a:ln>
                  <a:noFill/>
                </a:ln>
                <a:solidFill>
                  <a:schemeClr val="tx1"/>
                </a:solidFill>
                <a:effectLst/>
                <a:latin typeface="Arial" charset="0"/>
                <a:cs typeface="Arial" charset="0"/>
              </a:rPr>
              <a:t>Jewelry &amp; Leather Goods</a:t>
            </a:r>
            <a:r>
              <a:rPr kumimoji="0" lang="en-US" sz="3600" i="0" u="none" strike="noStrike" cap="none" normalizeH="0" baseline="0" dirty="0" smtClean="0">
                <a:ln>
                  <a:noFill/>
                </a:ln>
                <a:solidFill>
                  <a:schemeClr val="tx1"/>
                </a:solidFill>
                <a:effectLst/>
                <a:latin typeface="Arial" charset="0"/>
                <a:cs typeface="Arial" charset="0"/>
                <a:hlinkClick r:id="rId2"/>
              </a:rPr>
              <a:t>  </a:t>
            </a:r>
            <a:r>
              <a:rPr kumimoji="0" lang="en-US" sz="3600" i="0" u="none" strike="noStrike" cap="none" normalizeH="0" baseline="0" dirty="0" smtClean="0">
                <a:ln>
                  <a:noFill/>
                </a:ln>
                <a:solidFill>
                  <a:schemeClr val="tx1"/>
                </a:solidFill>
                <a:effectLst/>
                <a:latin typeface="Arial" charset="0"/>
                <a:cs typeface="Arial"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3600" i="0" u="none" strike="noStrike" cap="none" normalizeH="0" baseline="0" dirty="0" smtClean="0">
                <a:ln>
                  <a:noFill/>
                </a:ln>
                <a:solidFill>
                  <a:schemeClr val="tx1"/>
                </a:solidFill>
                <a:effectLst/>
                <a:latin typeface="Arial" charset="0"/>
                <a:cs typeface="Arial" charset="0"/>
              </a:rPr>
              <a:t>Important crafts jewelry includes metal work on swords, boxes and dishes. And jewelry with precious stones and pearls is not limited to necklaces, bracelets, rings but also includes hair and forehead decorations and nose stuff. Leatherwork and basketry are also important crafts.</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Jewellery-Designs-In-Pakistan">
            <a:hlinkClick r:id="rId2"/>
          </p:cNvPr>
          <p:cNvPicPr>
            <a:picLocks noChangeAspect="1" noChangeArrowheads="1"/>
          </p:cNvPicPr>
          <p:nvPr/>
        </p:nvPicPr>
        <p:blipFill>
          <a:blip r:embed="rId3" cstate="print"/>
          <a:srcRect/>
          <a:stretch>
            <a:fillRect/>
          </a:stretch>
        </p:blipFill>
        <p:spPr bwMode="auto">
          <a:xfrm>
            <a:off x="838200" y="1752600"/>
            <a:ext cx="7589589" cy="3470721"/>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04800"/>
            <a:ext cx="8153400" cy="5632311"/>
          </a:xfrm>
          <a:prstGeom prst="rect">
            <a:avLst/>
          </a:prstGeom>
        </p:spPr>
        <p:txBody>
          <a:bodyPr wrap="square">
            <a:spAutoFit/>
          </a:bodyPr>
          <a:lstStyle/>
          <a:p>
            <a:r>
              <a:rPr lang="en-US" sz="3600" b="1" dirty="0" smtClean="0"/>
              <a:t>Handicrafts of Pakistan </a:t>
            </a:r>
            <a:endParaRPr lang="en-US" sz="3600" dirty="0" smtClean="0"/>
          </a:p>
          <a:p>
            <a:r>
              <a:rPr lang="en-US" sz="3600" dirty="0" smtClean="0"/>
              <a:t>Pakistan has inherited a rich cultural heritage from its history which is as old as 7000-9000 years old. The imprints left by successive civilizations have left a rich heritage of handicrafts. The different regions with wide variety of tradition and culture, dialects, folklore, music, dresses and costumes have much to offer to any connoisseur of handicrafts. </a:t>
            </a:r>
            <a:endParaRPr lang="en-US" sz="36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457201"/>
            <a:ext cx="8229600" cy="6124754"/>
          </a:xfrm>
          <a:prstGeom prst="rect">
            <a:avLst/>
          </a:prstGeom>
        </p:spPr>
        <p:txBody>
          <a:bodyPr wrap="square">
            <a:spAutoFit/>
          </a:bodyPr>
          <a:lstStyle/>
          <a:p>
            <a:r>
              <a:rPr lang="en-US" sz="2800" dirty="0" smtClean="0"/>
              <a:t>The Kashmiri Shawls, the </a:t>
            </a:r>
            <a:r>
              <a:rPr lang="en-US" sz="2800" dirty="0" err="1" smtClean="0"/>
              <a:t>Balochi</a:t>
            </a:r>
            <a:r>
              <a:rPr lang="en-US" sz="2800" dirty="0" smtClean="0"/>
              <a:t> and Sindhi embroidery work, the </a:t>
            </a:r>
            <a:r>
              <a:rPr lang="en-US" sz="2800" dirty="0" err="1" smtClean="0"/>
              <a:t>Peshawari</a:t>
            </a:r>
            <a:r>
              <a:rPr lang="en-US" sz="2800" dirty="0" smtClean="0"/>
              <a:t> </a:t>
            </a:r>
            <a:r>
              <a:rPr lang="en-US" sz="2800" dirty="0" err="1" smtClean="0"/>
              <a:t>chappals</a:t>
            </a:r>
            <a:r>
              <a:rPr lang="en-US" sz="2800" dirty="0" smtClean="0"/>
              <a:t> (an indigenous shoe ware) and carpets, camel skin lamps of Multan, </a:t>
            </a:r>
            <a:r>
              <a:rPr lang="en-US" sz="2800" dirty="0" err="1" smtClean="0"/>
              <a:t>Gujrati</a:t>
            </a:r>
            <a:r>
              <a:rPr lang="en-US" sz="2800" dirty="0" smtClean="0"/>
              <a:t> pottery and the wood and brass work done in different parts of Pakistan have charm of their very own. The handicraft shops in major cities and hotels abound in the handicrafts of Pakistan, which are taken as souvenirs by the tourists from the world over. These specially include the handicrafts made of marble, camel skin, wood and ivory work and cane-basket work. In fact the handicrafts are the most striking expressions of the individuality of Pakistan’s regional identities. The color, the shape or style of a craft item instantly evokes its region.</a:t>
            </a:r>
            <a:endParaRPr lang="en-US" sz="28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457200"/>
            <a:ext cx="8153400" cy="3970318"/>
          </a:xfrm>
          <a:prstGeom prst="rect">
            <a:avLst/>
          </a:prstGeom>
        </p:spPr>
        <p:txBody>
          <a:bodyPr wrap="square">
            <a:spAutoFit/>
          </a:bodyPr>
          <a:lstStyle/>
          <a:p>
            <a:r>
              <a:rPr lang="en-US" sz="3600" dirty="0" smtClean="0"/>
              <a:t>Multan, Bahawalpur and </a:t>
            </a:r>
            <a:r>
              <a:rPr lang="en-US" sz="3600" dirty="0" err="1" smtClean="0"/>
              <a:t>Hala</a:t>
            </a:r>
            <a:r>
              <a:rPr lang="en-US" sz="3600" dirty="0" smtClean="0"/>
              <a:t> are famous for the blue pottery made of special clay found in these areas. These are wrought by the inherited skill of artisans into paper-thin pottery noted for its elegance, delicacy of design and decorative patterns painted thereon.</a:t>
            </a:r>
            <a:endParaRPr lang="en-US" sz="36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Blue Pottery from Multan"/>
          <p:cNvPicPr>
            <a:picLocks noChangeAspect="1" noChangeArrowheads="1"/>
          </p:cNvPicPr>
          <p:nvPr/>
        </p:nvPicPr>
        <p:blipFill>
          <a:blip r:embed="rId2" cstate="print"/>
          <a:srcRect/>
          <a:stretch>
            <a:fillRect/>
          </a:stretch>
        </p:blipFill>
        <p:spPr bwMode="auto">
          <a:xfrm>
            <a:off x="1295400" y="1143000"/>
            <a:ext cx="6477000" cy="4851403"/>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AutoShape 2" descr="http://pakistanpaedia.com/mtn/pic_multan-bluepottery3.jpg"/>
          <p:cNvSpPr>
            <a:spLocks noChangeAspect="1" noChangeArrowheads="1"/>
          </p:cNvSpPr>
          <p:nvPr/>
        </p:nvSpPr>
        <p:spPr bwMode="auto">
          <a:xfrm>
            <a:off x="155575" y="-601663"/>
            <a:ext cx="1676400" cy="12573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38916" name="Picture 4" descr="http://pakistanpaedia.com/mtn/pic_multan-bluepottery3.jpg"/>
          <p:cNvPicPr>
            <a:picLocks noChangeAspect="1" noChangeArrowheads="1"/>
          </p:cNvPicPr>
          <p:nvPr/>
        </p:nvPicPr>
        <p:blipFill>
          <a:blip r:embed="rId2" cstate="print"/>
          <a:srcRect/>
          <a:stretch>
            <a:fillRect/>
          </a:stretch>
        </p:blipFill>
        <p:spPr bwMode="auto">
          <a:xfrm>
            <a:off x="1447800" y="971550"/>
            <a:ext cx="6476999" cy="4857752"/>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http://pakistanpaedia.com/handicrafts/pic_pakistani-handicrafts_ceramic-vase.jpg"/>
          <p:cNvPicPr>
            <a:picLocks noChangeAspect="1" noChangeArrowheads="1"/>
          </p:cNvPicPr>
          <p:nvPr/>
        </p:nvPicPr>
        <p:blipFill>
          <a:blip r:embed="rId2" cstate="print"/>
          <a:srcRect/>
          <a:stretch>
            <a:fillRect/>
          </a:stretch>
        </p:blipFill>
        <p:spPr bwMode="auto">
          <a:xfrm>
            <a:off x="381000" y="1066800"/>
            <a:ext cx="2409316" cy="4508863"/>
          </a:xfrm>
          <a:prstGeom prst="rect">
            <a:avLst/>
          </a:prstGeom>
          <a:noFill/>
        </p:spPr>
      </p:pic>
      <p:pic>
        <p:nvPicPr>
          <p:cNvPr id="39940" name="Picture 4" descr="http://pakistanpaedia.com/mtn/pic_multan-bluepottery5.jpg.gif"/>
          <p:cNvPicPr>
            <a:picLocks noChangeAspect="1" noChangeArrowheads="1"/>
          </p:cNvPicPr>
          <p:nvPr/>
        </p:nvPicPr>
        <p:blipFill>
          <a:blip r:embed="rId3" cstate="print"/>
          <a:srcRect/>
          <a:stretch>
            <a:fillRect/>
          </a:stretch>
        </p:blipFill>
        <p:spPr bwMode="auto">
          <a:xfrm>
            <a:off x="2847112" y="1447800"/>
            <a:ext cx="5874323" cy="4038600"/>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152400"/>
            <a:ext cx="8534400" cy="6494085"/>
          </a:xfrm>
          <a:prstGeom prst="rect">
            <a:avLst/>
          </a:prstGeom>
        </p:spPr>
        <p:txBody>
          <a:bodyPr wrap="square">
            <a:spAutoFit/>
          </a:bodyPr>
          <a:lstStyle/>
          <a:p>
            <a:r>
              <a:rPr lang="en-US" sz="3200" dirty="0" smtClean="0"/>
              <a:t>Brass utensils once used to be common in household uses, especially in the villages. Now these have slowly and gradually vanished due to their high cost, but brassware handicrafts can still be found displaying master craft of the artisans. They make decorative plates, vases, bowls and similar other things in exquisite designs reminiscent of the great Mughal period. Products of polished brass have their own appeal but it is the engraved work in colorful and artistic patterns that is most prized. In Peshawar, brass work is done on many things like household utensils of daily use to decoration pieces.</a:t>
            </a:r>
            <a:endParaRPr lang="en-US" sz="32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457200"/>
            <a:ext cx="8382000" cy="6186309"/>
          </a:xfrm>
          <a:prstGeom prst="rect">
            <a:avLst/>
          </a:prstGeom>
        </p:spPr>
        <p:txBody>
          <a:bodyPr wrap="square">
            <a:spAutoFit/>
          </a:bodyPr>
          <a:lstStyle/>
          <a:p>
            <a:r>
              <a:rPr lang="en-US" sz="3600" dirty="0" smtClean="0"/>
              <a:t>In </a:t>
            </a:r>
            <a:r>
              <a:rPr lang="en-US" sz="3600" dirty="0" err="1" smtClean="0"/>
              <a:t>Hindko</a:t>
            </a:r>
            <a:r>
              <a:rPr lang="en-US" sz="3600" dirty="0" smtClean="0"/>
              <a:t> (one of the much spoken languages in NWFP), brass is called as “</a:t>
            </a:r>
            <a:r>
              <a:rPr lang="en-US" sz="3600" dirty="0" err="1" smtClean="0"/>
              <a:t>Mis</a:t>
            </a:r>
            <a:r>
              <a:rPr lang="en-US" sz="3600" dirty="0" smtClean="0"/>
              <a:t>,” and the individuals who work on this metal are called “</a:t>
            </a:r>
            <a:r>
              <a:rPr lang="en-US" sz="3600" dirty="0" err="1" smtClean="0"/>
              <a:t>Misgar</a:t>
            </a:r>
            <a:r>
              <a:rPr lang="en-US" sz="3600" dirty="0" smtClean="0"/>
              <a:t>.” In Peshawar a big market is allocated for this handicraft, known as, “</a:t>
            </a:r>
            <a:r>
              <a:rPr lang="en-US" sz="3600" dirty="0" err="1" smtClean="0"/>
              <a:t>Misgaran</a:t>
            </a:r>
            <a:r>
              <a:rPr lang="en-US" sz="3600" dirty="0" smtClean="0"/>
              <a:t> Bazaar,” that means, bazaar of brass workers. People of NWFP give household utensils to their daughters in “Dowry,” that are made of brass and are beautifully carved. These include water storage and cooking utensils.</a:t>
            </a:r>
            <a:endParaRPr lang="en-US" sz="36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Brass-ware  "/>
          <p:cNvPicPr>
            <a:picLocks noChangeAspect="1" noChangeArrowheads="1"/>
          </p:cNvPicPr>
          <p:nvPr/>
        </p:nvPicPr>
        <p:blipFill>
          <a:blip r:embed="rId2" cstate="print"/>
          <a:srcRect/>
          <a:stretch>
            <a:fillRect/>
          </a:stretch>
        </p:blipFill>
        <p:spPr bwMode="auto">
          <a:xfrm>
            <a:off x="2590800" y="304800"/>
            <a:ext cx="3962400" cy="6191251"/>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228601"/>
            <a:ext cx="8382000" cy="6001643"/>
          </a:xfrm>
          <a:prstGeom prst="rect">
            <a:avLst/>
          </a:prstGeom>
        </p:spPr>
        <p:txBody>
          <a:bodyPr wrap="square">
            <a:spAutoFit/>
          </a:bodyPr>
          <a:lstStyle/>
          <a:p>
            <a:r>
              <a:rPr lang="en-US" sz="3200" dirty="0" smtClean="0"/>
              <a:t>Embroidery is one of the most sought out handicrafts of Pakistan the world over. Multan, Bahawalpur and surrounding areas are full of gifted men and women who produce one of the most adorable cross stitch. "</a:t>
            </a:r>
            <a:r>
              <a:rPr lang="en-US" sz="3200" dirty="0" err="1" smtClean="0"/>
              <a:t>Tilla</a:t>
            </a:r>
            <a:r>
              <a:rPr lang="en-US" sz="3200" dirty="0" smtClean="0"/>
              <a:t>" work, Pearl work and "</a:t>
            </a:r>
            <a:r>
              <a:rPr lang="en-US" sz="3200" dirty="0" err="1" smtClean="0"/>
              <a:t>Salma</a:t>
            </a:r>
            <a:r>
              <a:rPr lang="en-US" sz="3200" dirty="0" smtClean="0"/>
              <a:t> </a:t>
            </a:r>
            <a:r>
              <a:rPr lang="en-US" sz="3200" dirty="0" err="1" smtClean="0"/>
              <a:t>Sitary</a:t>
            </a:r>
            <a:r>
              <a:rPr lang="en-US" sz="3200" dirty="0" smtClean="0"/>
              <a:t>" work of NWFP are very famous throughout the country. Swat is well-known due to thread embroidery, whereas, in </a:t>
            </a:r>
            <a:r>
              <a:rPr lang="en-US" sz="3200" dirty="0" err="1" smtClean="0"/>
              <a:t>D.G.Khan</a:t>
            </a:r>
            <a:r>
              <a:rPr lang="en-US" sz="3200" dirty="0" smtClean="0"/>
              <a:t> mirror work is done on clothes. Works of these types are called "</a:t>
            </a:r>
            <a:r>
              <a:rPr lang="en-US" sz="3200" dirty="0" err="1" smtClean="0"/>
              <a:t>Kadhai</a:t>
            </a:r>
            <a:r>
              <a:rPr lang="en-US" sz="3200" dirty="0" smtClean="0"/>
              <a:t>." </a:t>
            </a:r>
            <a:r>
              <a:rPr lang="en-US" sz="3200" dirty="0" err="1" smtClean="0"/>
              <a:t>Chitrali</a:t>
            </a:r>
            <a:r>
              <a:rPr lang="en-US" sz="3200" dirty="0" smtClean="0"/>
              <a:t> "Patti," that is woven on hand looms and </a:t>
            </a:r>
            <a:r>
              <a:rPr lang="en-US" sz="3200" dirty="0" err="1" smtClean="0"/>
              <a:t>Kadhai</a:t>
            </a:r>
            <a:r>
              <a:rPr lang="en-US" sz="3200" dirty="0" smtClean="0"/>
              <a:t> done on </a:t>
            </a:r>
            <a:r>
              <a:rPr lang="en-US" sz="3200" dirty="0" err="1" smtClean="0"/>
              <a:t>Chitrali</a:t>
            </a:r>
            <a:r>
              <a:rPr lang="en-US" sz="3200" dirty="0" smtClean="0"/>
              <a:t> </a:t>
            </a:r>
            <a:r>
              <a:rPr lang="en-US" sz="3200" dirty="0" err="1" smtClean="0"/>
              <a:t>Chugha</a:t>
            </a:r>
            <a:r>
              <a:rPr lang="en-US" sz="3200" dirty="0" smtClean="0"/>
              <a:t> is very famous.</a:t>
            </a:r>
            <a:endParaRPr lang="en-US" sz="32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http://pakistanpaedia.com/mtn/pic_multan_embriodary-4.gif"/>
          <p:cNvPicPr>
            <a:picLocks noChangeAspect="1" noChangeArrowheads="1"/>
          </p:cNvPicPr>
          <p:nvPr/>
        </p:nvPicPr>
        <p:blipFill>
          <a:blip r:embed="rId2" cstate="print"/>
          <a:srcRect/>
          <a:stretch>
            <a:fillRect/>
          </a:stretch>
        </p:blipFill>
        <p:spPr bwMode="auto">
          <a:xfrm>
            <a:off x="685801" y="885587"/>
            <a:ext cx="4636332" cy="4753214"/>
          </a:xfrm>
          <a:prstGeom prst="rect">
            <a:avLst/>
          </a:prstGeom>
          <a:noFill/>
        </p:spPr>
      </p:pic>
      <p:pic>
        <p:nvPicPr>
          <p:cNvPr id="29700" name="Picture 4" descr="http://pakistanpaedia.com/mtn/pic_multan_embriodary-2.gif"/>
          <p:cNvPicPr>
            <a:picLocks noChangeAspect="1" noChangeArrowheads="1"/>
          </p:cNvPicPr>
          <p:nvPr/>
        </p:nvPicPr>
        <p:blipFill>
          <a:blip r:embed="rId3" cstate="print"/>
          <a:srcRect/>
          <a:stretch>
            <a:fillRect/>
          </a:stretch>
        </p:blipFill>
        <p:spPr bwMode="auto">
          <a:xfrm>
            <a:off x="5562600" y="1219200"/>
            <a:ext cx="3220000" cy="4478394"/>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http://pakistanpaedia.com/mtn/pic_multan_embriodary-5.gif"/>
          <p:cNvPicPr>
            <a:picLocks noChangeAspect="1" noChangeArrowheads="1"/>
          </p:cNvPicPr>
          <p:nvPr/>
        </p:nvPicPr>
        <p:blipFill>
          <a:blip r:embed="rId2" cstate="print"/>
          <a:srcRect/>
          <a:stretch>
            <a:fillRect/>
          </a:stretch>
        </p:blipFill>
        <p:spPr bwMode="auto">
          <a:xfrm>
            <a:off x="602677" y="685799"/>
            <a:ext cx="7626923" cy="5243515"/>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http://pakistanpaedia.com/handicrafts/pic_pakistani-handicrafts_cushion-1.jpg"/>
          <p:cNvPicPr>
            <a:picLocks noChangeAspect="1" noChangeArrowheads="1"/>
          </p:cNvPicPr>
          <p:nvPr/>
        </p:nvPicPr>
        <p:blipFill>
          <a:blip r:embed="rId2" cstate="print"/>
          <a:srcRect/>
          <a:stretch>
            <a:fillRect/>
          </a:stretch>
        </p:blipFill>
        <p:spPr bwMode="auto">
          <a:xfrm>
            <a:off x="691827" y="1371600"/>
            <a:ext cx="3712703" cy="3733800"/>
          </a:xfrm>
          <a:prstGeom prst="rect">
            <a:avLst/>
          </a:prstGeom>
          <a:noFill/>
        </p:spPr>
      </p:pic>
      <p:pic>
        <p:nvPicPr>
          <p:cNvPr id="44036" name="Picture 4" descr="http://pakistanpaedia.com/handicrafts/pic_pakistani-handicrafts_cushion.jpg"/>
          <p:cNvPicPr>
            <a:picLocks noChangeAspect="1" noChangeArrowheads="1"/>
          </p:cNvPicPr>
          <p:nvPr/>
        </p:nvPicPr>
        <p:blipFill>
          <a:blip r:embed="rId3" cstate="print"/>
          <a:srcRect/>
          <a:stretch>
            <a:fillRect/>
          </a:stretch>
        </p:blipFill>
        <p:spPr bwMode="auto">
          <a:xfrm>
            <a:off x="4876800" y="1447800"/>
            <a:ext cx="3652325" cy="3631808"/>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81000"/>
            <a:ext cx="7848600" cy="4524315"/>
          </a:xfrm>
          <a:prstGeom prst="rect">
            <a:avLst/>
          </a:prstGeom>
        </p:spPr>
        <p:txBody>
          <a:bodyPr wrap="square">
            <a:spAutoFit/>
          </a:bodyPr>
          <a:lstStyle/>
          <a:p>
            <a:r>
              <a:rPr lang="en-US" sz="3600" dirty="0" smtClean="0"/>
              <a:t>Pakistan is also world famous for its hand knotted carpets. Lahore and surrendering areas abound in small weavers who make “Chand </a:t>
            </a:r>
            <a:r>
              <a:rPr lang="en-US" sz="3600" dirty="0" err="1" smtClean="0"/>
              <a:t>Chauthai</a:t>
            </a:r>
            <a:r>
              <a:rPr lang="en-US" sz="3600" dirty="0" smtClean="0"/>
              <a:t>” carpets. These carpets have a density is 200 knots per square inch and are made of locally spun carpet wool - yarn and dyed fast with chrome dyes.</a:t>
            </a:r>
            <a:endParaRPr lang="en-US" sz="36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http://pakistanpaedia.com/handicrafts/pic_pakistani-handwowen-carpet-1.jpg"/>
          <p:cNvPicPr>
            <a:picLocks noChangeAspect="1" noChangeArrowheads="1"/>
          </p:cNvPicPr>
          <p:nvPr/>
        </p:nvPicPr>
        <p:blipFill>
          <a:blip r:embed="rId2" cstate="print"/>
          <a:srcRect/>
          <a:stretch>
            <a:fillRect/>
          </a:stretch>
        </p:blipFill>
        <p:spPr bwMode="auto">
          <a:xfrm>
            <a:off x="4724400" y="1600200"/>
            <a:ext cx="4074851" cy="4114800"/>
          </a:xfrm>
          <a:prstGeom prst="rect">
            <a:avLst/>
          </a:prstGeom>
          <a:noFill/>
        </p:spPr>
      </p:pic>
      <p:pic>
        <p:nvPicPr>
          <p:cNvPr id="48132" name="Picture 4" descr="http://pakistanpaedia.com/handicrafts/pic_pakistani-handwowen-carpet-2.jpg"/>
          <p:cNvPicPr>
            <a:picLocks noChangeAspect="1" noChangeArrowheads="1"/>
          </p:cNvPicPr>
          <p:nvPr/>
        </p:nvPicPr>
        <p:blipFill>
          <a:blip r:embed="rId3" cstate="print"/>
          <a:srcRect/>
          <a:stretch>
            <a:fillRect/>
          </a:stretch>
        </p:blipFill>
        <p:spPr bwMode="auto">
          <a:xfrm>
            <a:off x="378041" y="1066801"/>
            <a:ext cx="3858827" cy="5128506"/>
          </a:xfrm>
          <a:prstGeom prst="rect">
            <a:avLst/>
          </a:prstGeom>
          <a:noFill/>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304800"/>
            <a:ext cx="8077200" cy="5632311"/>
          </a:xfrm>
          <a:prstGeom prst="rect">
            <a:avLst/>
          </a:prstGeom>
        </p:spPr>
        <p:txBody>
          <a:bodyPr wrap="square">
            <a:spAutoFit/>
          </a:bodyPr>
          <a:lstStyle/>
          <a:p>
            <a:r>
              <a:rPr lang="en-US" sz="3600" dirty="0" smtClean="0"/>
              <a:t>Marble Carving generally come from </a:t>
            </a:r>
            <a:r>
              <a:rPr lang="en-US" sz="3600" dirty="0" err="1" smtClean="0"/>
              <a:t>Balochistan</a:t>
            </a:r>
            <a:r>
              <a:rPr lang="en-US" sz="3600" dirty="0" smtClean="0"/>
              <a:t> and NWFP. The utility articles of </a:t>
            </a:r>
            <a:r>
              <a:rPr lang="en-US" sz="3600" dirty="0" err="1" smtClean="0"/>
              <a:t>Balochistan</a:t>
            </a:r>
            <a:r>
              <a:rPr lang="en-US" sz="3600" dirty="0" smtClean="0"/>
              <a:t> include marble carved in decorative patterns, which represent a rare craftsmanship of the area; the skill having been passed on from generations to generations over a period in the past which would perhaps go back to the </a:t>
            </a:r>
            <a:r>
              <a:rPr lang="en-US" sz="3600" dirty="0" err="1" smtClean="0"/>
              <a:t>Palaeolithic</a:t>
            </a:r>
            <a:r>
              <a:rPr lang="en-US" sz="3600" dirty="0" smtClean="0"/>
              <a:t> age. The onyx made show pieces are really eye catching.</a:t>
            </a:r>
            <a:endParaRPr lang="en-US" sz="3600"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http://pakistanpaedia.com/handicrafts/pic_pakistani-handicrafts_onyx-candleholder.jpg"/>
          <p:cNvPicPr>
            <a:picLocks noChangeAspect="1" noChangeArrowheads="1"/>
          </p:cNvPicPr>
          <p:nvPr/>
        </p:nvPicPr>
        <p:blipFill>
          <a:blip r:embed="rId2" cstate="print"/>
          <a:srcRect/>
          <a:stretch>
            <a:fillRect/>
          </a:stretch>
        </p:blipFill>
        <p:spPr bwMode="auto">
          <a:xfrm>
            <a:off x="527504" y="1676400"/>
            <a:ext cx="3679371" cy="3657600"/>
          </a:xfrm>
          <a:prstGeom prst="rect">
            <a:avLst/>
          </a:prstGeom>
          <a:noFill/>
        </p:spPr>
      </p:pic>
      <p:pic>
        <p:nvPicPr>
          <p:cNvPr id="46084" name="Picture 4" descr="http://pakistanpaedia.com/handicrafts/pic_pakistani-handicrafts_onyx-candleholder-1.jpg"/>
          <p:cNvPicPr>
            <a:picLocks noChangeAspect="1" noChangeArrowheads="1"/>
          </p:cNvPicPr>
          <p:nvPr/>
        </p:nvPicPr>
        <p:blipFill>
          <a:blip r:embed="rId3" cstate="print"/>
          <a:srcRect/>
          <a:stretch>
            <a:fillRect/>
          </a:stretch>
        </p:blipFill>
        <p:spPr bwMode="auto">
          <a:xfrm>
            <a:off x="4699247" y="1828800"/>
            <a:ext cx="3855629" cy="3810000"/>
          </a:xfrm>
          <a:prstGeom prst="rect">
            <a:avLst/>
          </a:prstGeom>
          <a:noFill/>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http://pakistanpaedia.com/handicrafts/pic_pakistani-handicrafts_onyx-deskclock.jpg"/>
          <p:cNvPicPr>
            <a:picLocks noChangeAspect="1" noChangeArrowheads="1"/>
          </p:cNvPicPr>
          <p:nvPr/>
        </p:nvPicPr>
        <p:blipFill>
          <a:blip r:embed="rId2" cstate="print"/>
          <a:srcRect/>
          <a:stretch>
            <a:fillRect/>
          </a:stretch>
        </p:blipFill>
        <p:spPr bwMode="auto">
          <a:xfrm>
            <a:off x="450811" y="1219200"/>
            <a:ext cx="4216095" cy="4191000"/>
          </a:xfrm>
          <a:prstGeom prst="rect">
            <a:avLst/>
          </a:prstGeom>
          <a:noFill/>
        </p:spPr>
      </p:pic>
      <p:pic>
        <p:nvPicPr>
          <p:cNvPr id="45060" name="Picture 4" descr="http://pakistanpaedia.com/handicrafts/pic_pakistani-handicrafts_onyx-cheese-platter.jpg"/>
          <p:cNvPicPr>
            <a:picLocks noChangeAspect="1" noChangeArrowheads="1"/>
          </p:cNvPicPr>
          <p:nvPr/>
        </p:nvPicPr>
        <p:blipFill>
          <a:blip r:embed="rId3" cstate="print"/>
          <a:srcRect/>
          <a:stretch>
            <a:fillRect/>
          </a:stretch>
        </p:blipFill>
        <p:spPr bwMode="auto">
          <a:xfrm>
            <a:off x="5105400" y="1219200"/>
            <a:ext cx="3679372" cy="3657600"/>
          </a:xfrm>
          <a:prstGeom prst="rect">
            <a:avLst/>
          </a:prstGeom>
          <a:noFill/>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0"/>
            <a:ext cx="8534400" cy="6740307"/>
          </a:xfrm>
          <a:prstGeom prst="rect">
            <a:avLst/>
          </a:prstGeom>
        </p:spPr>
        <p:txBody>
          <a:bodyPr wrap="square">
            <a:spAutoFit/>
          </a:bodyPr>
          <a:lstStyle/>
          <a:p>
            <a:r>
              <a:rPr lang="en-US" sz="3600" b="1" dirty="0" smtClean="0"/>
              <a:t>Truck Art: </a:t>
            </a:r>
            <a:r>
              <a:rPr lang="en-US" sz="3600" dirty="0" smtClean="0"/>
              <a:t>With its all colorful floral patterns, depiction of human heroes with creative aspect ratios, calligraphy of poetic verses and driver’s words of wisdom, this form of art is truly a part of Pakistani transport tradition.</a:t>
            </a:r>
            <a:br>
              <a:rPr lang="en-US" sz="3600" dirty="0" smtClean="0"/>
            </a:br>
            <a:r>
              <a:rPr lang="en-US" sz="3600" dirty="0" smtClean="0"/>
              <a:t>These truck bodies are immaculately painted by the street artists who can be found at Truck stands all across the country. e.g. </a:t>
            </a:r>
            <a:r>
              <a:rPr lang="en-US" sz="3600" dirty="0" err="1" smtClean="0"/>
              <a:t>Hawkes</a:t>
            </a:r>
            <a:r>
              <a:rPr lang="en-US" sz="3600" dirty="0" smtClean="0"/>
              <a:t> Bay/</a:t>
            </a:r>
            <a:r>
              <a:rPr lang="en-US" sz="3600" dirty="0" err="1" smtClean="0"/>
              <a:t>Mauripur</a:t>
            </a:r>
            <a:r>
              <a:rPr lang="en-US" sz="3600" dirty="0" smtClean="0"/>
              <a:t> Road </a:t>
            </a:r>
            <a:r>
              <a:rPr lang="en-US" sz="3600" dirty="0" err="1" smtClean="0"/>
              <a:t>Road</a:t>
            </a:r>
            <a:r>
              <a:rPr lang="en-US" sz="3600" dirty="0" smtClean="0"/>
              <a:t> Karachi, Pir </a:t>
            </a:r>
            <a:r>
              <a:rPr lang="en-US" sz="3600" dirty="0" err="1" smtClean="0"/>
              <a:t>Wadhai</a:t>
            </a:r>
            <a:r>
              <a:rPr lang="en-US" sz="3600" dirty="0" smtClean="0"/>
              <a:t> Rawalpindi, </a:t>
            </a:r>
            <a:r>
              <a:rPr lang="en-US" sz="3600" dirty="0" err="1" smtClean="0"/>
              <a:t>Badami</a:t>
            </a:r>
            <a:r>
              <a:rPr lang="en-US" sz="3600" dirty="0" smtClean="0"/>
              <a:t> Bagh Lahore, </a:t>
            </a:r>
            <a:r>
              <a:rPr lang="en-US" sz="3600" dirty="0" err="1" smtClean="0"/>
              <a:t>Sariab</a:t>
            </a:r>
            <a:r>
              <a:rPr lang="en-US" sz="3600" dirty="0" smtClean="0"/>
              <a:t> Road Quetta etc.</a:t>
            </a:r>
            <a:endParaRPr lang="en-US" sz="3600"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381000"/>
            <a:ext cx="8610600" cy="5632311"/>
          </a:xfrm>
          <a:prstGeom prst="rect">
            <a:avLst/>
          </a:prstGeom>
        </p:spPr>
        <p:txBody>
          <a:bodyPr wrap="square">
            <a:spAutoFit/>
          </a:bodyPr>
          <a:lstStyle/>
          <a:p>
            <a:r>
              <a:rPr lang="en-US" sz="3600" dirty="0" smtClean="0"/>
              <a:t>These hired artists then paint the whole truck in brightly colored patterns. It is said that </a:t>
            </a:r>
            <a:r>
              <a:rPr lang="en-US" sz="3600" dirty="0" err="1" smtClean="0"/>
              <a:t>everty</a:t>
            </a:r>
            <a:r>
              <a:rPr lang="en-US" sz="3600" dirty="0" smtClean="0"/>
              <a:t> city’s artists have perfected their art in their own signature way. Trucks decorated in Quetta and Peshawar get lots of wood trimming where as those in Rawalpindi get lots of plastic decoration. Karachi excels in using reflective tapes, also called ‘</a:t>
            </a:r>
            <a:r>
              <a:rPr lang="en-US" sz="3600" dirty="0" err="1" smtClean="0"/>
              <a:t>chamak</a:t>
            </a:r>
            <a:r>
              <a:rPr lang="en-US" sz="3600" dirty="0" smtClean="0"/>
              <a:t> patty’ in local language. Camel bone decoration is used by artists of rural Sindh.</a:t>
            </a:r>
            <a:endParaRPr lang="en-US" sz="3600"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81000"/>
            <a:ext cx="8382000" cy="5632311"/>
          </a:xfrm>
          <a:prstGeom prst="rect">
            <a:avLst/>
          </a:prstGeom>
        </p:spPr>
        <p:txBody>
          <a:bodyPr wrap="square">
            <a:spAutoFit/>
          </a:bodyPr>
          <a:lstStyle/>
          <a:p>
            <a:r>
              <a:rPr lang="en-US" sz="3600" dirty="0" smtClean="0"/>
              <a:t>Pakistani trucks are also used as means of displaying the owner or the Painter’s Poetic taste. It also serves as a calligraphic board as well as a notice board for public messages.</a:t>
            </a:r>
            <a:br>
              <a:rPr lang="en-US" sz="3600" dirty="0" smtClean="0"/>
            </a:br>
            <a:r>
              <a:rPr lang="en-US" sz="3600" dirty="0" smtClean="0"/>
              <a:t>The truck owners and truck artists of Pakistan also pay homage to their heroes and heroines in their own innocent ways. These painting do not strictly follow the aspect ratio of real life figures.</a:t>
            </a:r>
            <a:endParaRPr lang="en-US" sz="3600"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http://farm4.static.flickr.com/3062/2582646413_79ced03487_b.jpg"/>
          <p:cNvPicPr>
            <a:picLocks noChangeAspect="1" noChangeArrowheads="1"/>
          </p:cNvPicPr>
          <p:nvPr/>
        </p:nvPicPr>
        <p:blipFill>
          <a:blip r:embed="rId2" cstate="print"/>
          <a:srcRect/>
          <a:stretch>
            <a:fillRect/>
          </a:stretch>
        </p:blipFill>
        <p:spPr bwMode="auto">
          <a:xfrm>
            <a:off x="508000" y="304800"/>
            <a:ext cx="8255000" cy="6191250"/>
          </a:xfrm>
          <a:prstGeom prst="rect">
            <a:avLst/>
          </a:prstGeom>
          <a:noFill/>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http://farm4.static.flickr.com/3069/2583472454_58621ee80f_b.jpg"/>
          <p:cNvPicPr>
            <a:picLocks noChangeAspect="1" noChangeArrowheads="1"/>
          </p:cNvPicPr>
          <p:nvPr/>
        </p:nvPicPr>
        <p:blipFill>
          <a:blip r:embed="rId2" cstate="print"/>
          <a:srcRect/>
          <a:stretch>
            <a:fillRect/>
          </a:stretch>
        </p:blipFill>
        <p:spPr bwMode="auto">
          <a:xfrm>
            <a:off x="990600" y="552450"/>
            <a:ext cx="7086600" cy="5314950"/>
          </a:xfrm>
          <a:prstGeom prst="rect">
            <a:avLst/>
          </a:prstGeom>
          <a:noFill/>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http://farm2.static.flickr.com/1246/1331620965_06d0936fd4_b.jpg"/>
          <p:cNvPicPr>
            <a:picLocks noChangeAspect="1" noChangeArrowheads="1"/>
          </p:cNvPicPr>
          <p:nvPr/>
        </p:nvPicPr>
        <p:blipFill>
          <a:blip r:embed="rId2" cstate="print"/>
          <a:srcRect/>
          <a:stretch>
            <a:fillRect/>
          </a:stretch>
        </p:blipFill>
        <p:spPr bwMode="auto">
          <a:xfrm>
            <a:off x="2590800" y="152400"/>
            <a:ext cx="4648200" cy="6197601"/>
          </a:xfrm>
          <a:prstGeom prst="rect">
            <a:avLst/>
          </a:prstGeom>
          <a:noFill/>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Sindhi topi"/>
          <p:cNvPicPr>
            <a:picLocks noChangeAspect="1" noChangeArrowheads="1"/>
          </p:cNvPicPr>
          <p:nvPr/>
        </p:nvPicPr>
        <p:blipFill>
          <a:blip r:embed="rId2" cstate="print"/>
          <a:srcRect/>
          <a:stretch>
            <a:fillRect/>
          </a:stretch>
        </p:blipFill>
        <p:spPr bwMode="auto">
          <a:xfrm>
            <a:off x="2013173" y="1143000"/>
            <a:ext cx="5079993" cy="4419600"/>
          </a:xfrm>
          <a:prstGeom prst="rect">
            <a:avLst/>
          </a:prstGeom>
          <a:noFill/>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381001"/>
            <a:ext cx="8077200" cy="6494085"/>
          </a:xfrm>
          <a:prstGeom prst="rect">
            <a:avLst/>
          </a:prstGeom>
        </p:spPr>
        <p:txBody>
          <a:bodyPr wrap="square">
            <a:spAutoFit/>
          </a:bodyPr>
          <a:lstStyle/>
          <a:p>
            <a:r>
              <a:rPr lang="en-US" sz="3200" b="1" dirty="0" smtClean="0"/>
              <a:t>Sindhi Hand Embroidery: The Breathtakingly Sizzling Designs</a:t>
            </a:r>
          </a:p>
          <a:p>
            <a:r>
              <a:rPr lang="en-US" sz="3200" dirty="0" smtClean="0"/>
              <a:t>It is important to note certain points in mind regarding the fabulous designs and embroidery. </a:t>
            </a:r>
            <a:r>
              <a:rPr lang="en-US" sz="3200" b="1" i="1" dirty="0" smtClean="0"/>
              <a:t>Sindhi hand embroidery</a:t>
            </a:r>
            <a:r>
              <a:rPr lang="en-US" sz="3200" dirty="0" smtClean="0"/>
              <a:t> is not specifically </a:t>
            </a:r>
            <a:r>
              <a:rPr lang="en-US" sz="3200" dirty="0" err="1" smtClean="0"/>
              <a:t>practised</a:t>
            </a:r>
            <a:r>
              <a:rPr lang="en-US" sz="3200" dirty="0" smtClean="0"/>
              <a:t> in Sindh but also other regions of India such as Kutch and Kathiawar. It is strange yet interesting knowledge that the embroidery is also known as the </a:t>
            </a:r>
            <a:r>
              <a:rPr lang="en-US" sz="3200" b="1" dirty="0" smtClean="0"/>
              <a:t>interlacing embroidery</a:t>
            </a:r>
            <a:r>
              <a:rPr lang="en-US" sz="3200" dirty="0" smtClean="0"/>
              <a:t>. The designs of Sindhi embroidery are mostly chevrons and checks giving them a stylishly classic as well as traditional look which is sometimes created in bird or flower form.</a:t>
            </a:r>
            <a:endParaRPr lang="en-US" sz="3200"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228600"/>
            <a:ext cx="8229600" cy="1200329"/>
          </a:xfrm>
          <a:prstGeom prst="rect">
            <a:avLst/>
          </a:prstGeom>
        </p:spPr>
        <p:txBody>
          <a:bodyPr wrap="square">
            <a:spAutoFit/>
          </a:bodyPr>
          <a:lstStyle/>
          <a:p>
            <a:r>
              <a:rPr lang="en-US" sz="3600" b="1" dirty="0" err="1" smtClean="0"/>
              <a:t>Colourful</a:t>
            </a:r>
            <a:r>
              <a:rPr lang="en-US" sz="3600" b="1" dirty="0" smtClean="0"/>
              <a:t> Threads Used in Sindhi Hand Embroidery</a:t>
            </a:r>
            <a:endParaRPr lang="en-US" sz="3600" b="1" dirty="0"/>
          </a:p>
        </p:txBody>
      </p:sp>
      <p:pic>
        <p:nvPicPr>
          <p:cNvPr id="60418" name="Picture 2" descr="sindhi-embroidery"/>
          <p:cNvPicPr>
            <a:picLocks noChangeAspect="1" noChangeArrowheads="1"/>
          </p:cNvPicPr>
          <p:nvPr/>
        </p:nvPicPr>
        <p:blipFill>
          <a:blip r:embed="rId2" cstate="print"/>
          <a:srcRect/>
          <a:stretch>
            <a:fillRect/>
          </a:stretch>
        </p:blipFill>
        <p:spPr bwMode="auto">
          <a:xfrm>
            <a:off x="972820" y="1981200"/>
            <a:ext cx="7244080" cy="3505200"/>
          </a:xfrm>
          <a:prstGeom prst="rect">
            <a:avLst/>
          </a:prstGeom>
          <a:noFill/>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sindhi-hand-embroidery"/>
          <p:cNvPicPr>
            <a:picLocks noChangeAspect="1" noChangeArrowheads="1"/>
          </p:cNvPicPr>
          <p:nvPr/>
        </p:nvPicPr>
        <p:blipFill>
          <a:blip r:embed="rId2" cstate="print"/>
          <a:srcRect/>
          <a:stretch>
            <a:fillRect/>
          </a:stretch>
        </p:blipFill>
        <p:spPr bwMode="auto">
          <a:xfrm>
            <a:off x="914400" y="647700"/>
            <a:ext cx="7543800" cy="5657850"/>
          </a:xfrm>
          <a:prstGeom prst="rect">
            <a:avLst/>
          </a:prstGeom>
          <a:noFill/>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AutoShape 2" descr="data:image/jpeg;base64,/9j/4AAQSkZJRgABAQAAAQABAAD/2wCEAAkGBwgHBgkIBwgKCgkLDRYPDQwMDRsUFRAWIB0iIiAdHx8kKDQsJCYxJx8fLT0tMTU3Ojo6Iys/RD84QzQ5OjcBCgoKDQwNGg8PGjclHyU3Nzc3Nzc3Nzc3Nzc3Nzc3Nzc3Nzc3Nzc3Nzc3Nzc3Nzc3Nzc3Nzc3Nzc3Nzc3Nzc3N//AABEIAFoAcQMBEQACEQEDEQH/xAAbAAADAQADAQAAAAAAAAAAAAAEBQYDAAECB//EAEkQAAEDAgQDBgIECAsJAQAAAAECAwQFEQAGEiETMUEUIlFhcYEykRUWsdEjVGKCkpSh4QczQlJTVXKTwfDxNENWY5WjpLLiJP/EABoBAAIDAQEAAAAAAAAAAAAAAAMEAQIFAAb/xAA5EQABAwIDBQYFAwMEAwAAAAABAAIDBBESITETQVFhkSJxgaHB8AUUMrHRFVLhIzPxJEJiokNy4v/aAAwDAQACEQMRAD8AjqoFJjUDSeK8ELZsm6tQS5pFvHmbYzWttNM0aXB6heghk2U8br7/AH904zHHkTqvS6elKH5aYRbk6HOGX+a+GVjrba/XVfrg8brapeujBcZGizScu4ZJI0xHqDLa22eIWdaezNN2U0b7XVpsse/uMBe4x6nVa9OynqsMgFsJGu/LQZrdMJVUlN0+Pw5D6IwVxEq4aIqU2KlL7o1WBIPmeZxeK47W5K/E5YsDY2XB14+p15eSJfb7JkdCWbXqL6VuE9Qg2CfmAf0sWH1BJAGWN1z9OYHMkd/uyrhHZi5ZRGGlUbsClE6r327qgOv/ANYyXAOYJP8AeXo8MkslaANLD7++iAyTLjs5YnCUCoIc0tthVitak7AH3ufIHGm2V0QJbqVT4nRsqpmB+QAzPD3fqtZD4kUadEVHLDzTReDJNxpG5KTyIuPXfe3XI2ckc4dIb3TFMxsMjHMzboLJKhH0Bl1/tCwiVXS2lLJVu2w0NWo+ZUoe3vjdf2o1n0h2deMXE+qn6OxT35jyam7ZKE2SNZG/+RhpvZAwDcq1L5BIQM7eK2obiE1tvspKkJlIShShc6QTb7RgVYPpTtPYwyg8PsD6qndbKcyVtCW9Udaikp7wSo6FG2ofD13xiVxF2m+YPqN29drTx33gp/AUS9JcsLuEnWEEd0K2Tp6/ErvDbf5Yz9APemt/DRU33U/Q5KvqVmTR3VuuqISF8tgdvHbr1tj1EeTLK1QP9VHfh9r2UbpR/OHy/fit1r7JvH31VZmttiLVKVMGlFPQ73VJGyFblRIttY6Tbywp8NcSHB2vpuWPUBpjH7r+SWZmpshFbQxKUV9pe1pdSq2tC78iD4bfeLXcxFgc7gEWpcySmjaNQbHj796qudrcKgJRAisFKdWluO02SokfEQE228zjIjonVFpJLuJz1sOSUdKBqbAZcT0WgYh5tpvaGFONyCCGJCCUuIPIpUedrixBvzxJD6FwLfpJsQffQquIPOF2eVwRw9FMUxXa8m1eFJSlP0att5lR2spRsUf+xHmTfpbaObkT6YWlupuCOWv4TSnlBy5Eo8qS6JkxKnowO4CU7hFxyB5+HPwxkyA7Z07R2W5H8rQp5RFIx4GQH+ShMtsKmURbkYanIklbhb2BUnTYn2th7Nrg+17eq74hhkJixWxad4JyTino+kXnHgkpSiM6wi/NxShvbxAt87+GE62oa94w8kCGJ1Gxsbz2i4E8l1GRSJ1OpNPzbKbanSNqY+y0Qptr/dhxXI3IIAty898bDc22WdUPMVa5/B3qpiXlaM5NkxKPUGplSacUlyDIZLDirX1FGokLPuB5+PAPAtiRnfEIi4uEWvE39Euy5Dq8mpOMRIDjMhsm63AUIb33JJTYdPPYWxzmEjNylvxJgBBiGeRz/hNEKkzIM+PTazCqTxQrtjCElLjydNiUKUPwgAvuLHrvfC76VrniR2o0XfPQlmBzDbkUjg5lqceTHTH1uPsjszKOClSki6bpA6nujn54q/4fG9rgRkTc5nn+VRtVTgg2PvxVEpyZCEhqRV6bRn5Y1LhKVcG+1lWCktg+vXyGCxwljcN8kWWup3lrsBJHE/5SX6Cnfj1F/wCpI+7F9kOK79Xd+3zH4T/NqAzSDFdUS6uQHQVKF1DQUk7dTqTe3zxn00gkmDmiwDbeN1Bie1rieN/fisH5KmMr5eE1zvsyuO2si+hkG1vPmCPLDRBc0t4golWztl40FuqbVOkvy5jVTpMsoWAQghPERpVclJA368+XLGdS1ojbhfkemmXdolZIQ8Wv3b9c04ytEVSaa6uW8Q23rdcfc2NydSjbw/d54Xr6gTDZtzc4g5d1gFdkXabh0At33UciT27LVXkwtKkmprddSOfDKTp9rkfJXhjcDS0NB5KIHYXP5Xt797kzpDqZcODUtBS9SkqQ6kb60FJCSD+b9pwhK4xiSntlIRbkb5rSjieWR/8AJaZEninMVKWsGzb9kti41uHpy2vf15282y/Zi+t9FWvibUTiMZAXJPAXTWPKntzmXagpksvFYQEICS0oi4Tttp2Pyxl1dM5o2hGZVP8ATysOwucOt9/NZ1SUxS4remtyYaNghhKkuFIHRKdJVYfst82KaaqmOFjb++N7IL5I3HE9gJScUCkVZX0qmbKdf4hcU62RrKyblQtYhQV7+WIfW1MTix7bFcTTOt/SHUrqZEakvGlzM0vvuKs32dxSnOf526uZ8bDpfEipqCza4Ozx3LsVLpsx1QxyK0w41Jh1NTa1bpWlKklNuoOq9xtuPEeN8VHxV29vvooMVKT9BHijn49WfQ41CqNKVJQgIdktpDclSegKkjb1FsG/ULAY2kX5KTS07e0WlIPquEJU9Up8VouE95x9atR63Jsftxb59zv7bSfAKY6enf8A+PzK59RmPx2J/wBz7sC/Uz+0rthTfs8z+U2zMuNLgvspSov0hLaHLm3EbVpF/UKA+fnjqRrmvEm59/AhEqJMTXH92fmgKxHMvLVMq0MJcjsR24slrWTwlJI3I/mnx9MaLfqugzDDBgO+zgeI/j8rODPdh1CYmguOtUkuFMdpxHEDitVlaCfhT74BU08UtsYzU/D4S673fQNeS5MqMic2ympSuIht8lbL6w1HcRbqpO5N/XewxWngiid2W5putpw2IuaRYW8b9/vijsnyVPZlmrQ12eE6065IiaNKUMAKIFhsLXA9/PDDr3CRiwupn31uAPNMv4PtKsvv8JYU83ICHW1i+oWTYb/ne+EKtjHPcX5dm47xr4qhmlwxgbiR91jQIzE41WDGd0utyS+wVbJVYjSk+tj+zBMLnNa7eM/ytWqmDHDaaPFjxHNMG3XaupuCwypKg4lT7vRmygQQR1vgj3/MgBoy4pKGH9OxSSnM3AA38yhs3Ud+lVx+qIiuSobwGhbadZa6aSOnK3h4b3xqQNjbEGNyt5/ysecOqGAA2I80LTMvT5CahMdkLpKZLADDKzpUtXPWr+aNII8evQYHMIZJGucL2VonbJobe60jop0WkilzKTKMpAs4GI6lrUsfy0rT1uAQQcGOJ2ZNx73KHB5diBy70xp9IrEnLZRWI/HebOoxuEUOlvlfUiwUsWN0m9/XCIpYGvJY0J2CdpJbis7cd1+f53IduCzMlRRRobiJDbg1OJaKEoRcagom3TpzuRi8zBIwscmI5p4muFUct1yCb8tfwuVCjmBVJTk6M7KaeVdh1LRWnTuLWA2OxxMbGxjCzIKrqiWZjfljhtqLgZ8c7XCUfQtN/qyd+rL+7FrhF2tR/wAeo/KMdjR5eVpNUasHn46Ij1ie+pJSQr1IsTjGa5zKhsO4EuHiCmJacY8LTkW3HS6VQEOwsqVPihV5ZEVtKhpNgrWVW69B640bgOuhva6WnbH+0E+llNwXXUNVCIgOkLCFKQlQCUpCrqSdtr3HLqN8MSYGkErPpg8uwNzGpGnhfmjo/aOAhKYrbzaJBcjxpDygU9y9wm4AHXfqN8BdKxrs0zUU8kjTLFdrdQD3cd3IJ1lqQ/WHK6aZoTJmoQW21ggqTvxEjffcgW8x54tLqlvhw2WF7tAeC95FluU6sVZageGIa1qaSPispO/XcXOM+ti2zWNGRJtdPvZhfIw2+rLzTB6iVGDMccouhTE5tKUuPJKSjlsQbG/PpvfFI6ofS76uWd+5MVL4JmE1BsR0/wAeKzlHNMFrU1MS6ELHETHbQo32PLSDf2vt5YK2oa04T2TzyVQyjqAHepOXVcWay2gO1DMKIKHCAEvv8Mq3vcgcup98Qakk2YC7uRXso4c2tBtqbZeaylZdqy3Gy7PWhvQFJfD5UlY8QQfDf52vigrGHstBLuG9dLJRhuJviNPf+VpBpNXc0t0mtSXAUkuoLi2r+HPbwxL6kw/3WkeaDDNRyWJGXcD6BCSKc7R3FSarWJccmyRwVqN9wDv+7e3njo6h8xtC26K50N8hlztboum4smrByXTa9Kkxm1WWt5a0qQOZ57Hbw/xxz6l8Jwytz6qrHw2N2jwA/C1RTJHFXDbn1lt1IslS16ml+uk3HqfHHbeYDG61u/P8Jds0DX2t5H8IL6vVn8bP62cV/UI+aYxwcCqGmsoOTFQnCkKTCEhzbcL+NPl/JxSRt5tsNzrJR1QcTAdcP2AHqliG/pHKzXZ3VKepylreZuQHG1L+LlsRbmL8jfmMaR+pWiDomW/2vB9ffekdOiyJyIUahhyS8UFb0VaAAwokjVruNyACB4e+KFpc52IW4HiOFknBO6Agg66hPK1lfMPBEiSwJcdS0rkmOsOvhJ56b/Ft0F+eOYwN08OCfq/iTJG4IchbTTosaSunO5lak08vNx47CFojpAQ6XkEJKbHme7e3XffFYWytj/q/VdJR1BbIWg2DsjdNq9SpTWZZlQy1UEJlL/2iGptIcaCglSiArYjVztuDtgkjWSNwOF10cUtw95sDkDuyy9EMxEzsxeTds2vpafeQgrFrCybix5DocDNNC61hZMSzkAxkNeOIHrlfzQs3NFeRLWw9CYivOJsscI61jYclE3+RwJ1HG83e4nvV4WmMXEVxy/8AkFeXZlWW32qdlEPSCof/AKHWHAkKse8U28uZPPfFxTuazZtkIbwQBO578LW+F/UhBJrmYHp44a3XlP3HCKdSbA+HIbDfwxX5SnLbf5T0jpWAXhsD71Wk0ZqQ2hMiKW4wUdbcTQQnx1BBJ9QcEZTRMN0pFVStcCwC/P8Akrqku5ikvJiU54voUnvIdAUgAb7k8uvXFDBC86Z8sk1VxzRjE/COHsLzWY2Y3IqXw4iRHSrUlUFQUhtQ/s7gjxIxdlPCzQa+KXbPKAWiwPPIrGI9mWouFmK+pSQO+sEJSkc91fv6YgU9OTeyJN81C672tHn5XKy+jal/W9O/XB9+CbKPgu29T+z/AKlWLklsZWVNZQSZbDbRO+yyNKh8h/m+M9hO12J3OLvBVZSudJf/AI+WqRUBZZodZqKj31MORWEjqpabq6dOdvXGkR2lG0dNTiEZ2ue619PfBUlEcZoOUIjsdtDbr93nXFIBsQCT72sBjpHbxmsjBd+HTXwAQsfNteiw2qhKiDsMhYbaUVBzTf4dWwIvta2JcHtGLIjp0UMEcjsDSQevVe8+x6ZxabX5MUcKSvhS7g3IUklCwRYhQsRfrtisgeWERGx3K0bxljGi+eypchmYiW26qMXQXGQ28pSm9ynSSTfVbf3wxThrrtcbkb+KZeyRgs64adBf0808ojD9akRfpOYWWZLyozcgq1qDgTqTcFWwO4uOpxR7WEmyKKuogZZhsO7I7ufu6paK9X6pGdeiz4y4zSeGzOlRhxFpvZSkjfb4u8edsI1FbHA8RkXPJCBLgXeuR+y7j5fzGJS5iMxNqfJ1F0XKVcjvcWt5b4C/4g2M9qNw70cVBkj2eRHh+L+aCS9md+RUKbemRJbDPGe0oKHXG9jrSrkRf0t88PxPjmjD2aFBMpikAcbtGl8x9x4qWok2rodE6nzGmkOKCXSpYA8tSTe/O/v54MIQBe6pUfFjJIGObcnl9s8k1+l6xmQ9meqkeMEArCF3aS63tdQOjcbHa+F5pRGLkE93HqjRSGJwezI6i5H48wveXqFmSQTNpL7TEdaiG33gUpkDmSE6TceFx6YI1o1tZdLXPkZZ9j4Z96PzBSc2uxH5D02JKaaTqWzFsnUkeWkauptfbnixAOSpTVDo3Xbruvn75aKD7T/z2/7lf3YjA33b8pr9RrP2/wDUr6LSJavolNOXHT2ZNML6nNO5cVuCBy5jqOmMx8fa2t88VvAIm0e5u1vml7MEyMmszW0B1tjitSUi5CSbgKPsR+kOYBxoyAkoVIWMa9j9XA2Pdu8bJtl5pmrUCDCeU0FNp0qGobJvpG/gbD0IIxDjiu0Gyz3RmMiS1xn47iF27lCpoEeE9KeehtO62mlN2SLcitXUC/7MQ50rhgIA4m65ggjO0BJO4W+5Wf8ACHJQ8zBozTYcMbS44kjfURpRt0NidvMY5z7LY+FUQMZleL8PU9VLyp0hFTIiCMOM0rj3ipIAcA1IAVfZNrA9PfE00ZAue7XzR6mB1XIKduVrXvnyHXUofQJkB+IpOpUVSI4fZa/BlJUpV1E76rjbySRiXjZnEEKImpDqaQXDb591hlu7xuKtc1Lfp+XUtQwGm0ISlFibJF9Ow8kgYzPhzmvc55PaJt6+ayKgEvyGQF/sPJKKa9Ip9epyIVYenIdSpbocUFcL8oW6Em1jzxqviiDcJGRyt74a3ShL5QSdWi4Pd6FMv4RISHVU16RxEWU4zIQ27o4rRKVaNXhcHxxjfC5Nm6Rrcx7C2IKL5vU2sLqDrBbTImsstvrUhQDy2pALalg95VtO4PSxG3MnG4zFhQp4I3OD2sybr48vunEWJDqlTpqJPGehLUhDBWBYhKt028D3k++FIy5rrDXetOtYyWmEjQMs/FVv8IUqYw9Gp0bQQ44GmWjsnVpCtSreA6YbNxZrV5azXFxfmBbLjfj0SejVGoUatdjnvNqQ41xkqYJSDbYixv0OJdla+9Q1gsXRixbqNxH8L6V2OL+IxvkjFMJR9s7ioKgNyJuSmDdHHabIRtupCbptfxsCP0fPGRNZlUTuvn3+/VbUDo2bO/D36JbkZLolTY6F/g1xVpkMlHdXcBI+QUT6A9CcahPasquDfkBbUH+UiplSEeNFKXHY8tB0rKEfEnbvHe5O6gQdiABir2OLy4e/4/lXo6iLYiOUX1tzJ+yqJWdJLkdtoVBpWpSmxICAHbaQL8O9ve/U7YHebh+Ov8KdhQlwLT4Xy6+iTR6XX57ztcitlYjPJKNd1KkWIOrqOg6/PApamnYdlIczryUS1cj5P6dg0ZW3Eb+7kt6ZHNYRIkSYsdTSEKaS66FocbcUoqJARzAN03N+gsN8PQQFrTb8rM+I/FGbZpaLHv3cPeqCYbeVGLEenpVNcc7KI4dVqUtQJQ7bolIvudsVMZxZrQb8TYYMUeR3ZZWyuL89T0VNTa+iSwuj5kWItTZ7jnECdDn5Q6G9uXy2O2VLTvp3F8Qu07uCUYHSWOjh539EziUijwUqkcWK2ySFWSEoSTfrvy8vPC8lZI7JjDfiST0yHVWbDK7sm1uAFuuqRVOoVKvTvpamxkGjMLVESuSbX17LeIPJIv8AF0589saVHR7CPtfUfdkWGtET8B+nfY55cO62m9Q0+VBu8hgONklCCGyC25pFlLCibjUd7WtjRaxwbmgyVYxuDL4HG53H+OHNN6ZKdajUqRSY/FLchLTTCl97ip0rWb9Ad9/AnCZ7EhMhtbMnloE2+og+UEcWp3ddVcVJNNztF1xZCUVBs6lN6wHWlpFiduttvA298MkE2IKwyS0kEXHTp7zSqlZQkt1DtlRlLUpACVuvOJPcHQAcunP7cdmbXtkqnMFjWkX33z7slU/WGlf1vH/vE4jEOKa+Um/YUmy6839XmJ7JK4sdIWdOxSsIWgoI89Q9NI8RjJnPadARm4jotCmiLyy2pFvMH0QlAzNEoNKCDJdRIS24XWERv4xZKChRUduQtfzPUXxrkHckozjJa4X/ABnu9+aRs5ghVVTbWYgo8MDhzkspDjduign4k/t9cUwP3px8tO1wfGMxucNfvZZvuZWiqJaS5UTcd53Uwgew3vy5/wCG8dsaIhEE2ZwsHU/hcbiUafFW/SqmYUi5HZZDxQAOmlZO/Lz8TbliSHHUJYNp23MhuDoQfRbAZZitssuvy5K9Gh5+K6EJQrySfjGw5+fpicbhqrGijnZiYQLbja/j3rdeXXWlCoUOpmc13Uh5l3huouQAFciDtbnfyxxe85hWjgo2dmYFp8LfZcqtHhsNtN5lqlQkvpuUtMOpcUwCOpV7bXxG0IyKufhwlcXU30jecr91lkMoRpJ41CqTExNv4lZ4T3ToefrtjsTjoibBsZHzIcBxGYWcqg0akpQawpb0xZ0GLFfCS2nrqUAd/L7eeID3D6lV9LFO7+g2zeJv5XWC8ow6iS/l+Wp9V7LhyCkOt+/IjzwTbE6Jd9E2F+Gcm3EaLicvxaJLSZtWfiS1DZEQ3U2Lb6iD6cvO18Uc4PbaQAjqpFIJHkU5JHE5XXT1AqCZP0jR6k5MUpWhMhpwhy35W9+XS/rjmuwizRkodSRjKUlru7JeJ0V5lot1qv1AqJKSwy4XNA/KubH0+3FtpuIUfKEkvhOQ36dEp+jaf/xD/wCI59+Ju3gqYKn9x6/yrTK9XYh01o9uYjR2QsOxwQtbylK3BTtawtY+eM2piLnuGC5Oh3AJuj/rtA3jnaycsrgPoW/RYjaHSQSEFPFT6XuLc9uW3jYYXwYX4akkj3r7umamOqADMYA46jyI/KClPIWeJmSO12c91GpCUyE7kGxQB4EW+dhviS1jXYaYm/fkhxQvJs0hx7svMlCS6ay8Gk0el02Q0pIs46m6rk9SVC3Tbn5C+DRvtfbPc08tFMkNn4ZBb3yQ7dHoSVx2ZK0x5RBU4xHdUUE22GpXwnyNt/bFDUVOZZmOJtfy1XMpXhgs3Lx6ouRlqjpP4OnPOs6E95qSrVfn8Kh5YK2aQtvtRfmFmFjw/Dsz1H5QL+TIbNpjMt9cThhZQ0LvgHkCB47b/ZzxDK+QuwWF+O5MupoSzQgoGJlyLVBIFPfnoU0kHROZ0Xsd+8Bbp0ud/fBZKt8H91oP/qboTYgThxGw7/JEMZSjNxi5MkvLuUgIjBG3urnyvt/pdks8wvE0W5/jVUmmp4XYMTuh9B7yXRyezMaQ5TpFkXsUSQUKFrbjbvC1uWAOrnwnDK3PlmjxNppmFwB996WyKXSo0oR3Haup8KsCxEsnzt1PXBmzTubjAaB35ob4osV23t75Ld3JwLiCicmyhqsU2cNzt3fvtgP6lrdv4Rvl4rXF15FEQy4htiZUW3VjZaUAi35pvb3wbbvAx9kjkc/MJMSFztm4O8dPVAvUAx0uuypiigG92UlxS72329f9MS2sxkBrc+eSYfGGNNnH33JZ2an/ANLVP1Yffg2KXg3r/CBhb+49CqXLbTbz8xDzaXEIbQEpWLhP4ZsbfM/M4OUijgwzGbS7GabZcDSCFtpCSCUM3Nx/aPzPjihAdkVcPdpdBT0h5DzzwDjpSq617q/l9fYfLEBrQAAFZssg0ceqSKccRJaQhakpUlQUkGwI72LBrSMwrvnlJsXHqnKo7HbEJ4Ldt9tA8cVUCeXXEeqUOTJUanJEeS80DxNm3CnlptyxYxsce0AUIyvP+4oWnzpgUh4Snw6pQBWHDqPLrjpY2WLbCyeglkLS0uNu9P8AMsyUp2OhUl4pW1dQLhso+JwhSxswk23p6kcVQ0la3qIw46pS1676lG5uEKtvhZ/ZleG5ZeqvJ/cISjNUh4Vzh8ZzhpBUlOo2B8QMGo2t2V7JykGnvgi0yH/q4l7jOcXhk69Rve46+wwq5o29rZXSk2TzZRC3nSltwuL4lz3tRvz8cbIaNLZKjnus0X4owzpfZnldqfuE7HiH/PXAjEzHoEtM5wk1QEOS+mQQl5wBYBVZZ73Png0jGluYQi92eaddof8A6Zz9I4WwN4KmN3Ff/9k="/>
          <p:cNvSpPr>
            <a:spLocks noChangeAspect="1" noChangeArrowheads="1"/>
          </p:cNvSpPr>
          <p:nvPr/>
        </p:nvSpPr>
        <p:spPr bwMode="auto">
          <a:xfrm>
            <a:off x="155575" y="-411163"/>
            <a:ext cx="1076325" cy="85725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51204" name="AutoShape 4" descr="data:image/jpeg;base64,/9j/4AAQSkZJRgABAQAAAQABAAD/2wCEAAkGBwgHBgkIBwgKCgkLDRYPDQwMDRsUFRAWIB0iIiAdHx8kKDQsJCYxJx8fLT0tMTU3Ojo6Iys/RD84QzQ5OjcBCgoKDQwNGg8PGjclHyU3Nzc3Nzc3Nzc3Nzc3Nzc3Nzc3Nzc3Nzc3Nzc3Nzc3Nzc3Nzc3Nzc3Nzc3Nzc3Nzc3N//AABEIAFoAcQMBEQACEQEDEQH/xAAbAAADAQADAQAAAAAAAAAAAAAEBQYDAAECB//EAEkQAAEDAgQDBgIECAsJAQAAAAECAwQFEQAGEiETMUEUIlFhcYEykRUWsdEjVGKCkpSh4QczQlJTVXKTwfDxNENWY5WjpLLiJP/EABoBAAIDAQEAAAAAAAAAAAAAAAMEAQIFAAb/xAA5EQABAwIDBQYFAwMEAwAAAAABAAIDBBESITETQVFhkSJxgaHB8AUUMrHRFVLhIzPxJEJiokNy4v/aAAwDAQACEQMRAD8AjqoFJjUDSeK8ELZsm6tQS5pFvHmbYzWttNM0aXB6heghk2U8br7/AH904zHHkTqvS6elKH5aYRbk6HOGX+a+GVjrba/XVfrg8brapeujBcZGizScu4ZJI0xHqDLa22eIWdaezNN2U0b7XVpsse/uMBe4x6nVa9OynqsMgFsJGu/LQZrdMJVUlN0+Pw5D6IwVxEq4aIqU2KlL7o1WBIPmeZxeK47W5K/E5YsDY2XB14+p15eSJfb7JkdCWbXqL6VuE9Qg2CfmAf0sWH1BJAGWN1z9OYHMkd/uyrhHZi5ZRGGlUbsClE6r327qgOv/ANYyXAOYJP8AeXo8MkslaANLD7++iAyTLjs5YnCUCoIc0tthVitak7AH3ufIHGm2V0QJbqVT4nRsqpmB+QAzPD3fqtZD4kUadEVHLDzTReDJNxpG5KTyIuPXfe3XI2ckc4dIb3TFMxsMjHMzboLJKhH0Bl1/tCwiVXS2lLJVu2w0NWo+ZUoe3vjdf2o1n0h2deMXE+qn6OxT35jyam7ZKE2SNZG/+RhpvZAwDcq1L5BIQM7eK2obiE1tvspKkJlIShShc6QTb7RgVYPpTtPYwyg8PsD6qndbKcyVtCW9Udaikp7wSo6FG2ofD13xiVxF2m+YPqN29drTx33gp/AUS9JcsLuEnWEEd0K2Tp6/ErvDbf5Yz9APemt/DRU33U/Q5KvqVmTR3VuuqISF8tgdvHbr1tj1EeTLK1QP9VHfh9r2UbpR/OHy/fit1r7JvH31VZmttiLVKVMGlFPQ73VJGyFblRIttY6Tbywp8NcSHB2vpuWPUBpjH7r+SWZmpshFbQxKUV9pe1pdSq2tC78iD4bfeLXcxFgc7gEWpcySmjaNQbHj796qudrcKgJRAisFKdWluO02SokfEQE228zjIjonVFpJLuJz1sOSUdKBqbAZcT0WgYh5tpvaGFONyCCGJCCUuIPIpUedrixBvzxJD6FwLfpJsQffQquIPOF2eVwRw9FMUxXa8m1eFJSlP0att5lR2spRsUf+xHmTfpbaObkT6YWlupuCOWv4TSnlBy5Eo8qS6JkxKnowO4CU7hFxyB5+HPwxkyA7Z07R2W5H8rQp5RFIx4GQH+ShMtsKmURbkYanIklbhb2BUnTYn2th7Nrg+17eq74hhkJixWxad4JyTino+kXnHgkpSiM6wi/NxShvbxAt87+GE62oa94w8kCGJ1Gxsbz2i4E8l1GRSJ1OpNPzbKbanSNqY+y0Qptr/dhxXI3IIAty898bDc22WdUPMVa5/B3qpiXlaM5NkxKPUGplSacUlyDIZLDirX1FGokLPuB5+PAPAtiRnfEIi4uEWvE39Euy5Dq8mpOMRIDjMhsm63AUIb33JJTYdPPYWxzmEjNylvxJgBBiGeRz/hNEKkzIM+PTazCqTxQrtjCElLjydNiUKUPwgAvuLHrvfC76VrniR2o0XfPQlmBzDbkUjg5lqceTHTH1uPsjszKOClSki6bpA6nujn54q/4fG9rgRkTc5nn+VRtVTgg2PvxVEpyZCEhqRV6bRn5Y1LhKVcG+1lWCktg+vXyGCxwljcN8kWWup3lrsBJHE/5SX6Cnfj1F/wCpI+7F9kOK79Xd+3zH4T/NqAzSDFdUS6uQHQVKF1DQUk7dTqTe3zxn00gkmDmiwDbeN1Bie1rieN/fisH5KmMr5eE1zvsyuO2si+hkG1vPmCPLDRBc0t4golWztl40FuqbVOkvy5jVTpMsoWAQghPERpVclJA368+XLGdS1ojbhfkemmXdolZIQ8Wv3b9c04ytEVSaa6uW8Q23rdcfc2NydSjbw/d54Xr6gTDZtzc4g5d1gFdkXabh0At33UciT27LVXkwtKkmprddSOfDKTp9rkfJXhjcDS0NB5KIHYXP5Xt797kzpDqZcODUtBS9SkqQ6kb60FJCSD+b9pwhK4xiSntlIRbkb5rSjieWR/8AJaZEninMVKWsGzb9kti41uHpy2vf15282y/Zi+t9FWvibUTiMZAXJPAXTWPKntzmXagpksvFYQEICS0oi4Tttp2Pyxl1dM5o2hGZVP8ATysOwucOt9/NZ1SUxS4remtyYaNghhKkuFIHRKdJVYfst82KaaqmOFjb++N7IL5I3HE9gJScUCkVZX0qmbKdf4hcU62RrKyblQtYhQV7+WIfW1MTix7bFcTTOt/SHUrqZEakvGlzM0vvuKs32dxSnOf526uZ8bDpfEipqCza4Ozx3LsVLpsx1QxyK0w41Jh1NTa1bpWlKklNuoOq9xtuPEeN8VHxV29vvooMVKT9BHijn49WfQ41CqNKVJQgIdktpDclSegKkjb1FsG/ULAY2kX5KTS07e0WlIPquEJU9Up8VouE95x9atR63Jsftxb59zv7bSfAKY6enf8A+PzK59RmPx2J/wBz7sC/Uz+0rthTfs8z+U2zMuNLgvspSov0hLaHLm3EbVpF/UKA+fnjqRrmvEm59/AhEqJMTXH92fmgKxHMvLVMq0MJcjsR24slrWTwlJI3I/mnx9MaLfqugzDDBgO+zgeI/j8rODPdh1CYmguOtUkuFMdpxHEDitVlaCfhT74BU08UtsYzU/D4S673fQNeS5MqMic2ympSuIht8lbL6w1HcRbqpO5N/XewxWngiid2W5putpw2IuaRYW8b9/vijsnyVPZlmrQ12eE6065IiaNKUMAKIFhsLXA9/PDDr3CRiwupn31uAPNMv4PtKsvv8JYU83ICHW1i+oWTYb/ne+EKtjHPcX5dm47xr4qhmlwxgbiR91jQIzE41WDGd0utyS+wVbJVYjSk+tj+zBMLnNa7eM/ytWqmDHDaaPFjxHNMG3XaupuCwypKg4lT7vRmygQQR1vgj3/MgBoy4pKGH9OxSSnM3AA38yhs3Ud+lVx+qIiuSobwGhbadZa6aSOnK3h4b3xqQNjbEGNyt5/ysecOqGAA2I80LTMvT5CahMdkLpKZLADDKzpUtXPWr+aNII8evQYHMIZJGucL2VonbJobe60jop0WkilzKTKMpAs4GI6lrUsfy0rT1uAQQcGOJ2ZNx73KHB5diBy70xp9IrEnLZRWI/HebOoxuEUOlvlfUiwUsWN0m9/XCIpYGvJY0J2CdpJbis7cd1+f53IduCzMlRRRobiJDbg1OJaKEoRcagom3TpzuRi8zBIwscmI5p4muFUct1yCb8tfwuVCjmBVJTk6M7KaeVdh1LRWnTuLWA2OxxMbGxjCzIKrqiWZjfljhtqLgZ8c7XCUfQtN/qyd+rL+7FrhF2tR/wAeo/KMdjR5eVpNUasHn46Ij1ie+pJSQr1IsTjGa5zKhsO4EuHiCmJacY8LTkW3HS6VQEOwsqVPihV5ZEVtKhpNgrWVW69B640bgOuhva6WnbH+0E+llNwXXUNVCIgOkLCFKQlQCUpCrqSdtr3HLqN8MSYGkErPpg8uwNzGpGnhfmjo/aOAhKYrbzaJBcjxpDygU9y9wm4AHXfqN8BdKxrs0zUU8kjTLFdrdQD3cd3IJ1lqQ/WHK6aZoTJmoQW21ggqTvxEjffcgW8x54tLqlvhw2WF7tAeC95FluU6sVZageGIa1qaSPispO/XcXOM+ti2zWNGRJtdPvZhfIw2+rLzTB6iVGDMccouhTE5tKUuPJKSjlsQbG/PpvfFI6ofS76uWd+5MVL4JmE1BsR0/wAeKzlHNMFrU1MS6ELHETHbQo32PLSDf2vt5YK2oa04T2TzyVQyjqAHepOXVcWay2gO1DMKIKHCAEvv8Mq3vcgcup98Qakk2YC7uRXso4c2tBtqbZeaylZdqy3Gy7PWhvQFJfD5UlY8QQfDf52vigrGHstBLuG9dLJRhuJviNPf+VpBpNXc0t0mtSXAUkuoLi2r+HPbwxL6kw/3WkeaDDNRyWJGXcD6BCSKc7R3FSarWJccmyRwVqN9wDv+7e3njo6h8xtC26K50N8hlztboum4smrByXTa9Kkxm1WWt5a0qQOZ57Hbw/xxz6l8Jwytz6qrHw2N2jwA/C1RTJHFXDbn1lt1IslS16ml+uk3HqfHHbeYDG61u/P8Jds0DX2t5H8IL6vVn8bP62cV/UI+aYxwcCqGmsoOTFQnCkKTCEhzbcL+NPl/JxSRt5tsNzrJR1QcTAdcP2AHqliG/pHKzXZ3VKepylreZuQHG1L+LlsRbmL8jfmMaR+pWiDomW/2vB9ffekdOiyJyIUahhyS8UFb0VaAAwokjVruNyACB4e+KFpc52IW4HiOFknBO6Agg66hPK1lfMPBEiSwJcdS0rkmOsOvhJ56b/Ft0F+eOYwN08OCfq/iTJG4IchbTTosaSunO5lak08vNx47CFojpAQ6XkEJKbHme7e3XffFYWytj/q/VdJR1BbIWg2DsjdNq9SpTWZZlQy1UEJlL/2iGptIcaCglSiArYjVztuDtgkjWSNwOF10cUtw95sDkDuyy9EMxEzsxeTds2vpafeQgrFrCybix5DocDNNC61hZMSzkAxkNeOIHrlfzQs3NFeRLWw9CYivOJsscI61jYclE3+RwJ1HG83e4nvV4WmMXEVxy/8AkFeXZlWW32qdlEPSCof/AKHWHAkKse8U28uZPPfFxTuazZtkIbwQBO578LW+F/UhBJrmYHp44a3XlP3HCKdSbA+HIbDfwxX5SnLbf5T0jpWAXhsD71Wk0ZqQ2hMiKW4wUdbcTQQnx1BBJ9QcEZTRMN0pFVStcCwC/P8Akrqku5ikvJiU54voUnvIdAUgAb7k8uvXFDBC86Z8sk1VxzRjE/COHsLzWY2Y3IqXw4iRHSrUlUFQUhtQ/s7gjxIxdlPCzQa+KXbPKAWiwPPIrGI9mWouFmK+pSQO+sEJSkc91fv6YgU9OTeyJN81C672tHn5XKy+jal/W9O/XB9+CbKPgu29T+z/AKlWLklsZWVNZQSZbDbRO+yyNKh8h/m+M9hO12J3OLvBVZSudJf/AI+WqRUBZZodZqKj31MORWEjqpabq6dOdvXGkR2lG0dNTiEZ2ue619PfBUlEcZoOUIjsdtDbr93nXFIBsQCT72sBjpHbxmsjBd+HTXwAQsfNteiw2qhKiDsMhYbaUVBzTf4dWwIvta2JcHtGLIjp0UMEcjsDSQevVe8+x6ZxabX5MUcKSvhS7g3IUklCwRYhQsRfrtisgeWERGx3K0bxljGi+eypchmYiW26qMXQXGQ28pSm9ynSSTfVbf3wxThrrtcbkb+KZeyRgs64adBf0808ojD9akRfpOYWWZLyozcgq1qDgTqTcFWwO4uOpxR7WEmyKKuogZZhsO7I7ufu6paK9X6pGdeiz4y4zSeGzOlRhxFpvZSkjfb4u8edsI1FbHA8RkXPJCBLgXeuR+y7j5fzGJS5iMxNqfJ1F0XKVcjvcWt5b4C/4g2M9qNw70cVBkj2eRHh+L+aCS9md+RUKbemRJbDPGe0oKHXG9jrSrkRf0t88PxPjmjD2aFBMpikAcbtGl8x9x4qWok2rodE6nzGmkOKCXSpYA8tSTe/O/v54MIQBe6pUfFjJIGObcnl9s8k1+l6xmQ9meqkeMEArCF3aS63tdQOjcbHa+F5pRGLkE93HqjRSGJwezI6i5H48wveXqFmSQTNpL7TEdaiG33gUpkDmSE6TceFx6YI1o1tZdLXPkZZ9j4Z96PzBSc2uxH5D02JKaaTqWzFsnUkeWkauptfbnixAOSpTVDo3Xbruvn75aKD7T/z2/7lf3YjA33b8pr9RrP2/wDUr6LSJavolNOXHT2ZNML6nNO5cVuCBy5jqOmMx8fa2t88VvAIm0e5u1vml7MEyMmszW0B1tjitSUi5CSbgKPsR+kOYBxoyAkoVIWMa9j9XA2Pdu8bJtl5pmrUCDCeU0FNp0qGobJvpG/gbD0IIxDjiu0Gyz3RmMiS1xn47iF27lCpoEeE9KeehtO62mlN2SLcitXUC/7MQ50rhgIA4m65ggjO0BJO4W+5Wf8ACHJQ8zBozTYcMbS44kjfURpRt0NidvMY5z7LY+FUQMZleL8PU9VLyp0hFTIiCMOM0rj3ipIAcA1IAVfZNrA9PfE00ZAue7XzR6mB1XIKduVrXvnyHXUofQJkB+IpOpUVSI4fZa/BlJUpV1E76rjbySRiXjZnEEKImpDqaQXDb591hlu7xuKtc1Lfp+XUtQwGm0ISlFibJF9Ow8kgYzPhzmvc55PaJt6+ayKgEvyGQF/sPJKKa9Ip9epyIVYenIdSpbocUFcL8oW6Em1jzxqviiDcJGRyt74a3ShL5QSdWi4Pd6FMv4RISHVU16RxEWU4zIQ27o4rRKVaNXhcHxxjfC5Nm6Rrcx7C2IKL5vU2sLqDrBbTImsstvrUhQDy2pALalg95VtO4PSxG3MnG4zFhQp4I3OD2sybr48vunEWJDqlTpqJPGehLUhDBWBYhKt028D3k++FIy5rrDXetOtYyWmEjQMs/FVv8IUqYw9Gp0bQQ44GmWjsnVpCtSreA6YbNxZrV5azXFxfmBbLjfj0SejVGoUatdjnvNqQ41xkqYJSDbYixv0OJdla+9Q1gsXRixbqNxH8L6V2OL+IxvkjFMJR9s7ioKgNyJuSmDdHHabIRtupCbptfxsCP0fPGRNZlUTuvn3+/VbUDo2bO/D36JbkZLolTY6F/g1xVpkMlHdXcBI+QUT6A9CcahPasquDfkBbUH+UiplSEeNFKXHY8tB0rKEfEnbvHe5O6gQdiABir2OLy4e/4/lXo6iLYiOUX1tzJ+yqJWdJLkdtoVBpWpSmxICAHbaQL8O9ve/U7YHebh+Ov8KdhQlwLT4Xy6+iTR6XX57ztcitlYjPJKNd1KkWIOrqOg6/PApamnYdlIczryUS1cj5P6dg0ZW3Eb+7kt6ZHNYRIkSYsdTSEKaS66FocbcUoqJARzAN03N+gsN8PQQFrTb8rM+I/FGbZpaLHv3cPeqCYbeVGLEenpVNcc7KI4dVqUtQJQ7bolIvudsVMZxZrQb8TYYMUeR3ZZWyuL89T0VNTa+iSwuj5kWItTZ7jnECdDn5Q6G9uXy2O2VLTvp3F8Qu07uCUYHSWOjh539EziUijwUqkcWK2ySFWSEoSTfrvy8vPC8lZI7JjDfiST0yHVWbDK7sm1uAFuuqRVOoVKvTvpamxkGjMLVESuSbX17LeIPJIv8AF0589saVHR7CPtfUfdkWGtET8B+nfY55cO62m9Q0+VBu8hgONklCCGyC25pFlLCibjUd7WtjRaxwbmgyVYxuDL4HG53H+OHNN6ZKdajUqRSY/FLchLTTCl97ip0rWb9Ad9/AnCZ7EhMhtbMnloE2+og+UEcWp3ddVcVJNNztF1xZCUVBs6lN6wHWlpFiduttvA298MkE2IKwyS0kEXHTp7zSqlZQkt1DtlRlLUpACVuvOJPcHQAcunP7cdmbXtkqnMFjWkX33z7slU/WGlf1vH/vE4jEOKa+Um/YUmy6839XmJ7JK4sdIWdOxSsIWgoI89Q9NI8RjJnPadARm4jotCmiLyy2pFvMH0QlAzNEoNKCDJdRIS24XWERv4xZKChRUduQtfzPUXxrkHckozjJa4X/ABnu9+aRs5ghVVTbWYgo8MDhzkspDjduign4k/t9cUwP3px8tO1wfGMxucNfvZZvuZWiqJaS5UTcd53Uwgew3vy5/wCG8dsaIhEE2ZwsHU/hcbiUafFW/SqmYUi5HZZDxQAOmlZO/Lz8TbliSHHUJYNp23MhuDoQfRbAZZitssuvy5K9Gh5+K6EJQrySfjGw5+fpicbhqrGijnZiYQLbja/j3rdeXXWlCoUOpmc13Uh5l3huouQAFciDtbnfyxxe85hWjgo2dmYFp8LfZcqtHhsNtN5lqlQkvpuUtMOpcUwCOpV7bXxG0IyKufhwlcXU30jecr91lkMoRpJ41CqTExNv4lZ4T3ToefrtjsTjoibBsZHzIcBxGYWcqg0akpQawpb0xZ0GLFfCS2nrqUAd/L7eeID3D6lV9LFO7+g2zeJv5XWC8ow6iS/l+Wp9V7LhyCkOt+/IjzwTbE6Jd9E2F+Gcm3EaLicvxaJLSZtWfiS1DZEQ3U2Lb6iD6cvO18Uc4PbaQAjqpFIJHkU5JHE5XXT1AqCZP0jR6k5MUpWhMhpwhy35W9+XS/rjmuwizRkodSRjKUlru7JeJ0V5lot1qv1AqJKSwy4XNA/KubH0+3FtpuIUfKEkvhOQ36dEp+jaf/xD/wCI59+Ju3gqYKn9x6/yrTK9XYh01o9uYjR2QsOxwQtbylK3BTtawtY+eM2piLnuGC5Oh3AJuj/rtA3jnaycsrgPoW/RYjaHSQSEFPFT6XuLc9uW3jYYXwYX4akkj3r7umamOqADMYA46jyI/KClPIWeJmSO12c91GpCUyE7kGxQB4EW+dhviS1jXYaYm/fkhxQvJs0hx7svMlCS6ay8Gk0el02Q0pIs46m6rk9SVC3Tbn5C+DRvtfbPc08tFMkNn4ZBb3yQ7dHoSVx2ZK0x5RBU4xHdUUE22GpXwnyNt/bFDUVOZZmOJtfy1XMpXhgs3Lx6ouRlqjpP4OnPOs6E95qSrVfn8Kh5YK2aQtvtRfmFmFjw/Dsz1H5QL+TIbNpjMt9cThhZQ0LvgHkCB47b/ZzxDK+QuwWF+O5MupoSzQgoGJlyLVBIFPfnoU0kHROZ0Xsd+8Bbp0ud/fBZKt8H91oP/qboTYgThxGw7/JEMZSjNxi5MkvLuUgIjBG3urnyvt/pdks8wvE0W5/jVUmmp4XYMTuh9B7yXRyezMaQ5TpFkXsUSQUKFrbjbvC1uWAOrnwnDK3PlmjxNppmFwB996WyKXSo0oR3Haup8KsCxEsnzt1PXBmzTubjAaB35ob4osV23t75Ld3JwLiCicmyhqsU2cNzt3fvtgP6lrdv4Rvl4rXF15FEQy4htiZUW3VjZaUAi35pvb3wbbvAx9kjkc/MJMSFztm4O8dPVAvUAx0uuypiigG92UlxS72329f9MS2sxkBrc+eSYfGGNNnH33JZ2an/ANLVP1Yffg2KXg3r/CBhb+49CqXLbTbz8xDzaXEIbQEpWLhP4ZsbfM/M4OUijgwzGbS7GabZcDSCFtpCSCUM3Nx/aPzPjihAdkVcPdpdBT0h5DzzwDjpSq617q/l9fYfLEBrQAAFZssg0ceqSKccRJaQhakpUlQUkGwI72LBrSMwrvnlJsXHqnKo7HbEJ4Ldt9tA8cVUCeXXEeqUOTJUanJEeS80DxNm3CnlptyxYxsce0AUIyvP+4oWnzpgUh4Snw6pQBWHDqPLrjpY2WLbCyeglkLS0uNu9P8AMsyUp2OhUl4pW1dQLhso+JwhSxswk23p6kcVQ0la3qIw46pS1676lG5uEKtvhZ/ZleG5ZeqvJ/cISjNUh4Vzh8ZzhpBUlOo2B8QMGo2t2V7JykGnvgi0yH/q4l7jOcXhk69Rve46+wwq5o29rZXSk2TzZRC3nSltwuL4lz3tRvz8cbIaNLZKjnus0X4owzpfZnldqfuE7HiH/PXAjEzHoEtM5wk1QEOS+mQQl5wBYBVZZ73Png0jGluYQi92eaddof8A6Zz9I4WwN4KmN3Ff/9k="/>
          <p:cNvSpPr>
            <a:spLocks noChangeAspect="1" noChangeArrowheads="1"/>
          </p:cNvSpPr>
          <p:nvPr/>
        </p:nvSpPr>
        <p:spPr bwMode="auto">
          <a:xfrm>
            <a:off x="155575" y="-411163"/>
            <a:ext cx="1076325" cy="85725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51206" name="Picture 6" descr="Pakistani Baloch Culture"/>
          <p:cNvPicPr>
            <a:picLocks noChangeAspect="1" noChangeArrowheads="1"/>
          </p:cNvPicPr>
          <p:nvPr/>
        </p:nvPicPr>
        <p:blipFill>
          <a:blip r:embed="rId2" cstate="print"/>
          <a:srcRect/>
          <a:stretch>
            <a:fillRect/>
          </a:stretch>
        </p:blipFill>
        <p:spPr bwMode="auto">
          <a:xfrm>
            <a:off x="1600200" y="3505200"/>
            <a:ext cx="6286500" cy="3143250"/>
          </a:xfrm>
          <a:prstGeom prst="rect">
            <a:avLst/>
          </a:prstGeom>
          <a:noFill/>
        </p:spPr>
      </p:pic>
      <p:sp>
        <p:nvSpPr>
          <p:cNvPr id="5" name="Rectangle 4"/>
          <p:cNvSpPr/>
          <p:nvPr/>
        </p:nvSpPr>
        <p:spPr>
          <a:xfrm>
            <a:off x="381000" y="152400"/>
            <a:ext cx="8305800" cy="3385542"/>
          </a:xfrm>
          <a:prstGeom prst="rect">
            <a:avLst/>
          </a:prstGeom>
        </p:spPr>
        <p:txBody>
          <a:bodyPr wrap="square">
            <a:spAutoFit/>
          </a:bodyPr>
          <a:lstStyle/>
          <a:p>
            <a:r>
              <a:rPr lang="en-US" sz="2800" b="1" dirty="0" smtClean="0"/>
              <a:t>Pakistani </a:t>
            </a:r>
            <a:r>
              <a:rPr lang="en-US" sz="2800" b="1" dirty="0" err="1" smtClean="0"/>
              <a:t>Baloch</a:t>
            </a:r>
            <a:r>
              <a:rPr lang="en-US" sz="2800" b="1" dirty="0" smtClean="0"/>
              <a:t> Culture</a:t>
            </a:r>
            <a:endParaRPr lang="en-US" sz="2800" dirty="0" smtClean="0"/>
          </a:p>
          <a:p>
            <a:r>
              <a:rPr lang="en-US" sz="2800" dirty="0" smtClean="0"/>
              <a:t>Pakistani culture and its people always use to display various colorful customs, traditions. People of </a:t>
            </a:r>
            <a:r>
              <a:rPr lang="en-US" sz="2800" dirty="0" err="1" smtClean="0"/>
              <a:t>Balochistan</a:t>
            </a:r>
            <a:r>
              <a:rPr lang="en-US" sz="2800" dirty="0" smtClean="0"/>
              <a:t> constitute a number of tribes. Three major tribes are </a:t>
            </a:r>
            <a:r>
              <a:rPr lang="en-US" sz="2800" dirty="0" err="1" smtClean="0"/>
              <a:t>Pashtoon</a:t>
            </a:r>
            <a:r>
              <a:rPr lang="en-US" sz="2800" dirty="0" smtClean="0"/>
              <a:t>, </a:t>
            </a:r>
            <a:r>
              <a:rPr lang="en-US" sz="2800" dirty="0" err="1" smtClean="0"/>
              <a:t>Baloch</a:t>
            </a:r>
            <a:r>
              <a:rPr lang="en-US" sz="2800" dirty="0" smtClean="0"/>
              <a:t> </a:t>
            </a:r>
            <a:r>
              <a:rPr lang="en-US" sz="2800" dirty="0" err="1" smtClean="0"/>
              <a:t>Baloch</a:t>
            </a:r>
            <a:r>
              <a:rPr lang="en-US" sz="2800" dirty="0" smtClean="0"/>
              <a:t> &amp; </a:t>
            </a:r>
            <a:r>
              <a:rPr lang="en-US" sz="2800" dirty="0" err="1" smtClean="0"/>
              <a:t>Brahvi</a:t>
            </a:r>
            <a:r>
              <a:rPr lang="en-US" sz="2800" dirty="0" smtClean="0"/>
              <a:t>. </a:t>
            </a:r>
            <a:r>
              <a:rPr lang="en-US" sz="2800" dirty="0" err="1" smtClean="0"/>
              <a:t>Balochistan</a:t>
            </a:r>
            <a:r>
              <a:rPr lang="en-US" sz="2800" dirty="0" smtClean="0"/>
              <a:t> portrays various groups. People speak different languages.</a:t>
            </a:r>
          </a:p>
          <a:p>
            <a:endParaRPr lang="en-US"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228600"/>
            <a:ext cx="8077200" cy="3416320"/>
          </a:xfrm>
          <a:prstGeom prst="rect">
            <a:avLst/>
          </a:prstGeom>
        </p:spPr>
        <p:txBody>
          <a:bodyPr wrap="square">
            <a:spAutoFit/>
          </a:bodyPr>
          <a:lstStyle/>
          <a:p>
            <a:r>
              <a:rPr lang="en-US" sz="3600" b="1" dirty="0" err="1" smtClean="0"/>
              <a:t>Baloch</a:t>
            </a:r>
            <a:r>
              <a:rPr lang="en-US" sz="3600" b="1" dirty="0" smtClean="0"/>
              <a:t> Culture</a:t>
            </a:r>
          </a:p>
          <a:p>
            <a:r>
              <a:rPr lang="en-US" sz="3600" dirty="0" smtClean="0"/>
              <a:t>The people of </a:t>
            </a:r>
            <a:r>
              <a:rPr lang="en-US" sz="3600" dirty="0" err="1" smtClean="0"/>
              <a:t>Balochistan</a:t>
            </a:r>
            <a:r>
              <a:rPr lang="en-US" sz="3600" dirty="0" smtClean="0"/>
              <a:t> are very loving and leading a very simple life. The formation of villages with having houses made of mud, are a big attraction for the guests and tourists.</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Balochi embroidery by sheereenabba"/>
          <p:cNvPicPr>
            <a:picLocks noChangeAspect="1" noChangeArrowheads="1"/>
          </p:cNvPicPr>
          <p:nvPr/>
        </p:nvPicPr>
        <p:blipFill>
          <a:blip r:embed="rId2" cstate="print"/>
          <a:srcRect/>
          <a:stretch>
            <a:fillRect/>
          </a:stretch>
        </p:blipFill>
        <p:spPr bwMode="auto">
          <a:xfrm>
            <a:off x="762000" y="533400"/>
            <a:ext cx="7620000" cy="5715000"/>
          </a:xfrm>
          <a:prstGeom prst="rect">
            <a:avLst/>
          </a:prstGeom>
          <a:noFill/>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AutoShape 2" descr="data:image/jpeg;base64,/9j/4AAQSkZJRgABAQAAAQABAAD/2wCEAAkGBwgHBgkIBwgKCgkLDRYPDQwMDRsUFRAWIB0iIiAdHx8kKDQsJCYxJx8fLT0tMTU3Ojo6Iys/RD84QzQ5OjcBCgoKDQwNGg8PGjclHyU3Nzc3Nzc3Nzc3Nzc3Nzc3Nzc3Nzc3Nzc3Nzc3Nzc3Nzc3Nzc3Nzc3Nzc3Nzc3Nzc3N//AABEIAFoAtAMBIgACEQEDEQH/xAAaAAADAQEBAQAAAAAAAAAAAAADBAUCAAEG/8QAPBAAAgECBQIEAwcDAwIHAAAAAQIDBBEABRIhMRNBIlFhcRQykQYjM1KBobEVQsFi4fBD0QckJTRTcoL/xAAaAQACAwEBAAAAAAAAAAAAAAADBAECBQAG/8QALxEAAgECBAQFAwQDAAAAAAAAAQIAAxEEEiExBRNBUSJhobHBFHGRMjSB0SNS8P/aAAwDAQACEQMRAD8A+db8FD/qwGqOmF7bEyj/ADgpP3Cj2wGtNiikfPMovgbT3PEf2r/aCrY+hVxBtiVLEWtbgDFKnb7lQ1th3wln7dWsMg+Rae244N74OkLzGL7yOFL6RLOSsYbQWsWAO5tsLYAp8EzMHWWlRYsevwJ7M5+PpxckJ4xY2Lex9rjFHNZlky+nVJmeOMFRCybQAuPCG5b3NsSo6aUAMw0DTezAhgfL3GGdyJQzICdG7bL8w3Ox289sVZfCCIWvhaTUuaOgPtLc6VLvS1Gqeop0PjmlVrkkeG5PHB5PFsL01PTO0sglLrIrGSMb6kN7g7bd/pe4xVppKkjorNG1MwGqJFADPtuNhYE6dhbgbYg5RRz1K1PwccmplWEmxN2JNx6m2/sMLZc36YnsLHSP0yrLmS1AnZ2VHWaOQBeqr6Q2puxsEAI4sOeMGzCBs5ovjryWp5bBtQ1u7FQ7FSBqvqjF9gLCwO+FKirmyuWmpZoPvNLKWIswIPfa/bGoRLLRGGCCnFNJJZotRC6gdiV4J2PrxiwdkFjtKmnrnWL5a9FPUnoTyEuARqW3G/vzuPXFz7PwSiurzHPG3w6L1hKwUmx1hr+YcXNxbgW4xMMVXHk75jH0OmsImWIQHUfFpYWJ2AN7ta1rHvslS1FTJVlHmSMCMyfhCw/Y29xjrNTOac1qoNo7mtTFmdTHK0E94F0o0PcXLHe3djcW4tYd8bpIKSLNIqWPWIXB6k+qwGzHnjkDc8asHyyglzSWVZ6+rjjWeOJWQIBJqS5ttcG/n5+mIeWmeKrijnlmZviGR1Ml+Da22xxLhz422nAqwKr0laTMI8rzCpqI0E3QcQt430zxgkFCCLL+a+9jY4Mc8kZAadVjirgsboVuYwDp03v4vDq8W9zvtifWU8sdLOTH4pZ1aMA3Zjfj33HPnjWXwr8HF8bJ0mSRpFAI8dzcEEXuP5v6Yg1PBYSclPNfr+JPRFf7STLrpZFsAxl2iHitpewFgLWP8nnGc2nVoIItbyuEBaSQHXwLJyfCtrD05xjMC6Z3OG0hmUC0Z25778n/AJbAzGL3PiY3sT/zbB6a31MaweGV25pP6SYKOUnTtYn646X5Sb22xXpqGFYb1Cs0JCyy1NP94IVYFVV02sxcAc7DEarcASlb6dgowRGB0jWExCVMyrc2MRoo7Zf1AiqrfM1rb+/fttglLvSyv+ZrD+MJ04RaCrge3Uj1AMFW9iOL89gbDD4HRooVHPOJXcxDhanml/L5jCWJc/6sdjyONgg3x2LTfm5Pw137gYxXC00F9xr8/Q4PIoMUVvz4DXkCaC57kjjyxZ9otxD9u38e4mauPqUspX5tA27DDuX2EOqSIuCjDSXYBSRYNsRuO18LwHrUlQefEw+mCUHWKnp22vve2AEWWZuHw4bCajck+scqZpquczVMjO7HxuzXLbAC59gB+gwnIGWMstmZ6iOwPBGsbHyGGEgnqHCKrO7MBZRe5PoMar6MQQ0kYKS/ESwsFR7k3kA0t+U3HfjHNYDLGsRUp06RpbabSlrlNdTxy2sYSWVHuh5vYA/vvsdsV62WdY6KalkpOt0g0TIg0mLe9lAI6VjZQRfdvXCkLUsUPRmppo65QCjKx0Kni8PNiR4uxO432wkIoYKOaSjjEbPENPSO5O+/mx3+bvq88LBsqkDczJdMzDTvFsypc1rsyR44Wq6sBTKsdraibbcWF9vLzx5HWPQlYamn6ZGlnDqbrJbcHfnn0xSy6sNLVJKYXnaWjVHHXEVlLeJrkb2G9u/e+A55DBIRmS1C/FVEnjpncO0CgbEnliRbf1xYBGQX3lg+UlWFhPXzakjqYKSoZ5cp6LrOyAmTdtQS4Nyt+R+nG2I4zLqVc09NHGsYdkhk0eIx3OkEW8rXweSlaOCKRtK28Rjv4lU8MR5HAY4Nb3ZulFH87hS2kegG5J4Ft97Y7OMtjrJWoigkC3lKGVVzS11JQ0VVJQTznXVVNgqFVUnnbsLDjnGqqKKAmaGEjRMrCTYArcbqO/YeW+JE1O0WqDSXSRCRIf7vX0/2x9VLltK/2aknNJSfEfDsY52nHULgeIBdXIVVtcC3IuTjggYALBtVAGYQNfSyUeW/Fy1TVCTI2mBDZkUHhSTud7WsN9I3vjynmiy0ynPsrdtEjIYZURSpYatVidNjZgLE2v53wKlLRZzLJErt4QyrHpDFiBezN4QfCLX2BtxgWbV0GcUZGU66oKAR0lKEsQCQEY+AAWJJ5YtjlVbZ+1pDXvlJ0MlZqjR50uqK2pSQQSdW3O+AsRe5P6YNniu9fCelJE5Fna4+8PFh5W73/bGzl6GF5KWQyRpYt924IQgWc3Gy3Om9+R5YLScAR7BYmnRLI5tdtPwIspJIUuwXkgG1/fzwjXOqRIP7ib8b4ahtrfUPS5F8TKturUt+VdhgqizGaCEB2AEVSFnqiATZnBb6f7YpSPqkjXkLbGIwq0Mso/ELX2JJsLD2A998eUxMsi7dhfHKbkzN4cMuLqAag6+plCMHQMdjY42G2PMWm5NSG0UflfCuYH76mW/AJPP+N8Fma0CnsDgWYqGmjYXuq/TEvtEuKNbD/cj3nZM1lqojfxSMRg1M/TW4a29sCy/aESnnrH6cYYjju8igfK3H+cUbaL4ZmGFpecp09UsCSBx4ZALTot5IiLkFDcWJNgT5YDmcemshiMMTWki1LSSFxIduG38Rv64xEWC6WQMtu2AVBTqU0J19My2ITnT3t64G62MHjsKqk1x/2ol340CYUyR6FWDXpb5lseD2xP8As5PHFI00kPXRFjvGoubknYA8kHfyxXhyYyJDXpJFqkYQIrqXIHAuL2PmVtcg874xUZdS5LSNNQKzBgC3XbUxFrAalsLEEnSN1JPIIwuqZVLDyijOpOX7xbMK2L4xJ4qQCGWItHCf+mC2w9D/AB2xmmUTZiagQJ1OgpXWbIgsN29APrhn4KPN6xmqKqSmEdMs5aNQdSkm/J29zsO9sDnpRJUNk8MQPw6gyVU/gi6YA8UnfSBYle5sMcKbMAR1kFkAI6iKHMYnnS0gEVzJ1SpNQRwZmXvGeNP5bHjglZMIIgsZjidlDqYW6ixhjbq+pN7Rr3J+n0BossmiGSxNJ11brsNAFXrtfqhuDKFIJht+GbW7YQy7LEyp3qq00gEEgaF6MalYtssgB/6zfKkfC7m2D/TWIiQrk301k6GtRA6V8Z6ilvx49DOVHiVl4WYDleHFiMT80VK6U1NPTM0RiEmo8KBcfwt7e2PpszWOeCbMYEZ5qTT1I6lNTEp4liqRysgPySjZgRe/efVy1ubUclSKKql6qFZmgAESEXN7k8WXv587gYpUpFDdYzh6pykmdVCtloqmb4fRQGJlEp3LG3Fr8bne3e18I/ZmKaWGaLL1Tqu0dkcgra3iJJ24BPphynqZpGgondvhZIhLYECx079r9r829MHB+BTq0YWCoWLqJ07AlVvsDYhlsQNVv7je/YQyjTvaG/yWt3k7Oo5o6mlWqZuvH+JHc6RJYajt4dze9vL2wvWVl0WJNeyKGZ5NT7DdQfyX3C22OGK2d6mip6mV42eV2clx42JJ31W44vx7eU2cCN2duT8o/wA4NTGtoTCYdKtZuZ0sfj4ixbphY9Xibc74UMWtgkfLX3OHaWFGBnqASrtoCRyIsnBsQGvtcbm3ptfHKiodQIOoCx7cXP77YOpuxtNJaqVKrIIhNIFy6SNW3UMoUuRbby4PvhrLl0pq9sJVZHVmjC8njz2G/wC/7YpwKREv1xC7mIcIXKWB3Gnqf6hVub798eY8YHUbXx2LzcnS70x9CMdL42a25AAPPp5Y9FmpSD22wOjJfrvbXo9CfPyxFTaZXGD4UXzv+BOoV/8ATI731MSfqTg7AdWOYKPGgv6HAqGwy2lO1iqnb2xtSfh5F21RG/6Yhh4Yxy0+lVX2AEcViqDu1+MCMpjq4JDMYSGLdSMXZD5gXH8jG4DrtoVmJIAABJv7DG4iDmdKVnaFlBIkWPUbk2tbb6/zxilRhoILiDrysl9bj3lZ1h11DLKBP0z1C+oAAjnax7DjfnDVNC2Y1Ao81r/AdILTaY+17FQVW7HfVe5vY/KMTq2Oqo0qqto2jEkWqnkbg2Nr8fr9MLU9Yk1JIa6AqnW0COIEAG317n9u2FFLINfKZ7JmNxvrrKcMlVR17ijqZrJDDdqe33oBa3IOx5t+x7OVGcVUUCw1aRiOlOuOuqG1lnJ+bR/e47LxqIPbEOs+KmzB1oaatk0xpHeKBmsQt7X87fzgNdWdTShjM3QZBGmm1nKnn28sEpsykHpKGkrAkzjXyqVaXrClD9RYRIOvG17icP8A/Le5J4IJW1sM5jnTV8MbCenln3Yz0ylES4IaQjkTvwfyC4G5xMZZXQB4JmYsfct3/XzGMw9ZiDBT2Gq1ubt/z/ucG+oNjBCnTJvbbp3h6asqI5jG0koVomp45kF3CEH7qQE+OPfa/iS+22LK5nT5Lly0NbSTzTGMgdGWyFWJPcfMCPY9+MRDS1rTIQpdQQzBRyt/mG9iB5g7Yc+Cpcx6ctJLV1EEa6GepkCsW82PYHgeVsDNU6N2hUVPOHpqmnX+n9SXTM0WhLDY9j597YdijoeiPgwpldXDMj6mazXbUASBYk9hpJA3vifS1zZZQwwrp0yl6d7pv89vPbbV5728sJ/ExrnpAZjJ1mUsb306eNXlsBp4sMDUAKfOX5eYgwzGKbJj8GoMcJ8YfdkHOx1bHceffYYhvL8XL4QdIW2LWd522dZYJ2o0j6YSKMJJsGAvfdRsONI+uE6Gkg/pqkTqs4Uu6OukAWBBDE2ZjewXY4LTshlsNVWlVzPpoB7xUawypCzKxPzA/L63xnVqZ5B8g8CgY96oRHfksdKeuMgaVjTyFzhgbmbNPKWJERmj6lbP3CafqAMVo9o1He2E6A9Wjml0MSZGJIJIA7EjjDEbgJySBtuLb4opuxmRgao+ta2zA+9/mbLhdmKg47GBAJPFJ8xx2CTenKT0/D+uFspcGkq3C3N27X7ftzhinNie9r3viXAXplYCwBVz7ja2OqzG4ywDJ9mPtK1Eo/p0KD+1R/GNqdE92/DlXS+B0JIht30A/tg5p5Z6OQxIWMSFmspOlRyT6euKudI8rKMMufsI3kJAqI4TU/BusgMda7sopmW99hsdXG/F++BUjtT5pH1JxGCnJv4tx4dgefW3vgFNKEq1lMaShgG0Nwbj0/XDNMQ1fDcxWta8vHYWA8/L1wBhY2mPicO9KoWOxItKNVV12ZU0lG9nGjTBcBVUje7GwuoAW53NgQPLAIsjzSSM0FMIuqbzK7bIbbCwIuNyAQwve/bfDFJUNDVV0kVMszIQUjZCVl3KkexsRftz2w7JUy5m8kkE8uXtqusqyEySArYsXBAa/odgtsDVgqeLuJDl1aydojQ5jPBWVyzU1TIkzxl+hKqaBa4vfndQBfZbkg3O/tZmcFgIKUwVoCmsCqA7u3Cr+Y3uLm1gScYqmp6Wvm6qNIWiQLoPHN7Hz4/fDPwsebTxU7+BUAdulZZZFN/BFfgsNiSRZdRuMQrl7L0kFQilpH+KrIaZauaB5KSV+kWJtTyMOEQ8qV4V+GYHHv8AUqitkFJSrJM8ziFvBoka+/SHkx5duw38sfTx1tCD8NLT0yQyRrGZ9Yal0HwrEY+RT/2rJa+q7Wsd11hosjWrn6k5kuafTLvLAtt6eNu5axJl2tHp9wycMtwYkK7WIkGpnqslqxSzRxBJD1E+EbVGDwZYCf1DJ6E+7GRLTVFG3x9PBL4gv/mJekEBPh29WsL78W74eoenm9JLFVQ07zOpqkgpGHTmUXtLTE2tIhAV1NrgX77x8wy2TqUz5tQOtYI941ANhfzucUZQjAxmgeYpS8xTU61cNM5cIqzNJpVAFtqOwF9h2HPIweiymJa9qg36hMhJB3O1jdew3Fj3/XFLKKLLZMsgkrZlingTVTKCBchhtwSdwotcfNgkVDNC6TyT3jBf7jkBbbDXyzC5Og7APsbi2F7NYkQuYAgW6yVVULUeUSRmTQxfdUcnVvbSfY8g+WJ8s0hphGGYq1mCH5SbWvbzxbzFhHljD4+ar1kapFVWG63tdjfSRY3G+425x89WzrDBGUv1GQKB5YLRU7GXoU0q18r9r+sxGjT1gjiXWsQtsCST3x07ERysOWIRTfzwWjYUtPeNp0qu0kUmkqDcOCOTcG3PngNW2qZEULpQXIVbC58hhgE55oUnc13XLp3nuVB1ppIrAoB527Wxqnsxck3txgdCelXSKBYNx/y2Dooicqx3BIscUGjzDwd6eJp36Er7ibJJJtwNsdjxHCotwSSL7Y7Bp67w94FboWa/Y3wrVQn+llowBLGDba912uL4al+R/wD6nGqlVGUs4UBrEarb9sRVO0weMa1lv0U+4nUx0lLHZk0e+KFJMsDprDGMeGaNJGjM6H5lLDtt39cSKU/cx/8A5xSmANO9wPnGK1FjuJopWoLfy9YFJY7yOFK2NtPktzYX9u+G6WdP6rHqmjiGkDxgDVe2wv39cTT+LJ6xf5xuEkZxT2J3MYOK1BB8QFlRfOfT5lmUD5fZKKOMRKqtYkGW7W22Hlcc7scIVEzVWXPJCw3qCAJXUGwUsSe1zzYfzjOd+HL6nTtwdv0xW/8ADkAy1CkXXxLbtYuoI+m2FKdqgBPeJOvKBMC+RHM66odsx+Eji0Kbxlyw07lbHcgldvI39MAr4avJ5J5KqM9GdRBBptaqKkmxIN1TgnjUPD3x9X9hI45KjMBIisGlhVtQvcCMkA+l98SPtsSfs/kzknUzyMT3Jsd/fB6ZChTaBDlnamdp8feqNUKrqCWfWxk6q3SYEANGf9JXbTwABbjB6msjrYEhgWraFVVZXnYFkW/hp080BHzctYX2GNWHw6i23RU/rjpCVNOFJA6Tvt+a1r++J5zAETiqXzW2v6azoJ5KWQoEY07SrKYxJZo34Ekbdm7Hsw2OLtPmlbmSrUVQ69RcBujTlgN7JsNh4r8kfriBPssbDkTKL+lsfQ5ZNLT5Qgp5XiDSz3CMVv4R5e5xBvUshliAozAayYFqJYsv6HVQJUPr8VttQJvxfgbftg8VbVf1J45nQ03UMSoyi5Pa7DckDi/Zjyd8UIVEVHUCMBApl06Ra33hG36bY+VzDw/aAadvvQNvLfC6MdRDqoZcxjXxKQ5bVQJM8IWQqCAw6lwBp25B+mIqL1XBc7Ri++PoZ40OX1l0XalZxtw1xv7+uI9GAaM3AO+D0msA0nDnLite06Fh1Wkc+Fdx3AOBITJJJJubnk98eSbRH9Mai/DHvhm2t5qi3M/iYZ+nmEBsLG3by5/YjBswNszjRWBVhcG97ng9sKVf/u4P1/jB61matpixJO+5PrgbfrE89ibU8YQP9gfb+4ZjY47GJfnx2DT1BbXaf//Z"/>
          <p:cNvSpPr>
            <a:spLocks noChangeAspect="1" noChangeArrowheads="1"/>
          </p:cNvSpPr>
          <p:nvPr/>
        </p:nvSpPr>
        <p:spPr bwMode="auto">
          <a:xfrm>
            <a:off x="155575" y="-411163"/>
            <a:ext cx="1714500" cy="85725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67588" name="Picture 4" descr="http://www.dostpakistan.pk/wp-content/themes/sahifa/timthumb.php?src=/wp-content/uploads/2012/11/embr3.jpg&amp;h=330&amp;w=660&amp;a=c"/>
          <p:cNvPicPr>
            <a:picLocks noChangeAspect="1" noChangeArrowheads="1"/>
          </p:cNvPicPr>
          <p:nvPr/>
        </p:nvPicPr>
        <p:blipFill>
          <a:blip r:embed="rId2" cstate="print"/>
          <a:srcRect/>
          <a:stretch>
            <a:fillRect/>
          </a:stretch>
        </p:blipFill>
        <p:spPr bwMode="auto">
          <a:xfrm>
            <a:off x="1371600" y="1905000"/>
            <a:ext cx="6286500" cy="3143250"/>
          </a:xfrm>
          <a:prstGeom prst="rect">
            <a:avLst/>
          </a:prstGeom>
          <a:noFill/>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https://encrypted-tbn1.gstatic.com/images?q=tbn:ANd9GcT0zg4qxJUHqXdX3cWSY1lF9MUQDmCix6vQLUXMQsWFrFBQ8k0y"/>
          <p:cNvPicPr>
            <a:picLocks noChangeAspect="1" noChangeArrowheads="1"/>
          </p:cNvPicPr>
          <p:nvPr/>
        </p:nvPicPr>
        <p:blipFill>
          <a:blip r:embed="rId2" cstate="print"/>
          <a:srcRect/>
          <a:stretch>
            <a:fillRect/>
          </a:stretch>
        </p:blipFill>
        <p:spPr bwMode="auto">
          <a:xfrm>
            <a:off x="1685926" y="542926"/>
            <a:ext cx="5629274" cy="5629274"/>
          </a:xfrm>
          <a:prstGeom prst="rect">
            <a:avLst/>
          </a:prstGeom>
          <a:noFill/>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http://www.thenewstrans.com/wp-content/uploads/2014/03/Peshawari-chappal-595x240.jpg"/>
          <p:cNvPicPr>
            <a:picLocks noChangeAspect="1" noChangeArrowheads="1"/>
          </p:cNvPicPr>
          <p:nvPr/>
        </p:nvPicPr>
        <p:blipFill>
          <a:blip r:embed="rId2" cstate="print"/>
          <a:srcRect/>
          <a:stretch>
            <a:fillRect/>
          </a:stretch>
        </p:blipFill>
        <p:spPr bwMode="auto">
          <a:xfrm>
            <a:off x="619128" y="1752600"/>
            <a:ext cx="8123234" cy="3276600"/>
          </a:xfrm>
          <a:prstGeom prst="rect">
            <a:avLst/>
          </a:prstGeom>
          <a:noFill/>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457200"/>
            <a:ext cx="7848600" cy="5632311"/>
          </a:xfrm>
          <a:prstGeom prst="rect">
            <a:avLst/>
          </a:prstGeom>
        </p:spPr>
        <p:txBody>
          <a:bodyPr wrap="square">
            <a:spAutoFit/>
          </a:bodyPr>
          <a:lstStyle/>
          <a:p>
            <a:r>
              <a:rPr lang="en-US" sz="3600" dirty="0" smtClean="0"/>
              <a:t>Pakistan frequently appear to debase their picture and everything connected to the Pakistani picture, if it be our customary shoes fabrics, accessories or anything other than connect to Pakistan tradition, Pakistan’s </a:t>
            </a:r>
            <a:r>
              <a:rPr lang="en-US" sz="3600" dirty="0" err="1" smtClean="0"/>
              <a:t>Peshawari</a:t>
            </a:r>
            <a:r>
              <a:rPr lang="en-US" sz="3600" dirty="0" smtClean="0"/>
              <a:t> </a:t>
            </a:r>
            <a:r>
              <a:rPr lang="en-US" sz="3600" dirty="0" err="1" smtClean="0"/>
              <a:t>chappal</a:t>
            </a:r>
            <a:r>
              <a:rPr lang="en-US" sz="3600" dirty="0" smtClean="0"/>
              <a:t> was embraced by one of the outside designer ” Paul Smith” looking to some extent like the traditional </a:t>
            </a:r>
            <a:r>
              <a:rPr lang="en-US" sz="3600" dirty="0" err="1" smtClean="0"/>
              <a:t>Peshawari</a:t>
            </a:r>
            <a:r>
              <a:rPr lang="en-US" sz="3600" dirty="0" smtClean="0"/>
              <a:t> </a:t>
            </a:r>
            <a:r>
              <a:rPr lang="en-US" sz="3600" dirty="0" err="1" smtClean="0"/>
              <a:t>chappal</a:t>
            </a:r>
            <a:r>
              <a:rPr lang="en-US" sz="3600" dirty="0" smtClean="0"/>
              <a:t>.</a:t>
            </a:r>
            <a:endParaRPr lang="en-US" sz="3600"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AutoShape 2" descr="data:image/jpeg;base64,/9j/4AAQSkZJRgABAQAAAQABAAD/2wCEAAkGBwgHBgkIBwgKCgkLDRYPDQwMDRsUFRAWIB0iIiAdHx8kKDQsJCYxJx8fLT0tMTU3Ojo6Iys/RD84QzQ5OjcBCgoKDQwNGg8PGjclHyU3Nzc3Nzc3Nzc3Nzc3Nzc3Nzc3Nzc3Nzc3Nzc3Nzc3Nzc3Nzc3Nzc3Nzc3Nzc3Nzc3N//AABEIAFoAmwMBIgACEQEDEQH/xAAbAAACAwEBAQAAAAAAAAAAAAAFBgMEBwIBCP/EAD0QAAIBAgUBBgIHBgUFAAAAAAECAwQRAAUSITFBBhMiUWGBcZEUFSMyQqGxUmLB0eHwB3KSosIkM0OC8f/EABgBAAMBAQAAAAAAAAAAAAAAAAECAwQA/8QAIhEAAgICAgICAwAAAAAAAAAAAAECEQMhEjEiQQQTMlFh/9oADAMBAAIRAxEAPwBLnooaHtFJDEhWHwTw+sbqGU/I2+IwUz6pary+JfYfC+PWgXNIsqzCmV27iGSjqCRwqsGjbfpd9PyxNLRK0SIg8Kj5YrF6aEnHaYtJSSTz7KSW2UYjljjMoigTvdP3nJ8N/S2GmqoJIkjpKcBaipjvLJb/ALMB/wCTm/8A6j97EgymGGIIvhX9TiThyf8AB+dIU3p5NIYwAp+IqNxi7Twf9O7NaysNNuuGKKgQX0m/viGfLhBCsI5ADW8ri4/IjBUOLpMDlYApabVJJNIocKC5U8MeAD7kDEclP3spLl2U21ajz5/AemGmmy5RQz3UkkxqLf5r/wDHEJyon8OOWNNuw8jzLXZKB4y5ZoSNDHnSd1PzBHt64r9uKxs5zGndN0ip1X/2Iu38MEDTiijWaRWaJVKzBRcmM829QQGHwxC2X6JRHs9vEJF+64O4YehFsM+uAiSvkLcuXrHTI24fnBzIo+4qzKDaJo+8lZuEUdf0HqSBiepoGkAAXFw0bU+QIoNpJp9/8iC9v9Tf7cCuKGewFnPaqbv2EWWuKa9leoDKX/gPhvgRPRiam+nUbs8Oq0sb/fhY8XtyD0bbyNjyzxxu9LURSLqDKeevTAnK4my/MAJIy9PIpWRDw6Hkfx+RxPJcVy7Q0KekqKmV2hqZCwDJJA6EHrtcfmBgjmlFUZc/0bLqamaoRQtRNMquxe26IGBAA4vySD0ti7Bk4ps7pISdcbVUShv2lZlsfcEHElYWetqZG+88zsfdicMlfiK3W0KIp48yilVaZKauhUsY4hZJgOfD+FgBew2NjtfmnHTMrlAdnFjhiqYno80FXFa+pWHxBviWtypYq7XSqTTPaSH/ACNuB7cfEYEfycWM+rFeSN4ZIydzGRY4vyRd65kVSQ24xYzikaCKSbRcIpOFPXUNv3j7+ROHqhezWuytLLLl+bU0s6F4qGZVhmLf9yRLCNW4Wx0kjnV8L45yKamlbvc2+korIh7uFAz6yBcW+N/ngHmlbqyOopKJTFWVVfE1a6fdTQCQwA48XiPti5kcjxSTESgtMujVIdrj1HF7ne44HliTk0rRWb5MI1uaq8NRmMcY72olYxrawsNl9goUW+Awr1YkqJCaqaSSRtwpOwHwwxxQBdMdVS1EfdnSBrU2I+IGCFFQ0JkEhpqmSxF9cyrv8Au+M8sjkdGNCzQZXU0s6Tq7xRK4D2/El9yAdjsDhrqZ6KWsnSJZhoQMxmADXAsdgSOgxPmYtCBBTaZ9woZ9W3rsOP0wAy6rWpzjMJWHiGhCbffABubHzw+GT5diz6CNVm0MdHSxrl7xNI3ed7r2nCgjjoLtzxhakrKyp1TNVvGNzoTYAC/8iN8Ha2mWsqjJNLJC4FmurOrbbWK324sLY9gy2nQMDXRMdPCwzXB1E8FPXE/tb9jJIC0lTX3ZkqWcITdWNwRz19N/Y+WD7ZpUFaQV8MMUbov0dYYgqi7AFdutrH3OOY6RI27qkhmnkNyTIAiC4IJNiTaxPNupxRzda2szLLmg+1p6WcMWNl7zSQSQPK1/YDBhNt9nSSCtXMsUbEKNQIAvxcmw9sUe1WXu+X0VRFUySRQSS0sgPSUHVyOm5HHTE+eKKexXcGUWPw3/AIY5y7NBmcOY5LJTiSmlKlHlYhvCtlsdrsfO4uPji2eTjKvQMaXYFy+saABJEkR1FipN1b3+W/5DBaoiilRWQbHdcQJlaRMipMi90SndzBlYKB903uBY367cYuS5fUGG0Aga3ANVGtt+N2HTCRmqa9DTSUridVCzxwZRmZ3p6epWFzcbsrqy39bXHtgVmrVuT5pWUsrA6ahyqEXDKT/I/wB7YOJO2W9ms0gr44pHfTLGiukigre+wJ3sTxil2q7vO6yGvpaezSQrtLIqk+H7wN7EG3z2PpOMv2GKTeyGWOPMctYrpEoW/v8A3tiLskajMZJ8ulQBlRmp9Zsysp1MlvUEn44tZZRzw1aM0DmJtm7shrdCdvniDLPpuW5+mYSx92kFRqHeMq6he21z5Yq8lU/Yso+hXzLtZT1SyQJQMY3UrrkkA99Ok4XNQfxXjS5vpANhi52qjiTP8xamQpC87SRr+yr+ID4WbAgGw5xpuyND82XjMSY0jewGotY7AdTi12WkSN4ad7NJIrfC/wB7+GG2jpSkNQhFgadje+xxmWQ5vImZUsbFmKyDYKLm3T3xGUfGiz2zUTSq1nR7xKNkcHwjyBBBAHxtixUU6wkxRwxFlAuW1sPzbHkKlZQqqwUm1mFiN+PUf1xM6BqmU30gHdr4xW0cBaynk3RJA0kxACRKFW9+tvLnrgQgpkz2tiie0MY0F/22WwO58jqHthh7Tz/UWXNVsdNbULogU/8AiXe7n1sD+nXGZ0uddxF3SslvMqSd/XFsKabYJbRpFPrEaKO7cC1lcbqfQjj8xiOWlrEa/dFLryZA23y/hipkFWubZYZ4pLsilZQOjD+d7j+mD7pqUMRfbqObYg00PYOEUpTu5pOf/GNtX+bz+HHpiXMKCOiy2GQG80rKkaWuAOW+Gw5xdpKOWeqUMp5FicDO3Ve2W1FJIoj7uPwL3nG4JPzsPlimFeQJME9o45u4RkcMxU2XyJBH8ce9lsrrKnJ6jNWjPdXRUKgWCIoQAH00/nigme/W9XBSgQBnOkaAb/rjSstyz6TCAv2cWkCysR0xbN5MWOkLgMkkC/SIxLp2D/iW3r1Hx+FxiOZpIkDUxRzbYSalPzUNti9VU8tBWSQTrpIP3h1HQj0OOZroLNsOb4hFNBbA2dVkkPZ+ukqO7JETBUjJYbi25IB6+WBPZqqM+WxxSBZYQAoDG1j6Hkf3zi/20kSPI3SXTeVgg359PkCfbFnKcoSTJoKiFdMjRqzgcN4R/XBl0ciQ0QlQmOwHBDi/6D+GOIqMq2mWONYyBcXNyetrqPnvi5TA901hYjkX648rpiKRj3iherdPnhorRzMfzqpNVmVZNZftJW06eAASAPhYDA8ICL61HxwSzSVKqrmnjUKpbYDA0qL42paJGs5ZmlbV1MpeQIgjP2YjAIBU7N62tf1xx/h92Klq6tc1qksHLNSwtsWF93Pp5fPywd7B5FCtI8tUvfykhSG3YXF7n2tzhygpBCo7inaMfuSG/wCvHOMcsrWirJMxy6KCngiYgv3gt5nz9ht8sDoIY1q3kbgyMovwCLW49/l6YuVlRFRDvalWT94hiSegv/O2OqSGJ6Yd6pBYXuOev88QbOFD/EjKHnpWqn8TRQstxxuAf+IHvjJIaFjZypCnzxv2eW+r545vtIpF2NuGAstx03I+QxnmQ9nhmtYYyxWmhI1uNr+Qv/Q404pRUW2BhLsFkjU2Wy1JFjUIzEfugG1/W/6+uGergNNCkqr3h0odHle+/sbfPBKGkghpjTwKAmnZE448745p54J3CxtHJIi6XjWQa0IvyOnvjPKfJtjInyOEMRPJuAN/U4F9u+zUed5Q8UekSq3eQNb8Qv4fcEj3wX7vnaQb7i9r4hmo4HBDRgX/ABXIP6/ngKfE4ybsdlEf11AQhEsR1b9G4H5kY15V+iVHd7FCAMZ/DN9VdraqOPSXk06TJwCTck/LDnC8hiBnqGkY8nSv6WxXI+TVA67FjPu3UsdVUUpyundI7xq0xu39MXcvjmrcupKkxhGliR9PlcXGCc2TZZVz/Sp6SOWXqzqDf2OL6oo4224vgjScHFKKMe/xALy59TUr3EcKjQvqzG5/K3zw4SyT0vZaSSj095HTrpUc8A3/ADwY7RdmaPPRG8x7mrhIMcqm/BvY+hxQCNQ00cU5tIFEekb6mt0/vjBnJcUIuxT7KZ7VV2cQUlSqaJUYOwG7EKWv6cYeZMogqYe5qQGhdSr6htYi2+KmTZJl9BUvVQU4FSw876L9B5df/mD40kkC/Ph34wFJDZGm/EwTtZkk3Z7MJKN7mMteKRvxp/MG4PwvwRgCCLcL/pGPozMKCnqado6ijSZShU6vIjp/fTHzxmFM1DX1NI99UErR3PWxtfGmE7JUaJLV59RU7/8AUPTR1DmVlQ+IAja5tzzfBzK8x1JGssk4kVBrZpnGo7b87X/vjDDmVDHUTN4QYixW3OwFsD6vs4pMpi1Kx4sb8b9fjjHPcmisXpMkr8xZqBFo5pEmaVF8Z7wWLDUd79L47Haiqp37oBahRyrJp/3YDyZNXQle4mk8J+4xPHtiGPK6+RR3khBAu5Bv6f38MJug6CeddqaKsy2pVO8gmEZDR28+o+Hn6YoZBXfU95KmIsKsqYAGA1W2JPlyOcUKjJPo9MZp1Gud7LfnTy3+1T7nBGgyw5jFDDITrhj1rtexG/62xSCX1yYH6DDdp6pmFkhpUa+m/j683O35YHLnVbRvO08kbSzPeNo4kXUthYmw53xEuV1PdKhBk7oALcgi1jt/q398ejIqh2h76BWsmzluPLa3lb4e+Jv+BRdpc4qwNdVWMDYeHYC3W+B9Z2nzp6iNMtUzI7BftUBufbe1+v5YJUvZ1g+ttN+LYI0eU01CwmlN+5Rjq4HBufa98DoOhGr6bM5s1+s2gZoV2nkVxZTcbbm9ri3HF8FB2srKOVIJKfUp4lfwhl87fDzw39n6OOpy9451XTUFmdW/e6fnhXOWqaibJ6oDvoWYwtexdeSL/n8/LGyeNxgmIpJtovxdq2jTVPGFQbGRULr+t/yxBR9topKyanknpgiDUGRSxkuOgvzhdzbKqqA6YQz3JKoSfO9jtbrtf4eV4RlzxTTxR9zNU7CZVS5jUm636g7X9PfdKiyv1qrGM/4iU8c7R1NA/d8LIrglrX/CePn1wPm7Q0GZZ+ssDHuDCPE34b8i3sfywN+o5O/WRiramOu9/C1gQfLpyf47w5rk8eUZnTu8V6eX7KRBzqtx7ixHqoxzjy0hGkhpHaOmgAipImqJOFu1gT0Go4r1naeqqKMPSsYrixZeb9BbkfH8sBanJDG8M0M4NM4urgX1KeD69NvT1xPLl8lMNKw6Vhj1a5PADvxdrDz/ANIN98GKVHcQUuYZ7VV8kf1lV3DWFnIAPUfofcYr5h/h/wBoMxrJKxpqJjMQ12la526+HnDjkOVrHWojBvGCfHuRt5/3e199sMD1tNSt3Ek0asgAILC+Hx/k0xMmuip2WnSTJaZHI7yG+oL0ubjB+OVGXw7AdbYy8TSwV+XvDI8bNLoJRiCV8vhjTqgaII2TwtYbjY4z/Ii8bcvQ0dpHZeMrtoLFWIJNgCBe3HJ/njgyRyXRFdT4iS4AsF2PX+vtiNJZGQanY79The7dTSpW5VTpI6wSz2kiDEK4twRwcTxSWV1RzVM7z6KPMZkj77u1ZUjjJ/ZdvE3Nui/LHHZKAZXUyvNO8kbRK5U7su19t9+APffCnmE0pqpSZHJXi7HbFTKp5WzhFaVypRgQWNjtjf8AXxjxXRO7Zr5nhid1kjtofSWC8qI9RI3339rW88Smop9TBo38CMxuoN9IGwsd+emBHZaomqOz1JJPNJJIwN2diSd/M4IVskiIdDsu3Q2xitcuNDkn0he7LFXLB2TwDblrHnggDcbc+WBeaVMUlLLHG7HUxV2JW1ltdeeuq3wv6YRO0GaZic4igNfVGFnF4++bSd/K+CfbB3Q08aMyoV3UGw48vc/PF4Yk3Z0lxRYilqaeJdVZMO8GqySstgRew3/s4ibLqiavWsauZyoOltWtgQLgXJ8+Cdvnheikcjd2NuLnjFuB2CizEe+NPFy1ZK62PklVlldQxpm0Sd8ANUgQFSGH4hfy1X8rW361lyzL5JCq1BsrrHqWTQqi6r4dLWA8W+kdDjPe0M0sXcvFI6ORuysQTiM/aQjvPHt+LfEnip0WhJ12aP8AVuWoIpZJlcuxiZVN3QEtuWY3tcDa/GA3aHI2zivlq1n0xsFAUqL7EL57b74R555aeSNYJXjF1FkYja/G2NCpmP0OHc7xk89Rx8sUx4/aYmST9lJVjyihMNfeqgkezoLA32uVB2N77qeTe2LUWZZAgZ0kniYkkqaYq9/Xw87Yot9vC0c/2ifsvuPkcDqemgap0NDGUv8AdKC2C/jr9iLKHH7VZbSvehgmmm4DOCv5Gx+QOFbM6+urK6WoWNgHtta3QDywwTRRxDTFGiL5KthikwGo7DFI/HjHYssrs//Z"/>
          <p:cNvSpPr>
            <a:spLocks noChangeAspect="1" noChangeArrowheads="1"/>
          </p:cNvSpPr>
          <p:nvPr/>
        </p:nvSpPr>
        <p:spPr bwMode="auto">
          <a:xfrm>
            <a:off x="155575" y="-411163"/>
            <a:ext cx="1476375" cy="85725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63492" name="AutoShape 4" descr="data:image/jpeg;base64,/9j/4AAQSkZJRgABAQAAAQABAAD/2wCEAAkGBwgHBgkIBwgKCgkLDRYPDQwMDRsUFRAWIB0iIiAdHx8kKDQsJCYxJx8fLT0tMTU3Ojo6Iys/RD84QzQ5OjcBCgoKDQwNGg8PGjclHyU3Nzc3Nzc3Nzc3Nzc3Nzc3Nzc3Nzc3Nzc3Nzc3Nzc3Nzc3Nzc3Nzc3Nzc3Nzc3Nzc3N//AABEIAG0AkgMBIgACEQEDEQH/xAAbAAACAgMBAAAAAAAAAAAAAAAFBgMEAAIHAf/EAD4QAAIBAgQDBAcHAwMEAwAAAAECAwQRAAUSIRMxQQZRYXEUIjKBkaHBByNCUrHR8BVi4RZy8SQzVLI1Y6L/xAAZAQADAQEBAAAAAAAAAAAAAAAAAQIDBAX/xAAlEQACAgICAQQCAwAAAAAAAAAAAQIREiEDMUEEEyJRQoEjMmH/2gAMAwEAAhEDEQA/AA5JFrDVc7kHfEguB1BtYWxpYHa1/LfGyrc2Vvdh2mKiRZOGpOuwAub9BgdETPI00llMrbEjkOny+uJc0l4dPoNhq923d7+WIpZI44UkUh1CLZTyZyOXl+xxD2ykbyV0dXIaeIHhwqRytcgfz4jFjtIETMJDYm5Nx/zgZk7iSCrYAsQ1ixG7m1yfffBLtR6ubMLi4vZb264H0JLYNGlEEkq/ePe2/sg2s3njbeKNZXL65SVKMtihvzO/zxkUizSO82l2Hsg78+vPpbbzxWnleocuW0xlwGGrYnwHd+uJq0WH6pFqsroHIJKxlwdrbd4PTfA6rrkiL1CPI4mGnhhdGwvtb8oH/GLdTd+zcEvPgSMukH2r/wCcA4dCVQadkk1xn2xslxsbeY6YLQR6LUEU7V9LxIOK0x0Rx6dW5HQd1/1w/ZB9nmY1VOv9SqIaZVJKKPvHF/AEAH3nCj2fnjps3ojPIFlHqIxJJbYj3DcnHVKHtbktCoE1ekkn5Yhr+Y2+eE4xe2Pd1EH1H2T0Jy6WGmzSsScqdD2UKT/cAL2PXfHOaFTSUtRl0lGf+okZY6cbyyDlcjoPE46nmv2j0lJTySUeXz1DopIV3CBvhfC32araLMEqM2hoo6esq5DJOFbVYt61ge7fwwZRqojcJ/kiDI+ypISbOdARP+1RRn1E/wBx6nDcCiKFQBVAsABYAYoLJISSTbEnEv1wCJZZLYBZvUDhMt98EaiSy88K+bSEk7m3nhiK47O5s41rRmzbi7qPrjMHqfNaUwRmRm1lBq587Y8wvkLQlkzILSxEW7xjZKgA7sw/3DV8sQQ5zKfZJdLbXTV81P0xPHmtPKy8WCE3NtpAv/tpxTiK0VMyRqrTY+odrEc++2B+bSgUgEVtCtw187bn6YvZnOS/3SMi7hL9O83xTrIkSghEUwbVNuQeW2+GlSC9lnJUjWgnVAdiQx5b27jgx2p/+YkB9lb3ubC99vpgPlscrUk3o4GhLC6nn6v/ADgj2yZnzmRGkCh2b1eoA6+/EvofkFR2Ldy6jqYdf7R4X/nPGSNwgVKa5NNgh3C7bXxEgkj5KTKQAB+QbX6eWNo9Ho7BZL8Qanc2Oq17i/Qct8BdBeEiXs5JrJcpUXBHeb/5wIWSRn9HpI+PVBPV6BLbbny/gwZyJVqaKvhGtgxSRQOvdb4/LE9Jl1PThYqWJJamOQsX1epHe+zsPaIv7I27+7BXlkJ+EDaWgjp+HVvM0rVAIlEi3Zha2lAN+vPFWnnjpKv0KfirUB9Kqy/C56YbIaaOncyuxmnPOR+fkB0GFrtiZaaoiro4tcbaQwBsdQP1Fh7sKUcka8U8ZBekqqmaqeCaiEMKjdm3LDDL2SpJJaCYUUYYRsAUSwKray7d3THP/wCs1OY1ANLFpV9mQXsF7yf5zx0L7M6paPOFov8AyIjqB/D1H6H44iEK7NObkT0gm9NWKBeCSx7t8QvxYzaSN0/3KRg3mLyU+YLAlijMxF+VwzfoNsWlq4ZsnY1EfrMrEDl+Ige/bGhgKkxJFmbTtffn8MBa7hi7AG/5m3tgtmVDLlmYzQTFmFyVc82Xof3wGr3D3tsOWGiWCvSJOk7AdNh+2MxoS19lFsZihCkaGFNchdlJTmVvudrde/EZiqQi8OuJU6hZiT3DrgmijhScTdWIG4viDQFmEPC0LYkHlcHe/v8ArgsKMLzplWpJFZ+PuV2uN7crYw1NZNQRiTVvI3rMb22Ft+Y5nGSwLFlgGlgPSWZd7/hH7nHscYkyyJQwH3rbk+zsN8JvVgo7PUzGPLY2TQGikJOwN+QHQj9OVsMPbOLi5qgW2q5sxPs78/nhYkhVopOHIurWxILX6db9eXxwx9uHZM0Urf1lFhfmfp33wmnQ7+QMq5aeKlQcRQFIJcgksTa1vf05+WIGikq4nVY1SQAEIzXVTe1228OXuGPaOgeodJpVBckMrE2AG3K/IePPuvhmy6np6NAI7M173A2B62/c7nB0D2Zl2XMiHiExIwAIU2dx0ufwi3QbnrgkCkUYjiUKi8lHIYhM2NC5NrdeWEBtJJe++N6ynafL+GigalvuOuMSkdmXjERAnYH2j7v3wWoaYSM9OSeW1zvcfuLHA2OKED+kz5dmHpOkldBsqc25Gw8djh1yTJJ3jkjnheGolQPJIHs8agghBbrvcm/PbF6COnStpxVxgmKZWAP4rH9cM61dNxlaMWZg0Z25+rf6YXY+imycGpy+DiPIEawdzqJGki5J5nliWJw75ZTfncFh4ayfocVZ5C1bTMqsyxy+sVF9I8fjiBqgwZtl0lwESnD3Pfrf/GDoaGrPcthzWGWJyElBAik6q3T3HljmkkJQTQuSJFJDKeakc7+WHw5qtXSyKNeplurBev6+/C72yog5gzmAaRWAJOlvYktzt42Pw8cVohoUTGoJGs4zG5iANudvDGYYCBRGUiRo5CWDqNJew2BHfi/G7KimZjcmxJ9Yqeg9w+mGXs9ktJR5qYDCjx+iyzWmsVvrUBhfa3tb+OK801KO0NWsGW0siOixxq0SlNV9RbTbuxU4urIjJXQIqLDJ4nVhbjsT/wDkfzzxWC66GEhjcFzZV9Y8uXvwXanjegRWhA+/b1e7cD6YpzU6yZJSwxCVal6h22H4LDmem/XE1oq9lKSQUtOlOqH7slSVXe+3OwPfhvzIJmVcJ9xCgAUsLFjYb2P1xU7OUNNTVCCVFdwCUvyU+GCFRWpV00lSkSq8MzxygsBazWX3na3ngYyvwwqskaqEY87XIGNldYl0qLKNsbQrxoOMDpTrcchjx11pZrKLbBRbV9cTQ7JolMi6gDY8rdcetJ6HIrRmzsu568xj1qmOKMLr5W2HPFOpn48iMFAIBW3f1+hxSRLCsMzVckHq6yWBsvPBiWQ0Xo9ZUqYbSIhD23BOnp4HCjUTVkSsuWn/AKpwEQggBL2uQeV7X8cRsmZ5fDPBVVFVVQzRFJoZSxO45i5Nt+7EyNIR0P2cwcGRZLHY3FhgPm+YwSTaqB3W3UuVOoc8Xa3OON2MWskK+koipb+87D5/phFoM0gmQlyEmsURTyC9WB635/DClrovjSl2OWXZ/mlPRyRUcMc0iIWeNwW1L+YEHe1xgBU9pq92RhJToyR8NSEPK9+V7YojMa/ipUUazQrGSEkKH1lIIsNu/e+ADUGaZhmq0tKrzzStq2J0r36jyAGHtoHimdW+z/tQa9KvK86lSd0++p5RswW4DLt3EgjwNumM+0UTJRQUtAkskz1BdhFExAUKRfa/5hjXsZ2Qg7Pa6yZlqcwZdLSsLJEt72Ue4bnu5DDUKwKmvisS2/cBi4x+zKT3o4z9/wBUkv1uhx7jsWqM73G+MxpiZnNMpnqfToaytpamFkoRTcMKX1PxdRYm3dipS0z0vaSateCrlp3DaQY72O4VrW6C2Ck9YiWDSIpX12BPJd98Uc7qajgKaaV4yTcsrWJFjtf4csOTtUJJJ2CahZqeCOEpKmhmYGQEEXYkeZxDSSAgrELknfbc4gra6ZKoUknBdQFLM4LMdvE42yiCpqa2qSnjuIWu4WyqAepvsMZOkUEo2EMqMzEsDyHTbqcSUhnmCEOqq5PpARrE9Bvvc8sa0lDPVVnAlUU6xkmQyiwUfXDNlmUpHKyFVkCHlyU8rgWO/wDNsZT5IxLimwVEI46B0Nwisdh8MV55ZGiQIjux5BVvhwrcojnorR0yK92a0ext3HpfuwMyeSpnYAxRRQqVARTdh5nlfELmjVsrBlAZRWnL4uFRys3M2QnbCxXHMGqqujiCaxCrx6DpZbmxuSem+Ox0cDFAVlVGAstx1wI7R5Kc5YVNHIYa2Ehb/gn25P48/W/UYiHqVe0NQTfZwWuasglf0uOUOG0s0lzv54J9ms8zZamKhoQKiORtIp5t0Hj/AG+Yw15hS1tFWOlbAoi1aQ+xMfcD13Fvni3Rws0yxxsza1voPtBOY2F79Nt78u/GnJzQhGyowky/W5DJWUJpo81aniZtWg04ZB3kksDYXO+3lgdllLl3Z5Hizmkpmrlf7qQyKDo2F1HNR5/LBaMVqWUcWFVi9rTqIYkch19UHnz8MXO19BQ/0SOeolSGdbtCOCF8SDy03Ita19vPHFx+rmn8tm744fo0y6T0v1Y4LiRtnkTiKB46jbl79+7DDknCikhSCBBTsWL8MXCsTZTsTsbHut8QOdZN2goEMSpHWSMxFpETmbg9ATa6ja9sPFGtK7I0aJHSzoZCyAK5sSSNIJN7nUxtbl1OJ93l4+TJmTUWHM4nSMCJWsObWwAlzITSlISoHIsOXuwCz/OKNMyYZkM24RFwkenh+9rXPxxNl+b5NNYU8MyW2u6k2+mPVjPPaMGsQxxY+snzOPcaiWlIBEsW/wD9YxmLomxWgnFRTwTldJbnfpsdsUc1q7zLEAAtrmSRgqeAB79sBTlOYNpskdweTubW8unxxtmIaJ6eCump431LZImZyOg9XpgcnXQYokzSm9Mq0XLZRKX0q90t6w7iR11H+Ww45LRw5NRRpEaipncDilLaZGO3X+WGA5zCgyumiWhpJqyrqF1C1gAoNjfoo9Ujy6nF6gzyloVdpWpg7etJoJkYtbq3gf4McnJKUls2jBeAsI4kkeO7zvbSCLlYzcHSWJ57DbwGLFTmVJ2fpmeRDUVQHq0yG1jcbn4/4xXyvNKWapCOjK7MNGsELqO97+O2LecZDDm6TU9QXp6thvOFsUYbgkna2wBxgqcvkV12hVzbthm51NxYqYfghQXv4Hp8sGOwkOZZhFPmOYIYxUPdVIsW2FzYd5vY9d8JOT5PBldZJXZsKiqliJMVJcMXKndmPcCNu84KT/adLRO8K5ZFGByDyM7Hz3FsaS48tRRrOSatLFHTsyq1ymhNW0M0i6bhUQ3IA6gDr3c+fdhDm+1mNZJI4aFlIO4kUAn3HfriOm+0Gsq2U1eVRtbkEmYfrhkoKrJe0KLBNTojG94K1FdX8m/hxK48f7Izxda2Ltd2tpe0qcCSn4U607hT+cAXBPlY4UaDMu0dY7LQo6x7EupCIL97HbDNn/ZGkyfiZllbSRU8qMkkLyXEdww9Une2/XkflThzgU1BGKFY43C2SQqPUXuA8ximo/irKVyVXQw0NJmlPQxpmFQ00judUjNpjituL67X37u/wxrXV+U1WUw0Gd1uV+jxswMZk1aB0ClOXTrthMNR6VNxaupNQe+Ryce5jl1DmcAjjV1dSSphBO9u62+FH0a7b3/gSmo9DBR0VLlrT1/ZjNIaqnEJ49NxQ2kd4JswHW58fDF2PMiKSOaaBqqtmF44eLw1VCALswF7G2wHQYTsqybOaTgtBDLeGTUsttPq9Qb+/BekkmWepFSrUpR9IWaMkhRsLfDFvicpJSdoUaStDhlUkslLqrI6amkT1Qgmd/VFt9RbzxFWyZVObvNCWG4MNRpa/wAD8DhfTNIIW0tm8O/4Qm/64jrG7Pyfe5jXqSeehVX5jf542XDBdCbvsg/1Nlf/AJ0o8GgNx52NvhjMVxL2EAtY7eJ/fGYrGX2T/H9B2LOqAmyiEEdHcAjzwv5hl+TZjmr1n9YpoZdYbSzKVuLbWJ8MPK0tNr1GmiLfmKAnA2uyczVUlRHXVEN+SJay26DG8kzGLhYqZ/TuIU9C4MsGpeKaSIKpB8Biz/RKFYw9NWFBIdYD87+RAI5YGZ72hzDKargR1M0luryfQYGJ21zZCSJASe9j++Md3Zu5xpIaYMueWRSJp5xGtkCqdrm592ww0SZ/X1NFpqIZy0CaSywktIRcA7D445eO12cVcgT0gx36qzfvg8kOYRUgzKozOSo07rC6nQD3+0d8TLizROcei7ozCtZK+liJaWIqVmuuk7WO/TAqk7HZhHOaidVnmJ1Fi3XvG3PFaft9mQcgxoSNr7ftiE9vs2/DoHlt+mKSpUVOUW9jbS5RmEYAWhB8dYxebLM0EZPDp4+4tJax87YQP9aZ5UgoKoxj+0t++LdJTz5lJC1bWSPrP4QBb388WlJoj3Ip9nQJaiKWNKWuq4KmQrZqen+8Zultth5nCxDBV5DHvl9G224iqgT8GW+J6SnSkpbU4CEGzML6m8ScWqaMh+Kzant7Vt8C4opUiHyvwDaftY5LNJkkjhefqqbfpi1/q6sNkgyUA9xcfRsGKaESy2XSl+ZAufjgvBla01KXjkFr7ro57998PCK8i92Qsf1TtTJHxEoaSjj58SaS1vlfENXkFTnpWpzqpSqdF0o4Xhoo52BY78+7HRMu7N080kUksmq2/wD2wOvfi5W5LQ0mZaY4yzyQgszMTcXO1umF8UJyk9M5jSdkMiYxk07Sd4Q3GDdL2TVgj5dlNMkZNhJMtzt7sPUMkFJSskFMqqR+a5+J64khbi23KrsAoOwwnMMBWHZGUi5loL9fux++Mw2SU6CRgCbAnGYM2GKP/9k="/>
          <p:cNvSpPr>
            <a:spLocks noChangeAspect="1" noChangeArrowheads="1"/>
          </p:cNvSpPr>
          <p:nvPr/>
        </p:nvSpPr>
        <p:spPr bwMode="auto">
          <a:xfrm>
            <a:off x="155575" y="-495300"/>
            <a:ext cx="1390650" cy="1038225"/>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63494" name="AutoShape 6" descr="data:image/jpeg;base64,/9j/4AAQSkZJRgABAQAAAQABAAD/2wCEAAkGBxMTEhUUExQVFhUXFxgYFxgYGBgcGBwYHxoYGhgXHRccHSogGRwlHxgXITEhJSkrLi4uFx8zODMsNygtLisBCgoKDg0OGxAQGiwkICQsLCwsLCwsLCwsLCwsLCwsLCwsLCwsLCwsLCwsLCwsLCwsLCwsLCwsLCwsLCwsLCwsLP/AABEIAMIBBAMBIgACEQEDEQH/xAAcAAACAgMBAQAAAAAAAAAAAAAEBQMGAAECBwj/xABHEAABAgQDBgMGAwYEBAUFAAABAhEAAyExBBJBBQYiUWFxE4GRMkKhscHwI1LRBxRicoLhM0Oi8RYkY7IVU3OS0hc0g7PC/8QAGQEAAwEBAQAAAAAAAAAAAAAAAQIDAAQF/8QALhEAAgIBAwIEBQQDAQAAAAAAAAECESEDEjFBUQQTInFhgZGx8DKhweFC0fEU/9oADAMBAAIRAxEAPwBODqWPe/zeMfr0o33pG83MP3DH1rSI0IAJqal+fRvhDCk4S7MD3/2Ebcve3QP8s0c5QeR8/n/Yxj9RfuP0gBJ5az/F1ev1cDzgPa+K4AkAZlnKCOXvFu3XWCCeYPStPJ3hTMPiTSdA6Ety94+tH7QkgolkIAFLWHbT9fOGmEUESg9CpyX5Oa9GT8SYATMyrSfykE9gdPvSFe2MVMUsS3bMEk88jnh/q+NYCCxxhDnmoXp4soJHJPiI+cE7wSakvR6/26/rAuzn4CXH4kpuwmJA/WD95FkE2Z60L3FvjBFQiVSrVLg1pow7M8cyJAXlUSPDzMeZVy6D71jhMkqLBzqqocJ1+ulInxjJHhgAJu7mnPSzXPlqxX4D0czFH2A2VwcqQFV0CeZ+vYxuQFDNnGVxQKBcAdT1evcxFIlKXlmBbJQQyct3YFRU9KEBmtSJ9rFRIykpYErJNGoHLX1p0HKA1aoPGRzuxOdS+xH/AGn5Awu2hgiJoUUhUtJY1F3YcIL3I0gjdWY84gBhceQUPM1jraBSkzApQBKswDh1ZTmCa2c0eGoEXTIdrBRyhMvLKl5SSEsMxY0N707xHjsYcoM1QTlBIASHDtZveOjuzOYFRjiEkzVOn8gLJcaAagaqPJqwrqtQKjdVRyTTnze/SMMs8E2LmlTJIZKWKQ9nHF3LkEk1ofI/FIQJSVISyqOTyBYDq+X4RztDDpSGutVRV9VZuEpoHIYvVjyMW7cjdNEySheKUSk+yhJqUuQCpVwOl7FxCSTdBdIRy0eNkHE7BkJTmURzYVaoEGp3Jxs1aVJw6ygUAU0tTEXIWQwHrUUvHsOxMDIkpyyZaUA3YVOjqUaqPUw4TGWiurB5jPDNq7ibUlylKRLQS3EJawVhNylCSAD3Bc6C0VDZ2HQibKUsg5uIehLEHWxHnH1IY8F382TKk4+auecwcKkygKZTxOQ9WUVBywDdopSSpC3Zxt2UjEyspLC5VyAuxNPOwhbh56lKEjCJUo2zXLc3Nh/Eacrgwds7Ys/GkKX+FIuANeRAPtfzGg0F4vmy9nSsOnLLSBzOpPMnUwl3wFKuRTu7ugiUy5zTJl+aQedaqPU+kWeI/EjRXGSoNnZiJaoxS4hmKggOJy4S7TXQwfip0IdoYihjAEM+5jUW/C7tYYpBmLUpRq4UUhjZgB861jIG9B2sqiSPsvGwj9I4zkg2PcfNSWPwjAocleRCv9JYw+/uJt+J2UefevxjuXmHP4RGmYH9pPY8B/1NBDEByk99PWDuTNQLjp7ILAZjRJFKnpA+yJIVmAIAQm55C/1jja06orag7nWAdlYhRzhmByg+RJb5Hy6wt2MlixghYAVMXRKRmVz5BI6ksO5hT4pzpUts8yYknkKgBI6AUEE7WnVSj3UOpfVYZh2SCfMnlCfDzPEnS1MX8RJDtZxy7v5QeDJXkuks8cvrMlf/ALE8v0iXekFy1gS49D6UiGXMGeXT/NlWe/iJ0P0gje0F1MQOLXy+3jSwLEr0teSmVRcEE8yTZ+ldNY6w6c5clKgguskl1VZuwOlnPaIVAgEBhStLJ1D6X8h5tuTMOawykMOtUqehdww8+kIsFA7E4kpKkZCjM7VSAwpmLP1NWbrR0swgjIl/DB7Pdj0HIdeZgtYC2QksCS5A9ojRyRR3rzjRUoy0hPs3PVnCQA1HcOT6irv0B7jfdyZlnDyHqQDGt4pIRNWs1BLgOddP4RzapeB9lzGmyyTW7EVYVBPK1oO3vW60IYgM6iAK1YByQwFSTW4heEBfqK1MkrWyjVxWlA49keRsORPMwcJmfDBKUkkKahJZhUsKWKfibtEAlqVLAR73t1UXCTQAdSXe/CREmDzgAhWVNQGuq76dTXkYVSKV1J5ZCqAFcwJCAqyRrmb3qk0pekelbtkiWhIIokJcdKHyjyadtLiEqRUJ94V8+ve3e4f4Tbs7BSpclIQokFedRUr2lKUoNSoJuSbikPxlitW6R7js02Pb/aD8RtGVL/xJiEfzKSPmY8Fmby4qZ7U5ZHIHKP8A2oYH0gjBzyQQPhEnrpcItHwrfLPWto764KSkqVNzMH4EqV8QMvxihT94MFtXFJWJSh4ScqfEutySHSHDBlEOfes4hHiMOVpL2MJ93cHMQQAAMs9yNSlnSoeY+MBatp2M/DpNUz1JUwARAZxJjkjrG0tFCBKhZjvPA5mxsTIwLJniGaqNGZEM6ZBFAscuEGKN4b4xcJ5qCo0Hnp6wTFl2MgTJKT+UZfSo15EDyjIr2FVlSwUWBNnbr3jIHlp5NuaEKVqEdidzEMUTpK7ZCehAPoI7VgUHmPjBNQuROTao+USIKRVJA/lLf9pETzNl8lDzcRCvZigHKaeRgNWZY4FuNlFRUQ7JJZ6kkHn6Rkg+FLe6rDqs/QX8onxhqlI/Kl++nyfyELMTOzKAFk0H1Pn8gIZJAbfBBtl0BAc8QJJ9OdyTGbMZJRmYqK5YDZbkjq4v8taRJtuWnOgs3D8aDN5NbVxEOz5ZKkTGYhcsJe4TmqSfeJqB5nUGA+Rl+ktcpQK5fPxJX/eiCd8lsTz8QM1TqHbl/aBcPivxZQJP+LK1f/MTzeDd8JiUzC5YnM3MseTGA26ESRXZgISkAJauavEbptqIHCnBQn3jxKA5BykfBzr2ERz8QcxDsTRZ62ZxbvpG5cw8KUtlSovWrpOUNTnc8vN8kUQUsezlSMormDXqGoe6ieulY5M8Szwtm01CXtTlqBf0ER4jEiWCEgZiGs+XkG58hpryGSpSRL8RSg7uNSVe6C/cnyMEPJvZxJWkkuS7v1cfSLFvYpPCTdQPdjQ97/CK1KVlVLUb5m6Uyn5RZtuJzIkrArkFdWIBZ9LQvKE4ZWsoQCVFgLA2A5kanXL6wJisUqaUhIyy3AOhIFTnUPMt3ifB7LXiVqGZKUppWwq5ypFTo55lniwbIlHwFhfBJSSkTNFjQpHvH1qKPDJUsG3WwUbElplkyQpS1BhxMHNzSwGr/WIdppAkplqX4kxDEqHsggMrvS/bRmg6RmmAS8OkolJZOYkuQKVVfyB0qRaG+B2dLlpIYFwyidRy6DoIHIVh2yoYbHSQniUx60BPnDDEbWXJluiWVOzGlubawh2jstCVrSboJBrpcFtHDGLbsMZ5CaAtSvK/6xzyikd+m3JURbFxk2cXU+UCxABJ7CwhnhgDPSaNmAratH8qeTwtwuOQkEZRmHUEVtXTziPZ+IV4nFQuNO5Fe3yg6cbdia09saTyegT0KQcq0lJ5H7qIhVMi77FX4uGlElzlYnsGhccQ2ULNM82WrunKx88vxi7RyIrAXGvEiySUJUTmSkueQN4JTsOVMSCEgZnYppX5HzjUEqeaOSgq7c9Im2uP3dWUoKjoo+ydC3UajSFyJ6lF1KdtNPIWgCs1PKB/F1Nv7wuxincE005QfNTc/f3+kKsTaHQrFc+UlRct6xqO/C+zGoJhOvEKUxVLQt9Uu/moExtOKCbCdL/lU49C31iuTMOoMzDhA4VEevWtYJnTpqUpZSwHVdikjhoxu31hsC5LIjaSmpPBPJaCP9QH1g6VjZqkezLWDrLWCR/S5MUlW1lgcQQXIukpJTV6pbVusdJ2ikkky6ACqVjoNQavy6wu1BtjrGTVC4IWssOg1PkKd2jezky2qUk92bpHK8Zlw4mOUkqDEhyxSkgdqv3gaTtKz+Et+aQD9GjAsm3lljxEipGUUdn5J51qX0AVEYQ8xCUkP4iVLcGrqSkMbJowapto0S7Znp8R0oZYRlvw1IOYueQ0NjAWClALlqLpTnSoUGYkEEryH3Q1BybnAeB45LSjBKTMlnQTJZLHTOmCd8k8cxRLKBVk729aO8By8WlTNPQplJLFKkEsRZ2c9oZb9ynzuHHiEW6q+rDzhXhAXJUEy3SkINVKFGckM9xZ7P0pWJQsoJyq4yCCWoDqw0NPJ61sNhgpCggOVEsSCS1CyU/GuneGkyUmWhBUplEsABUaqPkPnCpUV+wvlcGVT1egq5d3NQ1B92BNmkFbLTmIUpQuzKogvrYUu5OsCyJWYsr/ABE5qkFk5jnoSalteldYjmgqBygpQNQRmOjv618h1auwJS6slVMYECpStlF3A1Nv5fhWLkFZsMlg5ZhR3YkCmtopeycKFICZbAGpJoEpCZqSonu3rFlweImFIl4d2TQzVBgOeQc6mt+1DBeCWZBMxSJCs8w55ygAJKW0disgUoRRn1blpOCmTlCZiDb2ZaaJT0bTyqWqTE+BwKZVfaUbqNyTft9u8EKXA5G44MoAwAAFgI4zxwpcRguYYxWN88At/GQfa4VDoxbzp8Yr+B2xNyeEtRCbsAQVAVAJGnRo9Lx+GQUFKgFE8/pFGx2FHFkoz2Hy8vlAddRlKSI5ctUxacgUE+8pzV2byi17PBlgqXXKHduIgaX7Wir7uz1JUqrigA76EG9KRYFylTSmQj25hKU3oPeU7aJBveg1gPGDXbs9T/ZfjiuQUEvRE0dlBlD1D/1QVvJKbO1vFc9CUJ+/OKUsYjD+GjBTWWAZalJCVB2HDUEUIc920MWiVPmLlHxmMyYlOfKGTnCEAkDQFjAvFBSyDyFkSwsaEP2qD9IsOy8YUSpQN8gPk9fOoPnFc2fXDf1EfGGs+bllSlahBHxp8oJuTeKwYxaZ6QbFJQrksOfi7HvFNyFKiCliKEG9Lx6Busj8Aq/Mon6Qt2/sPxEmZKH4gen5gPqPlTlBFZTcRO0rWFs8ju1TE0xRLOGFD96WjvEjhtp9vGFEi0uXMZEqknl8IyCYrJUcrZnNLt1cOe4jjFYl1NkSQEituJnN+tGjtLuOVCQCW0sDqxET4yTnOZiSXaiTQPW/9x1jGF2ZCpTlBGZRBAOgF2rWpHrWOMSmUlwqjlqpoK9BR25ROTLCQlLM54mUCdTahHyaOcVhgpBryZlsNaHnY+kENBeIynCo/LmYNSgQgC+sJ5WEdQt8D2hxPkPhZIfUnnUAD6QtlI4hblX09YItBe1MI0xRUWCgO7C4+foBZ458QOkFICieAA2OpCtEskU1VrU5SNtgCZZ1Nwh6kt3tSv8AeBPBHiISpbrBSVGrPUpSH1YW7RN3uKpeggwmLm50AsQVJBdIe495r9X0j0Xfa827uohrvmU0UEhQXUD2hoxamjdjF7/aCWWS7Ooh/NVG9YaTJJFVkZZac1yCHVUAalRD2AOjvGT8eADnKSk5iFkELOY5mSKMz5dbCFs3FCW2Z3b2Em+mZTB7AUt5iNysLmLzBnWpbJAJ6KNGDUb1HaJwi6yUlJdDUuZ4wClcEtKmAc1JIA5OXar6Qyk4fOhQOZEslgW4lBg4QNQ7h7VMdYXZ+chOUTFpJLOfCQSSeJqLUOUWbCYUIqTmXqo/IDQQ7dYQlXlgeztjjKApOSWm0sHiPVarv0Hwh0lgAAGAsBaIjMjkzIUJIpcRqVHGaOSqGMYpUbw5daW5v6V+kREwThcKqizwpGp+bcheMZIMmynHT7b4NC2bspKsz2P2YdYGUTmQbio+/MDyjDLyGtj8IRFGU1WzhLWR7OdPCoaKHMai1tD6WPYG7s6VIEyepSsRMACq+xLd/DHwzHUhtBDROz0KmySqo8VB+IBHa3pFzVISeHmaRqbwBNCTY+zQiSlQHszCYLxp4XHN4LwxAlLTyX+kL8WvhI5Q1UC7YLgD/wAtM/8AUPzeJtr4lkISD/lpPxVAuzlf8vN/9T6CIt5Z2Vcsf9FJ/wBSoDCuS6bDDYWX1QD61iTxcsvMzsXPbWFmzcbllS0ckAegEHGZmQodIZPAtZKfvngBJm+IkPLncQ5Z/eHn7XmeUISoKT0A9TF7OFGLwa5BIzoPAToqpQe109njzeYhSHSocQJBBu9iG6EQQMhnza0LRkaMsihZ43GMU+Ri5eZDrBzOfechyB2qD/eJyp1KZSeEsfYISC7guOhr0IhBJlBS0ZlDQhw1Mz2F7mCpszKVZkOHL0HE5cMHDij9jDUhbYdjcEyvw8xSzh2NyXcpLM3LrEs2ia2SGHCp9a6tc26coGwqcqUtdSUm4oC76kilW5gxPMQwzDMwzZQxawdutvWJSa4odJhO0JY/d5LM3EfiRrCqWg5xdiRr6Chh1tiWRJQAWIz6f9RUJZT501FG0HrD8CMZY7FDxSWZYGWvdXTpfT5h4XFKVMCZYfKRmXyQDVINHOhUakDSrTbTwpMxWZQCCCSTfK1ugck+QiLZ0wS3AObOUsmxANcxIt7QYXLGESpvuUu0iZTkGl3sVMwYhvSLpv8AIJK2uHI5EuWB6ORFCXPe+ZyAXoXp8Ive984LnKlp4jYgetTpFJE0UbDYVZSVZmKmzrJLCgfLqT0/SHmHwNwkKAU5V/5irXPuCgDCtIOwuDCWKmKhYe6nt16msdImKTmYCpdzCtsZJHKMRkaWlGUCwEFIUYGlSwKkuecSCZCjE2aMzRF4giUy2AKqOWSGdRPIJ/VgL2ggOVzABX75VgyRgVKqo5R1v6QJOkDIstUIUEuXahryKuugoNScOLIL6s30+sFKxbGplplh0hz+Y1PpYRJgT4oKVVzApL9Un+8Arnkiuobp93ifAYhCEhyxJex0pVvOC6oMbsMwc4pUgquCEq6vR/X4gw2x+GBEK8XJzoUpJFixBpzSryYHu8PMJM8WSiYPeSD6iJIoyveIpFNBUcwRUH4Q8nYooIc2III6EFoV4+UzwfipsnwCcw9m+rtZrku9O8MA6kbUQFzUmYkOywCQDrzvpEspJnEhBDGgUTT4Vim4ueWfIqvZu/PSDNkbWWBlQQlbuErFD2IN+no8FOwuLXJZ8TstUhChmCgpQUWDVZm+/rAO8kp5uH6ymu3sqzNXvCPam9+JUPCUhCDrQl+xzMR1EKcdtufNXLWoSs8pKkoVkJYKKSSxUQ/CmpFGjOjKLLzKE1SkpzJQCWqUuTfKlyA7A/bs0VgJsoOp0/xAlXqGAbs0eQYzHYlYIVOUx0ZF7j3bg2Pxj1j9mu86sThfDnHNPkcExx7Q91fVxfqDASTNK0EbPmeBNzlTpUKsC3Qi4voWuYrO/XhjFJmJp4iHXZnBYEPzZvInWLvPw4pkKQhXF1q3oP1jyr9pM8/veQH2ZaEluuZX/wDQhopiSaZBNxKSaE+j/MiMhMhRa8ZD7RLKrs5KjN4gUtlApSlL6CkWzBbvYiYgKHh5VhSmWtIUepBNH0fRoKxuFShMxLVU0t/5kKNuwIpzi17KWsYXDKCiAnDF1ABwyZaXar1DW8orDTUnknObisHns3ATkzhJUlBXMIy8SSA5Iy5nYP305GN43dnEyAkzJQSkksXQq2nCskaDzifaO0l/vsuYQ4lhGZwNEuSWAAcqH6xmPxC1oK1OStaG4fdqcz6Cw6vHPVFrM2jLmeCjhDlKiqgccajQ3TdmFxCSRKKFodx3OkWnGI/CSGHs8gW9o/ekJ5hHiywzcI5ak89IYU422jwVqCxcAsqoPQJBq5duTQHInmYpLJySwQQPeVYFRU9mIDWApDrfJcubikhKCVIDAhyGzFgBqWJN6NHOC2eEsV1PK+gFTqaWtAqgp2iPYu6vilK1DIkABxdTa1evW3eLRP2d4Xs1B1Nyep5wRszEvLH8ND5W+DQHsjaxmonpUAZiJpTlqxSfZIDuKD4QHYURl408DYiaqUUiYCM9mrxM5Aa7MYLkycwers4DH4lmHx7RgkbPQfCOcRLy0JGa7PUDmeQ6a+pEqk5SwUpx7RClAHyBtGkSwxo0agWZs9Dup1X5t5ghiPWDlJSkjU8ySotycknyiCQadT/eNTsUkav2/WMAmxaTkU3aFMo5gDzA9SPswQcWTTSBcOk8ID0GX0p9IYAcJuUZTU2LD6n9Ia4jeDD4RKZa8ypjAlMs151VmDdnhLPWEqBLA0NaOaesJcJsiZNmLmzkqAKiQAPSo0AaFkU01bLzh9v4bGJVKClyVqBSkTMoKnFkqchR6Ev2g/8AZ5iCZUyRM9uTMWgvTkoFuqVCKAvZ/hkLlE0q1G8uXaxhzuhtVX72tdgsJozNlCQQ3ZQp0gReRpxwXTa+GY0ilLnjMpZLS0A1elLnt9BFy3zxoRhlLBqoZE91UfyDn+mPKJO0WmCXMLy0sSwufdB6Bn9I2ph0No9yw4daijOrhcuB0084lxTFDkkL0IoebuLNzgabjErZi6E1PU3A8r+kKl7UKphygEWvTqYkdDeMlo2zj8NOwqZrhE0Jdk1GZIAWkjKw5u4ck0LECkztqJqxPo1okRhmSUCbVSlFTBxxXABhNtHDmWrKVA0fl8KxaXqo5oOkHq2ipqRa/wBly8RMxU0y0nJ4TTF2SFOCgE8/boK3gDdHcSZiAJuIJlSSxCR/iLHMaIT1Lk8hQx61szBJkyhKkITLlpsEvfUkmqidSamAomlO0HlAEpKFKfKkCmtucIZ25WDmLVMUZ5UskklaaPy4LCwd4bIWnMyi7VtTtHU2eLUDRWKZBsqitwZDnLMmgPR8hPqEiMi2IWDV4yKbULZ5Ztuen/w0ryMP3lPAMrn8NTtTqKfrDdKArCyQUrdOEJSActQmUWIDOC7cmHWKrh9jYrwDJmFZQZgmAAy1gEdFzB26gxZ5G1J+YHwVcCBLCfwgG4S5adUlh8OUPGUepOUX0KBisX/zKgUnJMypcg5aJS+U5mJBAr06l7LvRh1SMLKSkEhWTOCPzOzJBYNlNzfzgXF7HnKWk5VUKiAooHtVIzCYdWIYBvmdtL97nSwlclLhSFZvETXKSQG0uReOZrJZXQJtOZwgJq6AfrzhcucSpOWmUZX+vfoPWJ8dKWSAtJSEpSKF3LakadIBmT2LWjUZIYoSBVyVG6jcx1ngaQoqsHgwICWzcR5C3rrAoITs2cRnbk/of7xFhQmXNVPTrRSQRVRzFJclqAm8DrmFSZiSyUlLDQByAT3Z/SN4OShUtSCynWCtn9qtHHf5QBlwTYp5qvETKKXIUpVGISCkNxFqKNRpzeG2AU0s8z9tAUnCplylIS7MSHL6veDsIvh8oAGCoookj189PSNY1YAJ8/j9mOJk7MvzaIsVndkpKiBYAk6PbvGfJlwd4cFayHdLeXL6xmJkBJatOfl9+cH7C2PNuUGpBykgEpFcorQm1YKxu7uIUcwluwLgKCujsA8ZySfJqwVvEYmWg8a0pJ5kD4GANpbWMgDKl8xJBcsxAVoQS5Jo4tEe+OzgJaSofiBagb0BTQN3Sb8x1jWP2FMnZVpmS/YSEhja4BPVzVtYc3ArmbwTiSUkIf8AKAPkH+MTYXevFS6JnKy6pLKSRyZThvKEmI2fOSVjIo5Symq3p8+sAZzAofd3PStl73SJrJno8JX55YJQ/VF0+WYdrw0myxLVLmJUlUtyc6SCkpINadWjyWSlSiwqeT/dY9e3R2KMNJyzAJkxTKmZqoQpqJCDwlVWKm6RHX1Y6KtjwT1MIXb0b2SZ0uXKC1OhRU4bK+VksSeK5s/eKvsyQqbMCQSVTJgByoJZwwIBYqSGrZno8es4qUhSWXLkLQGMzxEIASliVKCm4WHbWsIcfu4iRME/DzvAkgFTsSoBn4dZiSOb9XiOn4qOo6aqx1HFRI9n7irkg+JMVMdyUhQQn5lXoRDLCYEA5BLkJYEsPZSn8yiQ5JsAA5POrKZ29SVENNNdCgjWzg3gvAzFrqEkknMAC9aVPQWD/Uw/iNdacbjyFaM7qYcrYsqY4ROUFdUgJqzWWSkdvSCdl7rYZKUeLLlrmFXC/EObkG9NGZ2vEkpBEtU6d4MqYUtmcKy3KcxLDIHSSH5gHWDPCVMTKCDLMxDTAUFIJcnMpIUXVLUepvqWjl0fGNS9eVx7fPgnKF4XuWRGCaIsZMCEloKwmIdAUQx5dYS7SxIUo8gY9bCVohm6Zp+Elw5vEM/FAO5++XUwtx20wKXUbJF+55DrA8hbl1VPwHQfrC7hqobJxSzZgORqfgYyBkYkdY3B+YLYpE2IpU7iV3+ggTGYky0FQQpZpwpZy5bWIjPUCMqCrMtiQQMoYVMUsQMx2JKUqUGJAJAJuRpSK2nbM9a0hS2BD5ZaTZvz/wBxDvHeyYTYaSAt+SSPkPvvAfJgXEbakF0kziXYhl1gDGqlhKSEkcr/ABrAS1MsulVwHozkEjXoYJx1ZFKlCk06EkfX4QoQ7ATie2g0vBxmgHyeD93N21KkpXMcPUIBZWXU1Sa8k0uK6RzitgzBlXK4kq4WVwrSogKAWkilK/7gma1It0g7WL8PKExRTlzAg0vRw/30hxg8EXKMuWj1DCpqa3g7Y0tEmWkeElallQWpR90PmKHTUOAwLOCSeUMpaQuYVIJysMoJ4QwDZQaJFqCIamvXCHUDMJsyWQoqLkDVJY2p7Q58te0TT9jy/CeWShX5VPlPY93FTcNDFOEBHCyW9p1AOWuk6WN6erQb+5ZkpCUEAVIa9BUVNWGtAByeOdSld2UxwUbD4ZMtRXNypQ1Co6uPdqedWaDcFtaXMB8N6FmIIr05xrejZKAoTS5lPlUHbKSogFmsTcCz94n2VKSpAIDMRS7Bxp7t3e5aKvWklZvLW2x1hJbHlTiLFzS3DUsXINoKlTykFR1NKkKBa4Bp5fw9AYiwwAby0q/Ut+YB+j6WcSp1CCAU66sLguC4LFFNT3Jjltswo29s1GKlMShM8pdExnqGLKDOQbOI80kieiYZE9OSZ7qmdKhWqTZVuevSnqawszEioYtUpKhVtGqDY2DNHO0dlonOmaHyrdBAPCt2BT0rd+bxXT1XEpGaS2vg8hXi5UxeVaEKf2VKANAapY2/vE0jCgkmXKRzACE8q1bv6Q63g3SSglBSZanK5awSUK1UlQdgavRnGlIT4EHOJKnSHIUymokOQTYpJyvzpzjqeulGya07ZPhJmVQLIBJaXwhhb8U2omlebas7PZyFBQSKkghhqfemq0Tm0ew5uwHw0hU4gCU8p6k8KXTYVqqrV78mhx/4RmUovLL5GSFrFE2S7sSXOgDHWPL19fzL3YOmMXoy5X3+oKjaqnnqlpR40tpbFIJU9azEVa/CQ5aH2zpCVozjDy0FQAW4J4gwyqQk04aOzBhyaFMrAeChllKcxrmmBSErfhSgrKTWoDsKt3se680qS65icRMlA1CUpIUE1QtNguqTTnEnP0vZwq7/APOe/wBjNqlOXLT4ax2xz9TznePYhw0xJ8LLLYlLpZRNeG5+dXeDdnYKYpJJBHiBsi5qpYBBYgZA4AAe71ajmOd/N6zxIWXWQFpvQ6EUYajneKhhcXOmH2uIlmYk/bP6R2Q0tXVVk5zfMn0PWcHhJijMBCVJWkAJBzIAAqSGSQT0JLVvGsKiVJBVKTNKJKAhAY5gVnjCUKUCsJSxLhxRnNIqWxcBjpZQqYlKXUkJyr/FclhQP8/WLfj8XJzSZ01KlTUKEspSRlSt2C8jsSMrPQ8XQCOeWjLTntldPovb+eLBGW1en7W/3Gf7vNkoWc4UFcQSqY61EhxlKmSCeEMS1XcRWFSdoTj/AISJCea5stRI5slRHzhttCYVkSsyCJcoMtKjnLcJzSyKUHPnFGxWzNopmKKF5kk0CVgG1eFRe72Jjs8LrenbN+3sJOL/AFUWzDbvFPtTUEm5ckn4QXK2elPvFXZLfF4pKDtFPticO6D+kNMBtKfcqB5/Yj0ItEGWYS0/k9XjIGkbUJHEKxuHoWyv4LEiYhKhZQBHmHjqTr/MYruytqy5KSkhTOSkACgNSKnm/rE8vb4NEy1EkkgEgfq0NuQKYx2niQhLk6wHsz8SZlIV/FexY3PaBNrIlKV4i2K0BgnRyxuwJFxpcxBhdpz1pICsoNGQMoYABi1SISWokMtNyYLtzDzZKloOVSZqytICaFqDhs6XIF7mDd0dgLxE4GYFeGkOyhdWgyirC58hrE+zdnLmsAbCpPspGpJ0HTpFi/eU4dKEpz8R4US05lzHDeIpnCUlqc+abxzT1bwii065G0nDokHinByKpoApRJJUQXLl6enSIF4FS1FUtIaY5Up1AEpIANCz8R75epI5w2ys8tIKPDS7lByLL2JrmIJD2WqkEY1BUsSHySchzslYIBsywwFiMruXFqPz8PkekbnolgICWKkUDEHLQgm5NjrWnSDdn7PKuYDs7OXe3Imh8heBdl4BIISAUoFgS4Z7VtqeQ0a0cbyYqckrlynyEBiL5QBmArTizO3TkInW5hVBu1d7MNhj4ctTzE0UEpzF+q+EAv8AlPcRUMbvZOnKZKEg1Yk1e96V89YQYzGSUTFLmUYBIZ2ZgwYQtn7yJUcqHAsP9uXn5R1S0EsHXpx8OoJy5fxz+w4xu9k8pXKWo8SCCDU6KFb3Hx6RcNyUqXKSsu6kqfsFMkilycv2YqGwN1fHyTcQ6UOSE2XMFGc2Qn1J0u8et4PIlICQkJAAAS+UBOVgOdSqvR4hqJcI55yjVR4sllSylJDir/DMXvYlJ0sochGYjEy5LZzUAEpaoBdnJ9l7tUnqAIJwykAElRYgBlNThYtqfZT6xV95MCjE50omLTnclVBlW1SDYg1pQ1vE6omsvJLit9ZEstmQDe4JsOWWtOTW5QHM/aHLPCFJYmlEg9apKW9YoU/9mmICiZU+UsivGFJJvqMw9TCnae7eNw6c82SrIn/MRxy2q5zJdhT3mjpjpacuJGc4r/F/X+j1fau9EnFSsgHGhQUgp1b2gH5pKrPFF3vxXgTUKSASpJTYMS6cqgdKAfpFRl4sKUlKSxLhXZtR9+UWDeB5qsKhIzKMtCv9KHLk0FC5PLSC9La6fBWDTja/MCn/AIlmq95252/tB2yMdiZ6wmUCsuHYUHMk2T3MNtk7nSEzAJiVzCoEpooSg1xQhS66lhSLZ4snDywmbMTLYuEy2Znp+GAwV1L6xHU1NJKtONsXSU5yz9r/AD6nCkBLSisKUQ4TlJDgDNoaPQUvEuw9sKTPA4ULSDmTdzoCWCRp6QnxO9GG8QLl4bxJg9lcwgEdgLeUDTd7cZmHhy5UpJNSlNQObN3iC8K3Hjnv3+BVbo4tLn9/YsGP2bLxhX4+GoCWVUEk3KSkBhYs7RWdsbkKlZZ2HmlABHBMbMD0WAAx5KDXDmK7jv2hY7OQmcQkFhQB2Jq2nbSG+xd/caoOpaJqK5krSHe7OOYdo6IaOtp5i8dicvLnhc/ManeVctEtM4hM1qkZiUg0dtFkMOmbrRxsyUFyjMmzBLkpNFJBTNOrUN+ohLtHHoxaEz5TIIyonJI4mcBKgrUWFY6x88TVeGmstDADQlqk/AeUI09WaT56/wBYwNFONp/nz+JPiN6sCJgyYebNUkFlKUoK6somLHhFGYgTUyAPESCXmqqOoIqW6mEWEKUhsoHkIb4faDBgUsKAM3lSOteFj/lkTeksKvr/ALDiP+nOTlNPDmIYjqCa+YMLcZs3DLJUszparhRQKdCpIYjvAuP2liQ5QmWschQ/FTfGEU7evEIP4iMvTMl/QA/PSN/54xXpbQLTdtDPwVj2CJqdFoVwkfQ9IyPNf3ia6ilKmKiWAUwc2pGoa590HyodxonCTfyZh/Ecqn7pDRvDYPEhRygMbAlFtQS5URF7Rs89B2iVGAP5vvyjoUDlcymTJGLykzEy2ZicynZmbiDfEQRu9IkhTTJySbEJzFLm2ZYSybaPCPezGTFTlpJOVKilKatQlL9yQYm3ZwC5stQRPky1BVQsHMaBlCrEeWkSlDdhDxlWS9bW2/h8JLMsoOdmKBaocHM1XBFet4V7E21OxAUpCCAgAZ1HiVxEtmIIepPIdIU7XKQszZ+WYvtwOKBhq7OBYCFmM2viFocE9ANBypSIeXWEWUMXJnpUjaRQ5WtCaey4JT1BADvyiFW2pZoV3N9Lf7xQDMHMAcg5Pr+sM8FtBGUIWlykgy1Esx/KSKkEt05vSFeh1s1wXRnpWDxqZiXlZGALEVUCRxE6t0ESoSGSCWupNszkgB1c/mCI873a3imImImZXIpMSzAsavoLUMepYv8Ad5mWakpZXFqx4X0sp28ynrEpRa5A0qtcHn/7QN1ZUyUMWhJcqyzRLIAe6VlNQCag0btFY3a3ZkBRn4gqRKQ+UEglSuTAVH6x6RtXagVKUgjhKMpSCWbhY9GKn/paKPjJ4M+VLHsDMEjRkuH7lTnyisJyl6Aw008voM8bv8mU4lSEskXXXXlz/SFf/wBTcSzrZPJkg/6SXhXvXi0ShwgeKuxYUApm76CKlg8Iucqn9SjYdSYtHQiuTT1qdRS+l/ez0DD/ALScYbZVB2oBbRw9Ib4T9oM735UtQJrQj6mKjgdmJACU21JuTz/tDnD7PAgvQi+EFajrKX0Re9mb14ScMi0KkE+8/CC35hbzAh6jClCSoHMlnLs+U9aghy5vaPNpOEAhts7bKpLIKvwzQO5y8wByNac+8S1NBxVo1RnxhnG8u5siYDiJEoJnMrMhDBCiGdQTZKr0FDFWBEubxljlloBDl0gBQHQEk8rCPSpm0Rlyg8IJGl+T3s32I803p2bOzoWgZgq7A0IqKAUF4WKc04sWMqWPcaT9rrTLyIJzNVRJJANkjlFfmS3JJLm9YYYDBqWT4ivDPIJJNuzN5wf/AMPSj/nLftT5Q+jpKCLTn0/LE2HQ3KGkqcGDgesFSt1Um01R/pg2VuenUzD8I6E6INWVHbGx5M11NkX+ZLMe6bHuGhJgcEqStVQpJGju4qkkd6U5x6kndqSn3H/mI+pgqVhJKNZY8wT8ILYFDNnm2ylKkiaoghJQsgKGjU9CwhjsKaZubKoJrmratx3cfGL3+8YYPmU4YhspIqGNDFF3qnJQtP7iBly8YWhBrzFHHrEVBbrTLSk6yun8jf8AdDrPQPT/AOUdS8OBQ4keTfqYpKcVjleyw/lSkfIRyUY8m6z5n6Ren2Ib49z0KXgparzVkfzMPpEqMJg0ap/7op+F2TjiGzpSexP2YJG6OJV/iYgjsAIKi+wHqQLYnHYQBswHlGRVDuMj/wA5R6lVYyDtYvmR7DeXt7NXOgdifqoQUjaL1M1h5D5P847xO7UiYXWivRSh8jEkndbCj3H/AJlLV8zBan3AnDsK1rwi1HMqUXLk5g7m7uQXiSXszA6GUf63+AaFO1cCEzVAYNBQksFBFCOwjmVPCB/9mgf/AI4k5JYLRSasG3kwJKVKQHShZcDRLJyns0F7p4+SZQlLUkKDkOAzU942PSJxvFkDeHLQNeEDyrEK97ZYsZY7JRCJ5wWk01TGM6Rhj70s9lJ+kBTsLIIKWB7freNS965N1GUT/Kn9I2re2QPZMl/5E/pBb+BOl3CghxRJboKRJg9pqDSyTkEywuKh+ohVN39ULLlt/J/aA5n7QJ7tLIJPJA/SFnFTpGtJNWhrvDtrIlISlYCSHopjY10DN8Y4n7NVOTKmS6KSVgvqCrMk+ijBOzNv0fETVzFFjlUiiT0Ds/VoOmbxyXdlf6R9YEYxj1KQcop0iu4nc5U1eeZMrThFmFhaCZW66wGSoACwAYQ2O9EkaH/3J/SOTvjJH5ac1mKXEnsYLK2HPFssES9jYn8yfSODv1KHvS/ifrA2J/aQB7Ck+Uv9YKkviBx+KGqN35qrzK9BEn/Ck1TfiEAEGoGndoqE/fyauiVTSf4afKAv3nFTXJdua1En0g5limbdGOdx6PNl4aSkCbiA4rlQcynPQWhbtbDHGoQiRnky5aswmF8ylMU6WDGEuA2WlACpis6mcCyQewhmraamYkEcq/rDR00iUtTHpAcXs7GyK/vqT/NMKT6F4QYnb2MSWzrWP4Zim+kWbDoBVmr2c/WDpuDSscQQB/S8bykxfNkVGVvHjUpzeHMI5lamiRW28coPkSH/ADLJ+sWuThpQolIV009I5kbMQVOpNOTRvJig+dPuVFWNxpN5Y61MFYfZG0ZrNMUH5JAHqYvMiRKFUpSg9q+kSeGpSWabU3dh5NWDsgugr1JvqUn/AIRIL4nFK7Zod7K3flJ/wZRUNVrPxrFn2Xu9m4sjmzqqR5mJ17AnpmZpihkb2XbzbWNuXQV55K+cCJRBXMlh9L/CCxOS/CMz86Q9Tu0FqdPhgCpLu3Vof4fZEhKeJIVyIuYDmbaUzxJkw5EJyk2yj6mNDdKaVfiKUB+Y27RcJUkIJXlBULAaDnHSZirsz8ql4VzG2CKXufKYOoA9DGQ3xMkgsoVaMgbmHYiqR0gxkZHSRIzCTeKaoJLKIpoTGRkLPgaHJ5TtiYSupJ7mF8ZGRBFJcm4yMjIIo32HJSpQzJB7gGPTdmYVCUcKEimiQI3GRbTEkU3esMS1Ip61nmYyMiRVvBw8ZGRkAUyGGClg3APlGoyHjyB8FjwKAE0AHaLBshIZVBaMjIs+BUGYFIawjhCQ9ucZGRIYIlCsEy5Y5D0jIyHQrDMKkA2h9gpYcUHpGoyJT5CuDe1kAKlsAK8oc7LSCgOHqY1GQAj/AASRyEKtuJBxCH5RkZCyDEhxaAMrAB0m3eBsWoixakZGQJDxI8MbQxlC0ajIQL4JcYeLyEZGRkMwI//Z"/>
          <p:cNvSpPr>
            <a:spLocks noChangeAspect="1" noChangeArrowheads="1"/>
          </p:cNvSpPr>
          <p:nvPr/>
        </p:nvSpPr>
        <p:spPr bwMode="auto">
          <a:xfrm>
            <a:off x="155575" y="-1790700"/>
            <a:ext cx="5029200" cy="3743325"/>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63496" name="Picture 8" descr="http://www.dostpakistan.pk/wp-content/uploads/2012/11/peshawri_chappal2.jpg"/>
          <p:cNvPicPr>
            <a:picLocks noChangeAspect="1" noChangeArrowheads="1"/>
          </p:cNvPicPr>
          <p:nvPr/>
        </p:nvPicPr>
        <p:blipFill>
          <a:blip r:embed="rId2" cstate="print"/>
          <a:srcRect/>
          <a:stretch>
            <a:fillRect/>
          </a:stretch>
        </p:blipFill>
        <p:spPr bwMode="auto">
          <a:xfrm>
            <a:off x="1524000" y="1371600"/>
            <a:ext cx="5943600" cy="4423930"/>
          </a:xfrm>
          <a:prstGeom prst="rect">
            <a:avLst/>
          </a:prstGeom>
          <a:noFill/>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descr="http://pigeoncell.com/images/item1.jpg"/>
          <p:cNvPicPr>
            <a:picLocks noChangeAspect="1" noChangeArrowheads="1"/>
          </p:cNvPicPr>
          <p:nvPr/>
        </p:nvPicPr>
        <p:blipFill>
          <a:blip r:embed="rId2" cstate="print"/>
          <a:srcRect/>
          <a:stretch>
            <a:fillRect/>
          </a:stretch>
        </p:blipFill>
        <p:spPr bwMode="auto">
          <a:xfrm>
            <a:off x="2590800" y="457948"/>
            <a:ext cx="4495800" cy="5774018"/>
          </a:xfrm>
          <a:prstGeom prst="rect">
            <a:avLst/>
          </a:prstGeom>
          <a:noFill/>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81000"/>
            <a:ext cx="8077200" cy="6001643"/>
          </a:xfrm>
          <a:prstGeom prst="rect">
            <a:avLst/>
          </a:prstGeom>
        </p:spPr>
        <p:txBody>
          <a:bodyPr wrap="square">
            <a:spAutoFit/>
          </a:bodyPr>
          <a:lstStyle/>
          <a:p>
            <a:r>
              <a:rPr lang="en-US" sz="3200" b="1" dirty="0" err="1" smtClean="0"/>
              <a:t>Khussa</a:t>
            </a:r>
            <a:r>
              <a:rPr lang="en-US" sz="3200" dirty="0" smtClean="0"/>
              <a:t> is a style of South Asian handcrafted footwear produced in Punjab Pakistan</a:t>
            </a:r>
            <a:r>
              <a:rPr lang="en-US" sz="3200" dirty="0"/>
              <a:t>.</a:t>
            </a:r>
            <a:endParaRPr lang="en-US" sz="3200" dirty="0" smtClean="0"/>
          </a:p>
          <a:p>
            <a:r>
              <a:rPr lang="en-US" sz="3200" dirty="0" err="1" smtClean="0"/>
              <a:t>Khussa</a:t>
            </a:r>
            <a:r>
              <a:rPr lang="en-US" sz="3200" dirty="0" smtClean="0"/>
              <a:t> are made by artisans mostly using vegetable-tanned leather. The uppers are made of one piece of leather or textile embroidered and embellished with brass nails, cowry shells, mirrors, bells and ceramic beads. Even the bonding from the upper to the sole is done by cotton thread that is not only eco-friendly but also enmeshes the leather fibers with great strength. Some product range also uses bright and ornate threads</a:t>
            </a:r>
            <a:endParaRPr lang="en-US" sz="3200"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304800"/>
            <a:ext cx="8610600" cy="6555641"/>
          </a:xfrm>
          <a:prstGeom prst="rect">
            <a:avLst/>
          </a:prstGeom>
        </p:spPr>
        <p:txBody>
          <a:bodyPr wrap="square">
            <a:spAutoFit/>
          </a:bodyPr>
          <a:lstStyle/>
          <a:p>
            <a:r>
              <a:rPr lang="en-US" sz="2800" dirty="0" smtClean="0"/>
              <a:t>In ancient times</a:t>
            </a:r>
            <a:r>
              <a:rPr lang="en-US" sz="2800" dirty="0"/>
              <a:t> </a:t>
            </a:r>
            <a:r>
              <a:rPr lang="en-US" sz="2800" dirty="0" smtClean="0"/>
              <a:t>these were worn by multitude and royalty. As it evolved through the centuries and is being produced by individual artisans, products vary in designs and colours. It </a:t>
            </a:r>
            <a:r>
              <a:rPr lang="en-US" sz="2800" dirty="0" err="1" smtClean="0"/>
              <a:t>encapsules</a:t>
            </a:r>
            <a:r>
              <a:rPr lang="en-US" sz="2800" dirty="0" smtClean="0"/>
              <a:t> cultural diversity, local ethos and ethnicity.</a:t>
            </a:r>
          </a:p>
          <a:p>
            <a:r>
              <a:rPr lang="en-US" sz="2800" dirty="0" smtClean="0"/>
              <a:t>The ethnicity of the traditional skills accentuate into poetry when intermingled with the contemporary colours and designs. </a:t>
            </a:r>
            <a:r>
              <a:rPr lang="en-US" sz="2800" dirty="0" err="1" smtClean="0"/>
              <a:t>Applique</a:t>
            </a:r>
            <a:r>
              <a:rPr lang="en-US" sz="2800" dirty="0" smtClean="0"/>
              <a:t> in form of differently designed figures are cut out of leather and sewn on the vamp manually. The design would dictate the nature, colour and shape of the appliqué. It could range from an intricate appliqué which itself could incorporate other design features like embroidery, punches, weaves, etc., to a simple cut out shape from any material like leather, textile, synthetic, etc.</a:t>
            </a:r>
            <a:endParaRPr lang="en-US" sz="2800"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descr="https://encrypted-tbn3.gstatic.com/images?q=tbn:ANd9GcSlJPmo-4_2NQ8I66ezwZ5JTkQde_W7LkCI1Pr-I3UFUut2pOoS"/>
          <p:cNvPicPr>
            <a:picLocks noChangeAspect="1" noChangeArrowheads="1"/>
          </p:cNvPicPr>
          <p:nvPr/>
        </p:nvPicPr>
        <p:blipFill>
          <a:blip r:embed="rId2" cstate="print"/>
          <a:srcRect/>
          <a:stretch>
            <a:fillRect/>
          </a:stretch>
        </p:blipFill>
        <p:spPr bwMode="auto">
          <a:xfrm>
            <a:off x="1103520" y="1047980"/>
            <a:ext cx="7049880" cy="4667020"/>
          </a:xfrm>
          <a:prstGeom prst="rect">
            <a:avLst/>
          </a:prstGeom>
          <a:noFill/>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AutoShape 2" descr="data:image/jpeg;base64,/9j/4AAQSkZJRgABAQAAAQABAAD/2wCEAAkGBxQTEhUUEhMVFBUXFxYZFRcUFxUXFRcVFxYXFhgWGBcZHSggGRolGxcXITEhJykrLi4uFx8zODMsNygtLisBCgoKDg0OGxAQGywmICYsLCwvLywsLCwsLzQsLCwsLCwsLCwsLCwsLCwsLCwsLCwsLCwsLCwsLCwsLCwsLCwsLP/AABEIALcBEwMBEQACEQEDEQH/xAAbAAEAAgMBAQAAAAAAAAAAAAAAAwQBAgUGB//EAD0QAAIBAwIEBAUBBgQFBQAAAAECEQADIRIxBAVBUQYTImEyQnGBkVIjobHR4fAHFGLBJDNDgvEVFnKSwv/EABsBAQADAQEBAQAAAAAAAAAAAAABAgMEBQYH/8QAMBEAAgIBAwMCBQMFAQEBAAAAAAECAxEEEiETMUEiUQUyYXGRFIHwI6Gx0eHBQjP/2gAMAwEAAhEDEQA/APuNAKAUAoBQCgFAKAUAoBQCgFAKAUAoBQCgFAKAUAoBQCgFAKAUAoBQCgFAKAUAoBQCgFAKAUAoBQCgFAKAUAoBQCgFAKAUAoBQCgFAKAUAoBQCgFAKAUAoBQCgFAKAUAoBQCgFAKAjv3lQFmIUDcmpSbeERKSiss8V4g8fLakIAPdssf8At2H3/dXbHSxis2P9jz5ayU3ipfueSb/E65JOTnHQH3jtV9lXZIrm/wAyO5yn/FG2TF5Y7kZH9PvWb08H8rNFfZH5lk93yvnFniFm06t7Tn8VzWVSh3Omu+E+xfrM2FAKAUAoBQCgFAKAUAoBQCgFAKAUAoBQCgFAKAUAoBQCgFAKAUAoCHi+ICIzGMAnJAmBMSamKy8FZS2rJ8s8d+LIOJBj0KflkbmOv99471t00W2+Tz4xnrrFGPY+T8TxbXnktvJJ3/8AP9K823VTlyfRaT4bUsRfJFaRtgZ3nOwHv0rB3Sz3Z3R0VbWElz34NTddVDERO0da3r1LTwcGo+GrbuxjJ0eU88e0wa1cKMOxIH3A2rvruTPEu0ri+V+59d8Gf4krci1xXpbo/Q/X+YqJ0KXMO/t/opC+VfE+3ufSEcEAgyDsRtXG+OGdyaayjahIoBQCgFAKAUAoBQCgFAKAUAoBQCgFAKAUAoBQCgFAKAUAoDBNAeO8V87Q+hXBVFNy7jYLBXPuSMdga7NLDCdjPO1ljbVUe7PhHMOJfibj3WOCTAPvXm6i/fLJ9V8O+H9KrBBcsaZj6D+lc+cnpSr2LKJNlCKBmJxGKr3eTT5YKMTDJrBZhPQRgAd/79qJ47EOO9Zl9kUG4cAMxMHoOs9K2jN5WDgnp47ZNk3CXzHqO22YP2r0KdTzhnhanQNRc4/g+rf4e+M3QrZvNqtnCk4z2zsfY/1rrsqViz5PHha6Xx29vY+u2rgYAgyDXntNPDPUjJSWUb1BYUAoBQCgFAKAUAoBQCgFAKAUAoBQCgFAKAUAoBQCgFAKA5fiHmQsWWYzJBAiN9hue5H5q0FmSRS2W2Dl7I+P81vTwfFOvztbXO+l2JI/Dfur0NW+nS0v5yjg+Gw62sjn7/5Z4xnAAG0menSvncZeT9CbUUolJuILPCwQD169PvV9qSOZ3SnZiPZB2YzG5xjH1qEkTKUmuDB4qDAgR1FTs8jr49K4FqScAuOpI6n3o+CscyfZs24jhJgGAe3t9RSM8E26fK2svcBf0sFMdI3ho7+9erotTue2R8z8X+HdL1w/c+z+AfEmsC1caWj0kxLqN/8AvXqOog1vqaf/AKR5Oku2+lnvVM1wHqozQCgFAKAUAoBQCgFAKAUAoBQCgFAKAUAoBQCgFAKAUAoD55/iBxxcqEVzpkCNJGuZAiTI6mei+9dmjlBN7jz9fGbxjJ4zjAW4LiQZkeQ5nfBIb+Fba9bqn/PYj4PLbq4fzvk+d8RfzjPQV4cYn2NtuXgyt4KsYJ7VDWWTGyMIc9yAMT3EbaathIz3Sk/b7E9hRON+vWqN8G1aWeC9ZuAYE+/9azaO6EkuEPPy2JO5xj89KYIdmG+CuJMmcjIPQZ6Vong5Jw35yei8NcykRr0upDAjBVhs/wBO49/pXu6S9Wx2y7/5PiviWjennvj8r/sfafB3iHz00v6biHS69m6Ef6W6e/2rDUUbHldidLqN3pkeorlO8UAoBQCgFAKAUAoBQCgFAKAUAoBQCgFAKAUAoBQCgOfzrmC2bZLasyBojVPcSfei7kS7PB8k4nmjs863XDKmr1epj6yD8inJn/Sd+vsRoqksfk8J6i2LUufoa8s4UMz2SQVurdskqSRLybZJPXUIq11fowZ6e1xsUl7/APT5LelWZGEMpKt7MpII/INeE4YeD6+N6lyjC3D0WfrVdpdXeyJjwl7TqIhe5/luB7xUekb7GvYksX2UZ0nGNJAIqjimddd04LLwy7w/EoDpOZH5J9z/ABrKUGztq1EIva/JtxFiYifecz/f+9Qng0sjuxgrXLhGNs1okjnnJx47GOH43QwcKNQP2rSEpQkpJnHcq7YOE49z6J4e5wTov2wZUaXScsnzKfcbg/0r3oWRvgfF6jTz01m1/t9T7DyPmyX0BUzIkHuP5jr/AFrzrqnBnpabUKxY8nUrE6hQCgFAKAUAoBQCgFAKAUAoBQCgFAKAUAoBQCgFAeB8cc61E20LaANwBBdTLAE5MAg47iuvS11TWZnn626yt4h7Hk25q8EgJchTas6xDBDMHsWAJzGw969KWihNPDw3yzzIayUJJNZSWByvg1LMNYV2Qsgk5cNqGknc4b6TV7PTFeTCvLkzzHjjk4N8cUFGm9m50C31ADr7Thh9TXha2DreUfYfBXC+O2XdHJPpUkICNs7fivNy2+59P0YRjlQRctPZ0g6BMEEglQI6HrVG557nRCnStJ7EbeXauIVMoAcdYO+CRUb5JkfotPNZjwcbi+VYJA1D9Q3A9xW8bc8Hm6jROKbaz9V/o14TivLIVtogdvrNJR3LKLU3dGSjPsa8TbGokHFRF4WC1scyckU3WDnftWqeUcMk1Lk7XJeZeQ6shJyNQ2x1+9aae+VU8+Cut0dWpq2558fQ+ncq4zQFv8M2q23qZR0ImWXsRmR129q9/wBFsMo+InGyizbLho+jck5wl9ZBGqMjv7j+8V5d9Dqf0PX02pjavqdSsDqFAKAUBq9wDJIH1ok32IbS7kK8bbOzr+RVnCS8FVbB9mTzVS5mgFAKAUAoBQCgFAKAUAoBQCgFAfNPGXEOt+6qiNWlRjEQC2nsYA+sV6GkohKO5nla2+UZOPjBwA6vc1aNKIqrCQcIonSepInftGa7a6pxUsS5fY4bLITlDK4SWfqVhbBR7jXGDagbWqdRBJAXPtmOs9QKo5XxjFNZ9yVGiTk08Y7fU6K21vWmt3Z0vGqPiRx8NxfcZz1BI601OnVkMM00eqlRYpxPBc35bc4W6VcBoEgmCtxejpO4r5y2l1ywz9B0mshfDqV8+6ZTtXCTKxc9OVjpGd6xax3OyM3J5jz9CUK2kKD3OgZbvE1XjJqt+zC/Bvwt7yyPigxMiO4GKiSyTXZs4fkj5jyxBLCSh3A+UnqB2q8LH28nNqdHGPqXMf8ABSsyvoZZ6qTiR9etXlzyjCpuH9OS+xFftTk/F1/lRMi2vPPkrtg960TOSXDPR+HOfGwQAsofiWdz+odjWlGonRLK7exTV6GnW17WsSXZ/wA8Hv8Al3MVb9rw7wZlgMGTJyOhPf8AjXu1W13xyvwfGanS36OeJr7Pwe65L4oV4S96W/V8p9/67fSuO7SOPMOx2afXKXpn3PSKwORmuI9BNPsZoScTnHPRblbY1MME50qe3uf4dTXTTp3PmXY4tTq1XxHueO4nmVy5rZ7qAKJm42D7Ivze/wBK7m66UljuedDqXtvPY5FzmdxmX9rp9SjzGkiCTsBiMH8VtfTW68rkyotmrO+C7b5y9thpuh9DAzJNsgSpIlsz+rA/Fc3RjbVwsY/J09eVNvzZ/wAHouE8XkfEy3Jz6FYdASuT0z+Kwjpd8crhr3Oh65QniTTT9j0XC88svtcEjcHf8b7gj7Vx7X2O9WRaTT7nQRwRIII6EVBc2oBQCgFAKAUAoBQCgFAKA8P434Eq/nxqUKwInqV7HG+f/FdFMsp15xk5dRBJqzGcHiG4cFLVvSQxbUCcqR+knEmSO2D716qrnvUlLhI8PfX03x6s/wBizbs2zdKuzeWFl2UEaWI6Aj1QP761GdQoy458F1HTuceXhrkj4LVEm4szClgAGtj4VMd95Gfr1TsshUnJZfkVVQnc1B4XjJbuWrXFWdF5To3U/PabaVPXP2NY3adWR5OnSauens3QfY8Z4h5S/DsPMMA/Bdtr6GEGfefY5rwLtPOqWHyfe6T4jTq690Xh/wA/Jy7fNAQFY6AvzAST96wdfk7IatfK3jHksWbRYZggZ8xxAI3Ed6rnB0RTkufyXEvBEIb1qZGBAjM5O/7qpjL4Nt6jHEuUcrmPCzGgypHoODpifTW0Je55l9LziL48f6Ofw18klXBJ2BOMVpJJLKOei2Tltmv3I+KxiAI695pDkre1HgjRmrTgxTn4LvAcwuWm1IxU/wB7jY0hKUHugyLK42wcLVlM9lynxhbeFvQjd/kPbPT717FGujLifDPldb8JlW26Xle3n/p7nlXOrlr4G1LvpOQfp+/tXTZRC1Z/uedVqbKXj+x3OI8QNdt+keWNmaZJJwFT3P8AfeuSOlUJcvJ2T10pw9Kx7nAvXdSFhlVGQJGgQDloG+8zvEe3S5qElu8nCqp2p7eyPPcQqswa7+zWQBpLMZBByBJj6Dqelb3yjGv0LcymnipTxN4Ri8xEPbBdQQbatBEho+aAcGTkDBkir7pSpfGGUW2NvD4XuVrF4uSXBVmOorCopkkEwMAjP9app6pRrZtqLd1mcYL9x7o0G5ZW1KqRoWNWkMNUEtjYST9OtU0cV6kpZJ1rl6d0dvsS8NcuaMumkE6QAA8wSRM6jgf3BqkI1wvcct5/Bex2ToUnhJfk6/KOaNacgOANB0tcfSMeoiIIaAdjH12NcuqphGafudej1E5QcW+3bJ1+XeLna6EZdQGCUUkk7zj2P5+tZajTdJKS7M6NNq1a3F9z1Nnj7bbOvaJEz2iuZprudakn2LVQWFAKAUAoBQCgFAKAi4myrqVYSDQHguceFltMzKGZCCQoLDSxByCPzH8RiulaqxR2rucM9DU5OTXHseTuWnUIVcq+rSyt6mzsGVhtA37gV6G+yc4qPbHJ5qqrhCUpfMuyJuK4YrbAS4sMdLWysyozIYzGRsO+9a77Valjj3MtkOk5559iO3bC3B+1lY+KCCnVlz8QGfYyO1U3XuEljkv06lZFbuMcsu8LeW6jW7qi5aJgz8J7N3Q9j0+kVWVW+PqReu91Weh9vPucHmnhtbE3LC603yJdPdhuw9xXianRTj6o8o+z+F/GqbGoWpKXv4Z5XieYM2xiPnf/APK/0riUEj2LNTKTwvy//EbcLZUyYa4e7iFHcxMn8VEm/sa1Qi+eX9+x0eH5UFBIaQf09Pv1rJ2HVHSrD5OXzG0wUrGVOqQMldpraGG8nn3qai4Puv7nKF3VhiS3Q/zrdrHKPOjapvE+5aW2NRX9I371k3xk7FFbtvsVL9yTArWKOK6eXhGiKSQAJJwANyfYVok28I5ZtRW5n0vwdyO5ZTVdZpYYshvSuxlv0mDM/wDmvX0tUq1lv/R8x8R1Vd0sRXbz5Z2+N45pKhXLAKEZMW09ZOTI6EL9/URWk4z3rHZ+/k5YSr6csrL8Fe1wRuwylgoWSpbQrIolm1YgT3nOZrXUOEMOXLM9LCy1OMOPc0N1Ftg3RrQsAAU+FM6ihG/5rS6zMc1rnBlp611Epvg0Dm4Sy4aWFvXIJWdSx02gnVP1mopdkqsT7FrulC30G/FK7Am9/wAxsBUAU6SB/pGoYiBjJzUaWuEU0mW1dtk5pyWCAcKoGoX7bsTpCltTpAONPywdsQdQjeqUyqha4YZrdGyVSsb/AGNEt2U1M7kXIXSoU+qfVOMAe04nrVrLcXLEeCsKoypblLDXg3e6NSm7bZ8aRpOgyAYJg5zk95q+oi3FdJefJSiUE31fbx/OTe5xDFSCx0AqwggHIgZJkz1HtV5VZj8vOCkLcPh8Jl/h+OI/5dt7WBLEkiYEkA9z9oIrjqq6icbMPHbB22WupqdeVnvk9JybxQ/lnUrPpkMxHpBEAZ3AJnfbv0rhenas6bPRWq/pKzH3PScr53avAaTBOwbBOAcd96wlBxe1nTCyM47os6dVLigFAKAUAoBQEbGpQK96CCCAQdwcir4JwcLj+QpcbXviNJ6e6tuPptVo2Th8rMrNPXZ8y5PKc65S6MvpLKIBVsFupKusj2yBt2rqWsc04y4+p509B05KUVlexyL3DhS6kOGmULOAyH3b5q2g3KMcT5OecYRlPMPsWOCcKu84GZmfv711zltRxRjlktrie34P+xrJSjI19Ue/Y53NfD1m+dagW7vUgCD3lf8AcfiuS/RQs5XDPW0Xxa2hpS9Ufr3X2PIcy4G9YORgkwwMrPsf5/ivHu006niaPrtL8Rr1Ec0v9vK/Y5V3i7gJhiJ3gxP2rNQiaT1FqfDL3CcUb3pYAtOD/TtWUobOUddV36hbZdzn8z5eVJMRnaNvf6e9bVzycGr0zi8ogtXO+f4/mpaM67Mdzfh+FLuFQaiTgda0hGU3tj3MbZwpTnJ8H0Hwx4fSwNbQ12DqbcIIB9Hc539vtXtUaeFKy3yfI6zXT1Mmor0rx/6zv3+PVBpUt5jAFPS0sZUAFiCI69cRFWtlPK2o46oQlFub+xW4d7iB7VuNNxVF4tJK/L3EEZkwenaa21NcrNs5cYK6a9VKUIruWLnLLd5goUkKARcB9NxjAiDgAyRg4ifpWbUIbpfgrTusnsj5D8Sqn1iUQ6CiKGUmSraSTkdYj74qHLdVmC5ZeMFC7E3wvY0SzqRrnptKxIth5LaDOn1jKgyPbtuCbV73FRf74KWOKm5RIn4W5LNdfU7QpLadJAJJ0kekkEydtyO1Rp+lB4RfUyumlKRXFm0stqHnGF0gMcxGsECF+uT0qztxdhLgdJOjc5c+xN/mrdvWr2i9wrCuP1mckgZEkwI+WIg4i/qtpw7E6d0qMlPLfggYeWTADvqDaLnqgfEcZ3nof37dVqnbD2+xz0yhXJPGce4e0x/aXgVmSulQdIzEDoOx9qrptyhsjLP7l9S/6m5rGTY8NdFtWe6LqkHy1JMhQ3wgRhRjvmBNc2kdKukk2mdOrV3Si3jBBaueqGvPaMToXIc6oj7Bpk7SDjETqdkbV6c/UjT5lVLM8fT3LXDcwZCGNwWUaEZoWCJnc9S3WJjPSmsprxvXLRGjusT2Zxn3PS8r8TtbnVc1oOoI0kkkkAk7Y6QNoEVxz03UhvgsP2O+rVdOfTm8r3PW8L4g4d4i6kkA/FjMYnac1w7JY3Y4PR6kd23PJ0waqXM0AoBQCgI2FSiSC4tSSV3qMliC7BEESOxqHyScrmfJ7d1YP2UyUnvAOPsRULKeUVnXGaw0cjifDAJ9JKCIhfUkz8XqOraJz9K6I6qeMPlHHPQwbyuDhXeV30iFFwSB6NUiZyQwGMfbrWkNSsnNZopY4IfO0tpf0sIkHDCciu2u1SRwWUyg+UWS4YEMAZ3MAz/8lOGFXaTWHyisZuL3J4fujzXO/CoP7SwQh/T/ANMn2PyH2bHuK4LdDGX/AOf4Pc03xmcWlfz9V/6eL4qzctvpdSjjoRBjv7j3FedOtx4kj2a9T1Hvg/wdPheZa4FzcbN39mrllXjse1VrFZiNnf3M3+TlnHlAxidXQxJ26dq6dLVO97Yo874pbTo11JfsvLPV8m5YtoQu/wAz9Zn4R+78/n6GjTwpW2Pc+E1uus1Ut0+3he3/AE61m3dBKWogrBlZhTkhRkFvT7bHNTqKItKU2Y6e+cW41rui41235cNdAABNs6dTgqMIIE+YSQYHbesrbNqW1FtPSpN75YwY4fiLiKrItp7h9RV5VvmJYkEagAZ/O8zVrISthzlFabY02ZwmyuOEDqqSWkzeIiAJEKysN84xmRWmIqD3eFwZ5m5rb5ZhLXl+YohjaUYSCpOjGojc+uNIx0xGa12KUPSu5e6twtxJ/gzxHE22i55bWkCwmqGPmSS0BgNMziAIj7CdNG7mOeRqZ1SkpRWFgzw/CskXLtx2EFbRYHQhYGEP99OoGKRjXCbS7+f+FrZ22VRk+3glt2rFqSzKt1V1KwGoPloRQegwNhjPSaXXS3Lanhk0UxlCTnLDRCpa2Q1u0LhJDMupirLJJ1DLJBIPUZ33rW5zthhvBlppQrsUmskCWWuR6ShYnaSigmdJPQDbodvar1xarxJ8FLLP6m5LnJtcsXSVa64ZyBpEKqkLAB0jGz9pyJBxGWkVEG1Fm+td8sOaK/8Ak7SgOlyXLRpVgbgKySWgiNgMj5hB72rtir3HaLKn+nVjl+xuLvDqV84NAU6Sqz6xBGsYj+e5E5tqZ2JrpojSwreeo8EDuwXWIYQSFJn2AgZCz07HEzXRJucGorDOeOIzTk+MgqlwgraNnfBOGIBJLYEEEbRtHes9I7I1tTwzbU7JWehY+5OOIARAtp10tPmeplbaF3hTvIB+3SsYKataljD8eTWWzoqUU8+52uVeLnsSj3JAPpkBgxnK6pB6qQZ79q479G9/pjwzt0+u9D3y5XY9zynxBbvAZCmJyRGIkzO2RXDbVKuWGejTdG2OYnYrM1FAKAUBqVqck5I2tChKZA/DVGCckFzhKjBbJWfhzUYJyVeIsTGpZgyJGxHUe9CDm8Zw1vOraI0n4YAIjT2zTOPJVwzweY4jl6L8DaY2CTBAXY+YT83XG/3rWGqlHyc9mhhLx+CJbjITMMJgFZyIBkqR77AtXZDVxl8x59mhnD5eTHF8DavrDqCOxmAT1BHqtn3BrpajZH1LJzQsnTL0PD9vB5bjfBZDjyn9JOz5YDuGGGH1AP1rjloE36XwerV8YcYvfHk7FvhBbAS2CxwpPWTPpHue9ehXCFMMR4SPHvvu1du6by3/ADCFtrZB1OqMgJQkn1OG+GDAEEfUiYqs9S9icFnJFelTk4zeGi5Y5jdRFZH0mTMEbhDqyVJJzg5x9c62Uq6OJeDGq10yzH7G9goxRSUVQQG1Q0sTo1HuAT36QajMI0trkiMZzuSbwTLxTq7ldNw22AV4MOFJ2HY6fiAnPbNVi5W17e2S8owpuz3wYt8WLlxhdQQ5JZVGLfcBthpEnO/3gWqo219+TO67dY547+xJYsLaFtNBKXDqTQxDlRG6r0yDEAZ9qzrtjucY919ODS7TyUVOfn8lh+N8x4Fpla0zG44MArA0iJnaMN1B3G1YQs38vh9ibJ1dJKK5XdlewHumS7vaVnZFgGHzLnSB6fVn74EVedMKp7n3ZWN1l1exdkXOGt2W8s3GRWy2shNOkbAjYnGwM471GoscE3FcDS1dSW2bwV/8yArXESWZiCQWDOgYEhUB9GoTkdthtV252V4M4xhXZl8mvDrduzdW0IuN6dJgooEQ8RqnG4G59jVaFtjicuxpqZqVjcFgrcRyprHrk3QZtqzGdmabYGTsDt/qgCpolSptdmTcrpQU5diJPIRXD5vQoXSGIYmZkx6SoPWDOqAavfbNWxcI8CmuEqZdR8+Dbh7vlsreV5saiVY+r1CJLBTGf9J/fNX1Stsh6eDPS2V1z9SyRAEZKhLjZCkEH4pIBJJj3+9aVuU68N59zO1qNmduPY34zibjgPdVWUEYXSpKgnOAB8xPWcVyabp1WOtS5Z239W2KtlHhGvBywdfNFpDDNbeSrBSBicMwUTAO0mqarbXbGeG37o00u6yqUNyS9iLhb9u25VgdJWGAIw0N+onEj9+8wK31LsaUoM59P0031FwapxLah6m0gmP1AAxE7HYCNsj61Nsq5r1JZFalH5Mn17wzzDzrCkklgIae/wBev1rxb4KM3jse7ppuUFnudasToFAKAUAoDEUBgipBE4oTkqXrJNRgnJy+J5dPSq7Mk7zjcZycdqq6yytOJxfLyJ7dQcg/UHBqNjXYt1E+5yrl10ac9vtW1N062c2o01VqOvxdoqjaYkAlsxmJie0STAmB716rtUFl+Txeg5ZUfB59wG0lJVxOuTAmMROwGlu/U/TSuqUptT+VmU7owjF1/Mu5o9n0qrrOrIJ3yJE9IMzO+DXXS4QcoR8HLZveJvyW7ji3dttw7K7IqkkgGGIJ0sCJOnAOMyftyVKy3dCXB02uuiUZwef9kPmSTqUs1xiXBiJ7R0HsNpFdFFKqThIwvtd0t67su3bD2itt0KmAyxjefUc5AIGDH74qKr4zyqyL9PKtp2+TL8Ubr6mtqgRVVQjYkCVMn5smRnAFZ6ehwymzTU2qxpxWOCQWhb/aKGAbAc5gkEnaJbDbGd6slBWOL7/gyaslUpeCfieKTSUVybmkC16W1MSfVqPYdpB23isrZ2Ka2rhmtNdfSe+XK7GOMa+7aVf5WDgAToOn0jrIwcQc1NmnjJKT9ytOpdeYx8osrbtPq1orW7axqJGvYGJmQZkbR2jraXpj35MVucuOxFeW5auTCsRaDpkLpRl0zJAGN4PtVKrurHbH3Oi/TdGe6RmxxgZnuBTaQKqhSQHZjuxaIIMgSf41FVNi9M3ljVW1TalBYRDxHDNahy1xsG4qZbQxI1EqMAQdx/uaZqjZmXkR61tW2HZE1lrbm2b1xA0MfMgSMABTKwT9R1H3vfa4LNa4K6SlTbVssECcOfJZ1ETJLZ1nTnHqgiQCdsGK1dkrcRl5MlCNb3LnHP4Ldm0bxe7xBXUqAKiDTOkkQInMkmQBJxXNCHR9MfL5Z03Xu71y8LgqcXyZbZWDcYlJ0KpY25wWMDaIXp0q/UrjPc0u/f3M6422R2xy/OCitktCH1ws6j8oIJgx1yT9q7bZwmt3gwrjKLOjyPw55wLXxNsghRrK3dRICnGSJBwevSvM1ep2vEe56+i0u9bpdj19rltvVItICyaDIA9II9JWI9UNnf0jOK8qU35PYjCKXCPUcHaCooAAxsMCgJqAUAoDFAYJoDBapwDU1IMUBgipINGSpIZBd4YGhBzeK5YDU4Iyee5lyXfFNqK5PNcZxT25tvlCCJiSJET71vCxdprKOW2pvmDwzR0TQQ5liq+VC+nSGgzvGcjeZJB2jpds7JKNXZPk4ejCuLdi5a4M8YHGjUNSqkjTEwSDDEYBEV1QrhDNuefJyzsnYo147dsEGibT3VYKQySp1AkMSMEEbRO2wO0zUX6rE4qK7ruWp02a5OT7eDPH8aLhT0C0BbEgelJHzCcyTP5qKapQblJ9yb7FZjEcYI7ly4ALpJcSqKzSQP0qDIYCT06tPUmrTdNVmyPkqo3W19SXZcElxl8sQwL6siBI9I0tJwBP8PvVZWWO5cekRrrjT39SZYt3bhYW3YlEcPp9I9ZUHUTvsdjMScA7XemipdX3Dvk4dF9kTcPeLMpHqZ2gQQJLTE52O0HpNW1E4xryjLT1ynYok6cSx1E2kZlddUbt5Z+EwMgjFcsJO6vjKN5V/p7vVhmt24rBnNtEDnSqKwGjBEEKMTM+5zFa6ahr0tmWr1Cb3qODW2gtKSyNodhpec42ABnV0E+w7VSFkOo4w7l7K7HXGya48Gt+9bKhFVy6PCn5NB39y0QNwZb2ijV3Wz4Ji6Fp9uPUSXHOpj5jHGi56V1EZB0sRPYasGK0s0ykk2vsZ0aqUW4xZNxNxWEek2lWATpOVA05Ge/tmrQgkvqZSlPd9DF7jNIC3LepDm2zKQCWz03nGP8AaqQnByxCXJrOqaipTjhf2I35jqRyLgDqw0qIgjc6s4JnBHYd6wslONqgl6TaquqVLm5Pd/PyZ4JeLcm5bLEyFOlSVZSA0k/KcDqIq2qVO1JvsX0j1EZPZHhnS5NyUSSzhiuvUPWFVlgkO4A+8T7Yrit1efTE9DT/AA7a1Kf4PV8Hy1tKaPK0yTOgrCSGQKojIOc/WOlcWW+UemlGPB1+F4RbahVHwiATk/miikQ22WKsQKAUBigNS1TgGtSBNAYoQKkGKkgUAoQalaEMrcRwwIqyZVo8xzrkgacVJGDyd/hhalSsgggE5CztjsDP/wBjW1F8avBy6jTyteUaiybDowwW+KSwUbkODsdiZ6Qd+mit6+a32bMHW9M1Ncv2KRS3IWYEgyIZdPU/gdt69GLjXBx78cHnrdOab4TfJbBtW3u+XNy3BCtJIBYenI9zGO3WuJzutqS7PJ1bKa7JZWVgoKHYraVmKBmby9PpDGVxPcYxXUqa2t77mDsnt2eCbhOGD3VQwoLQWOY9sdJFX1Go2VZSM6NP1LMZ7ljhinD3WS9a81EZ1hcSwle+xjYnr1isn1NTTlSwzZdPT3NSjuRWswsAqXJJ1CIA7Cc7YEHGNorSqEdu2bMbG92YLBM14r5ZWAkds9JjMbgCfetYYijGcd75LgKlNdlmF8sdSf6IGcD9851GR24IOyVzi+x2zrqVCkvmKhulPL1O0ASFO4yTkT09s/etlXVCxyMXOyyvZ4RJw/CuHVVRkdvUoKk4jJyBO2+1bWaulrMn2K1aS1PGCxb5NxFwNqTQQdI1GGYmDCqxidIMZETiuO7XYWIHbR8OzLM1wWE8ORJF/QsSyXV9YtyATiJYGMb7ewrkhrpY9R2T+Gxb9HY69rhA2ZvXjaN0LauaFHmIoIl1j04EdupzWEbtre3g6Z6NTSjZyvr/AMJ7HAaFGlRw5NxDlFulkKSU2OhQxInPw+9Z2amUnmZtTpIVpxgiynL1kax5n7NVZi2lSQ+uBbUaYBAzv/vnlt8m6ikjscI0E5Jk9TgewGwFWisEPk6Nu5VymCZWqCDaoAoBQGDQEZqwMUIFSBQChAoBQCgMUAIoQRXbANWyRg4fNeQi4DiqsJHm7vA3eGBXR5tropAJEZBE4IBzGPrWeWuxphM14fg+GvCFUSPlV4uLGBKvkkn+h76R1EvcxlpIPwLvhm2JjzgAAxI0H0Q2MQS3p6bSMGtVqpIxehi/JK/hi1DD9t1ZTAlRDZI0+rKj9O4p+qkQtBD3ZMfDNqZKXCIMoTgxpOuVzMEwIOZ6VD1c2XWhrTyQf+3LIABW/Ab4ujRcCaCo2wRBEbE9qj9VND9BXjDLlrw/Z1XAbbmQnpYtCagZNtpknHXVmNxUPUT9y36Kr2NbHIrRFseTgeWwMjzDI9RuKMMNQHTrHSDR6mee5b9HVjsTWeXWwxuC0iNp/aMpUoCr6SukYViudx2qP1Msdy/6StPiIUW7ahHPDW1wwRzqUP5mrWCxiY2zNZu5t8s1jp4pcRK9/nnCjWrcTrU+aNKqSTriAHAaBv1APbEVR2o2VMvYpXPFdqF0pcuFWDDWTCkLpwQR0noBk4NZO5+xoqOe5Fa8SRAtWEVQIhvUY1avigEZzG31qOqy3RWO5s/PL7zquGG3A2jsOse1R1GyVUkdTl3MZgNA9xt/StIWeCkoHYQ1sZYJrYqSGXrLVJVlxKuUJRVSDNAKAxQGhFWBihAoBQGKAVJAoBFAKAUAqACKA0uWA24qGSjznOPCNu7kCDWUoZ7GsZ4PN8V4WvpOl33nDMM9996wlGSN4zizm3+A4pf+pe3n4337771m3I0W0qPb4kT+1u539TZ+uc1Xcy+Ikf8AmOKH/XuyBA9bYHYdhTeydiILl3iCIN67EzGtonvvvTeNiIX84mTduk9y7k/xpvJ2EP8Akid5P1JNRvJ2m6cB7VG8YJ04L2qNxOCzb4T2qMgt2uFPamRwXbPCHtVlkq2dHh+ENXSZm2drgQRg5H8K2g2jOR2LVqt1yYstW7VWRVlhVqxRkgqCBQCgFAYIoDSrARQgRQCKAxFAIoBFAIoQKAUAoAKA2qCxgrVcEpkFzhFO4FVcEWUipd5Qh6VR1oupsp3fDyHoKo6i6sKdzw0vaqOosrSBvDK9qjpFuoRHw2O1V6ZbqGB4eHanTHUNl5CO1OmOoSryQdqnpkbyZOUe1TsI3k6cs9qnYQ5li3wFWUSrkWrfCVdRKuRbs24rRLBRssAVczybUIFAKAUAoBQGpFTkCKZAimQIoBFMgRTIEUyBppkjA00yMGIpkYM6aZBgCgMxQA1BIFADQDTUYJyNNMDJjRUYJyYNsU2jcY8odqbUNw8kU2obh5IptQ3MeUKbUNzM+UKbRuM6KYGTOmpwRkRUjJmhBmgFAKAUAoBQCgFAKAUAoBQCgFAKA82vh26Av/EsCAikrrBYKrCCdR0iWBwPlzkzQFnguU3kcO3EF/UxKnVp0sirpA1Y9QLDtqIzvQFax4duqioOJcBV0wpcAQipIOon5SY6FsbZA3/9AuwY4llJyxXX6j5dpJPq72yf+6gMcR4futP/ABLRq1CdRg+YlxSBqAlQumDIzONqAwnh64ASvEMp9ZGk3IBa4ryQz+s6Qyy36jtQGx5NeucP5bXWUk3ZUlnXS5u6QW1azAdDBYj0AbUBJf5JdJWOJuABApAZhLjXqeZJM6hg4Ggb9AIzyK9OeKeJYwC4y2nM6iQBBAHTVvQFl+V3SqjzzIR1keYDLAQx0uNTCCPvjT1A04XktxXDm+59RbTquFdJNuEgvBACuJI+ed6A7dAKAUAoBQCgFAKAUAoBQCgP/9k="/>
          <p:cNvSpPr>
            <a:spLocks noChangeAspect="1" noChangeArrowheads="1"/>
          </p:cNvSpPr>
          <p:nvPr/>
        </p:nvSpPr>
        <p:spPr bwMode="auto">
          <a:xfrm>
            <a:off x="155575" y="-1790700"/>
            <a:ext cx="5619750" cy="3743325"/>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70660" name="Picture 4" descr="http://ideas.bestwedding-dresses.com/wp-content/uploads/2012/08/Men-Wedding-khussa-25.jpg"/>
          <p:cNvPicPr>
            <a:picLocks noChangeAspect="1" noChangeArrowheads="1"/>
          </p:cNvPicPr>
          <p:nvPr/>
        </p:nvPicPr>
        <p:blipFill>
          <a:blip r:embed="rId2" cstate="print"/>
          <a:srcRect/>
          <a:stretch>
            <a:fillRect/>
          </a:stretch>
        </p:blipFill>
        <p:spPr bwMode="auto">
          <a:xfrm>
            <a:off x="456037" y="609600"/>
            <a:ext cx="8694168" cy="5791200"/>
          </a:xfrm>
          <a:prstGeom prst="rect">
            <a:avLst/>
          </a:prstGeom>
          <a:noFill/>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8200" y="457200"/>
            <a:ext cx="7696200" cy="707886"/>
          </a:xfrm>
          <a:prstGeom prst="rect">
            <a:avLst/>
          </a:prstGeom>
        </p:spPr>
        <p:txBody>
          <a:bodyPr wrap="square">
            <a:spAutoFit/>
          </a:bodyPr>
          <a:lstStyle/>
          <a:p>
            <a:r>
              <a:rPr lang="en-US" sz="4000" dirty="0" smtClean="0"/>
              <a:t>SUMMERY OF TODAY”S LECTURE</a:t>
            </a:r>
            <a:endParaRPr lang="en-US" sz="40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204</TotalTime>
  <Words>1792</Words>
  <Application>Microsoft Office PowerPoint</Application>
  <PresentationFormat>On-screen Show (4:3)</PresentationFormat>
  <Paragraphs>53</Paragraphs>
  <Slides>60</Slides>
  <Notes>1</Notes>
  <HiddenSlides>0</HiddenSlides>
  <MMClips>0</MMClips>
  <ScaleCrop>false</ScaleCrop>
  <HeadingPairs>
    <vt:vector size="4" baseType="variant">
      <vt:variant>
        <vt:lpstr>Theme</vt:lpstr>
      </vt:variant>
      <vt:variant>
        <vt:i4>1</vt:i4>
      </vt:variant>
      <vt:variant>
        <vt:lpstr>Slide Titles</vt:lpstr>
      </vt:variant>
      <vt:variant>
        <vt:i4>60</vt:i4>
      </vt:variant>
    </vt:vector>
  </HeadingPairs>
  <TitlesOfParts>
    <vt:vector size="61" baseType="lpstr">
      <vt:lpstr>Office Theme</vt:lpstr>
      <vt:lpstr>Slide 1</vt:lpstr>
      <vt:lpstr>Slide 2</vt:lpstr>
      <vt:lpstr>Unit learning goals and essential questions. Student teachers will learn to use elements of art and design in communicate ideas and feelings and use art vocabulary in daily life.  Experience using different mediums for expression  Questions?  What are the elements and principals of design.  How these elements can be used in production of art works? </vt:lpstr>
      <vt:lpstr>CRAFTS AND HANDICRAFTS OF PAKISTAN</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Samina Saleem</dc:creator>
  <cp:lastModifiedBy>NTS</cp:lastModifiedBy>
  <cp:revision>15</cp:revision>
  <dcterms:created xsi:type="dcterms:W3CDTF">2014-07-07T05:47:22Z</dcterms:created>
  <dcterms:modified xsi:type="dcterms:W3CDTF">2014-07-07T09:43:02Z</dcterms:modified>
</cp:coreProperties>
</file>