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93" r:id="rId2"/>
    <p:sldId id="294" r:id="rId3"/>
    <p:sldId id="295" r:id="rId4"/>
    <p:sldId id="296" r:id="rId5"/>
    <p:sldId id="297" r:id="rId6"/>
    <p:sldId id="256" r:id="rId7"/>
    <p:sldId id="267" r:id="rId8"/>
    <p:sldId id="257" r:id="rId9"/>
    <p:sldId id="258" r:id="rId10"/>
    <p:sldId id="259" r:id="rId11"/>
    <p:sldId id="260" r:id="rId12"/>
    <p:sldId id="261" r:id="rId13"/>
    <p:sldId id="262" r:id="rId14"/>
    <p:sldId id="263" r:id="rId15"/>
    <p:sldId id="264" r:id="rId16"/>
    <p:sldId id="268" r:id="rId17"/>
    <p:sldId id="269" r:id="rId18"/>
    <p:sldId id="270" r:id="rId19"/>
    <p:sldId id="265" r:id="rId20"/>
    <p:sldId id="273" r:id="rId21"/>
    <p:sldId id="266" r:id="rId22"/>
    <p:sldId id="271" r:id="rId23"/>
    <p:sldId id="272" r:id="rId24"/>
    <p:sldId id="274" r:id="rId25"/>
    <p:sldId id="275" r:id="rId26"/>
    <p:sldId id="276" r:id="rId27"/>
    <p:sldId id="285" r:id="rId28"/>
    <p:sldId id="286" r:id="rId29"/>
    <p:sldId id="287" r:id="rId30"/>
    <p:sldId id="288" r:id="rId31"/>
    <p:sldId id="292" r:id="rId32"/>
    <p:sldId id="277" r:id="rId33"/>
    <p:sldId id="278" r:id="rId34"/>
    <p:sldId id="279" r:id="rId35"/>
    <p:sldId id="280" r:id="rId36"/>
    <p:sldId id="281" r:id="rId37"/>
    <p:sldId id="284" r:id="rId38"/>
    <p:sldId id="282" r:id="rId39"/>
    <p:sldId id="283" r:id="rId40"/>
    <p:sldId id="290" r:id="rId41"/>
    <p:sldId id="289" r:id="rId42"/>
    <p:sldId id="291" r:id="rId43"/>
    <p:sldId id="298" r:id="rId44"/>
    <p:sldId id="299" r:id="rId45"/>
    <p:sldId id="300" r:id="rId46"/>
    <p:sldId id="301" r:id="rId47"/>
    <p:sldId id="302" r:id="rId48"/>
    <p:sldId id="30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572" y="-1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1D1ACC-DB18-4633-93E0-FDF2113D80C6}" type="datetimeFigureOut">
              <a:rPr lang="en-US" smtClean="0"/>
              <a:pPr/>
              <a:t>6/19/2014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61006C-6C62-4635-93BC-0C83604F939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8</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15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16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19</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21</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23</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27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32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41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D61006C-6C62-4635-93BC-0C83604F939D}" type="slidenum">
              <a:rPr lang="en-US" smtClean="0"/>
              <a:pPr/>
              <a:t>48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7DA66E-C9F7-4734-8A88-52168E2FE19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089B50-72CD-4E0A-A163-B0D1AEBD0F5B}" type="datetimeFigureOut">
              <a:rPr lang="en-US" smtClean="0"/>
              <a:pPr/>
              <a:t>6/19/2014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7DA66E-C9F7-4734-8A88-52168E2FE19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763000" cy="1600199"/>
          </a:xfrm>
        </p:spPr>
        <p:txBody>
          <a:bodyPr>
            <a:normAutofit/>
          </a:bodyPr>
          <a:lstStyle/>
          <a:p>
            <a:pPr algn="l"/>
            <a:r>
              <a:rPr lang="en-US" dirty="0" smtClean="0"/>
              <a:t>Summery of</a:t>
            </a:r>
            <a:r>
              <a:rPr lang="en-US" dirty="0" smtClean="0"/>
              <a:t> </a:t>
            </a:r>
            <a:r>
              <a:rPr lang="en-US" dirty="0" smtClean="0"/>
              <a:t>previous lecture Art, craft, calligraphy introduction </a:t>
            </a:r>
            <a:endParaRPr lang="en-US" dirty="0"/>
          </a:p>
        </p:txBody>
      </p:sp>
      <p:sp>
        <p:nvSpPr>
          <p:cNvPr id="3" name="Subtitle 2"/>
          <p:cNvSpPr>
            <a:spLocks noGrp="1"/>
          </p:cNvSpPr>
          <p:nvPr>
            <p:ph type="subTitle" idx="1"/>
          </p:nvPr>
        </p:nvSpPr>
        <p:spPr>
          <a:xfrm>
            <a:off x="381000" y="1752600"/>
            <a:ext cx="8229600" cy="4800600"/>
          </a:xfrm>
        </p:spPr>
        <p:txBody>
          <a:bodyPr>
            <a:normAutofit fontScale="92500" lnSpcReduction="10000"/>
          </a:bodyPr>
          <a:lstStyle/>
          <a:p>
            <a:pPr algn="l"/>
            <a:r>
              <a:rPr lang="en-US" sz="4400" dirty="0" smtClean="0">
                <a:solidFill>
                  <a:schemeClr val="tx1"/>
                </a:solidFill>
              </a:rPr>
              <a:t>COURSE DESCRIPTION</a:t>
            </a:r>
          </a:p>
          <a:p>
            <a:pPr algn="l">
              <a:buFont typeface="Arial" pitchFamily="34" charset="0"/>
              <a:buChar char="•"/>
            </a:pPr>
            <a:r>
              <a:rPr lang="en-US" dirty="0" smtClean="0">
                <a:solidFill>
                  <a:schemeClr val="tx1"/>
                </a:solidFill>
              </a:rPr>
              <a:t>Teachers Education course</a:t>
            </a:r>
          </a:p>
          <a:p>
            <a:pPr algn="l">
              <a:buFont typeface="Arial" pitchFamily="34" charset="0"/>
              <a:buChar char="•"/>
            </a:pPr>
            <a:r>
              <a:rPr lang="en-US" dirty="0" smtClean="0">
                <a:solidFill>
                  <a:schemeClr val="tx1"/>
                </a:solidFill>
              </a:rPr>
              <a:t>Knowledge on Art, Craft and Calligraphy with relation to Pakistani artist and Craftsman</a:t>
            </a:r>
          </a:p>
          <a:p>
            <a:pPr algn="l">
              <a:buFont typeface="Arial" pitchFamily="34" charset="0"/>
              <a:buChar char="•"/>
            </a:pPr>
            <a:r>
              <a:rPr lang="en-US" dirty="0" smtClean="0">
                <a:solidFill>
                  <a:schemeClr val="tx1"/>
                </a:solidFill>
              </a:rPr>
              <a:t>Practice of making their own Art works</a:t>
            </a:r>
          </a:p>
          <a:p>
            <a:pPr algn="l">
              <a:buFont typeface="Arial" pitchFamily="34" charset="0"/>
              <a:buChar char="•"/>
            </a:pPr>
            <a:r>
              <a:rPr lang="en-US" dirty="0" smtClean="0">
                <a:solidFill>
                  <a:schemeClr val="tx1"/>
                </a:solidFill>
              </a:rPr>
              <a:t>Roll of Art in child development</a:t>
            </a:r>
          </a:p>
          <a:p>
            <a:pPr algn="l">
              <a:buFont typeface="Arial" pitchFamily="34" charset="0"/>
              <a:buChar char="•"/>
            </a:pPr>
            <a:r>
              <a:rPr lang="en-US" dirty="0" smtClean="0">
                <a:solidFill>
                  <a:schemeClr val="tx1"/>
                </a:solidFill>
              </a:rPr>
              <a:t>Importance of Art and craft in Curriculum and relationship with other subjects</a:t>
            </a:r>
          </a:p>
          <a:p>
            <a:pPr algn="l">
              <a:buFont typeface="Arial" pitchFamily="34" charset="0"/>
              <a:buChar char="•"/>
            </a:pPr>
            <a:r>
              <a:rPr lang="en-US" dirty="0" smtClean="0">
                <a:solidFill>
                  <a:schemeClr val="tx1"/>
                </a:solidFill>
              </a:rPr>
              <a:t>Class room planning and Evaluation of Art works </a:t>
            </a:r>
          </a:p>
          <a:p>
            <a:pPr algn="l"/>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6629399"/>
          </a:xfrm>
        </p:spPr>
        <p:txBody>
          <a:bodyPr>
            <a:normAutofit fontScale="90000"/>
          </a:bodyPr>
          <a:lstStyle/>
          <a:p>
            <a:pPr algn="l"/>
            <a:r>
              <a:rPr lang="en-US" sz="7200" dirty="0" smtClean="0"/>
              <a:t>COURSE GOALS</a:t>
            </a:r>
            <a:br>
              <a:rPr lang="en-US" sz="7200" dirty="0" smtClean="0"/>
            </a:br>
            <a:r>
              <a:rPr lang="en-US" dirty="0" smtClean="0"/>
              <a:t>Student teacher will enhance the importance of art education in child development.</a:t>
            </a:r>
            <a:br>
              <a:rPr lang="en-US" dirty="0" smtClean="0"/>
            </a:br>
            <a:r>
              <a:rPr lang="en-US" dirty="0" smtClean="0"/>
              <a:t>They will recognize and make their students recognize and appreciate the artists, art styles and work.</a:t>
            </a:r>
            <a:br>
              <a:rPr lang="en-US" dirty="0" smtClean="0"/>
            </a:br>
            <a:r>
              <a:rPr lang="en-US" dirty="0" smtClean="0"/>
              <a:t>Origin and development of art and crafts in Pakistan.</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7924800" cy="5909310"/>
          </a:xfrm>
          <a:prstGeom prst="rect">
            <a:avLst/>
          </a:prstGeom>
        </p:spPr>
        <p:txBody>
          <a:bodyPr wrap="square">
            <a:spAutoFit/>
          </a:bodyPr>
          <a:lstStyle/>
          <a:p>
            <a:r>
              <a:rPr lang="en-US" sz="3600" dirty="0" smtClean="0"/>
              <a:t>Student teacher will learn a variety of making art.</a:t>
            </a:r>
            <a:br>
              <a:rPr lang="en-US" sz="3600" dirty="0" smtClean="0"/>
            </a:br>
            <a:r>
              <a:rPr lang="en-US" sz="3600" dirty="0" smtClean="0"/>
              <a:t>Principles and elements of design and its application.</a:t>
            </a:r>
            <a:br>
              <a:rPr lang="en-US" sz="3600" dirty="0" smtClean="0"/>
            </a:br>
            <a:r>
              <a:rPr lang="en-US" sz="3600" dirty="0" smtClean="0"/>
              <a:t> Discus links between art, craft and calligraphy and other subjects.</a:t>
            </a:r>
            <a:br>
              <a:rPr lang="en-US" sz="3600" dirty="0" smtClean="0"/>
            </a:br>
            <a:r>
              <a:rPr lang="en-US" sz="3600" dirty="0" smtClean="0"/>
              <a:t> Evaluation and appreciation of art works by students.</a:t>
            </a:r>
            <a:br>
              <a:rPr lang="en-US" sz="3600" dirty="0" smtClean="0"/>
            </a:br>
            <a:r>
              <a:rPr lang="en-US" sz="3600" dirty="0" smtClean="0"/>
              <a:t> presentation of portfolio related to their knowledge gathered after this course.</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534400" cy="6001643"/>
          </a:xfrm>
          <a:prstGeom prst="rect">
            <a:avLst/>
          </a:prstGeom>
        </p:spPr>
        <p:txBody>
          <a:bodyPr wrap="square">
            <a:spAutoFit/>
          </a:bodyPr>
          <a:lstStyle/>
          <a:p>
            <a:r>
              <a:rPr lang="en-US" sz="3200" dirty="0" smtClean="0"/>
              <a:t>LEARNING AND TEACHING APPROACH</a:t>
            </a:r>
          </a:p>
          <a:p>
            <a:pPr>
              <a:buFont typeface="Arial" pitchFamily="34" charset="0"/>
              <a:buChar char="•"/>
            </a:pPr>
            <a:r>
              <a:rPr lang="en-US" sz="3200" dirty="0" smtClean="0"/>
              <a:t> Student teacher in this practical oriented course will communicate the knowledge in an interactive way according to their learning abilities.</a:t>
            </a:r>
          </a:p>
          <a:p>
            <a:pPr>
              <a:buFont typeface="Arial" pitchFamily="34" charset="0"/>
              <a:buChar char="•"/>
            </a:pPr>
            <a:r>
              <a:rPr lang="en-US" sz="3200" dirty="0" smtClean="0"/>
              <a:t> Personal interest will be inculcated in Art, Craft and Calligraphy, so that they could communicate with elementary class room.</a:t>
            </a:r>
          </a:p>
          <a:p>
            <a:pPr>
              <a:buFont typeface="Arial" pitchFamily="34" charset="0"/>
              <a:buChar char="•"/>
            </a:pPr>
            <a:r>
              <a:rPr lang="en-US" sz="3200" dirty="0" smtClean="0"/>
              <a:t> Elementary students visits to the Museums art galleries and crafts man will be planed irrespective of place. </a:t>
            </a:r>
          </a:p>
          <a:p>
            <a:r>
              <a:rPr lang="en-US" sz="3200" dirty="0" smtClean="0"/>
              <a:t>Portfolio making and portfolio assessment at the end of the course.</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848600" cy="2862322"/>
          </a:xfrm>
          <a:prstGeom prst="rect">
            <a:avLst/>
          </a:prstGeom>
        </p:spPr>
        <p:txBody>
          <a:bodyPr wrap="square">
            <a:spAutoFit/>
          </a:bodyPr>
          <a:lstStyle/>
          <a:p>
            <a:r>
              <a:rPr lang="en-US" sz="3600" dirty="0" smtClean="0">
                <a:solidFill>
                  <a:srgbClr val="C00000"/>
                </a:solidFill>
              </a:rPr>
              <a:t>LECTURE 2. Unit 1.</a:t>
            </a:r>
          </a:p>
          <a:p>
            <a:r>
              <a:rPr lang="en-US" sz="3600" dirty="0" smtClean="0"/>
              <a:t> Introduction to the Art, Craft and Calligraphy</a:t>
            </a:r>
          </a:p>
          <a:p>
            <a:r>
              <a:rPr lang="en-US" sz="3600" dirty="0" smtClean="0"/>
              <a:t>Introduction to art education</a:t>
            </a:r>
          </a:p>
          <a:p>
            <a:pPr>
              <a:buFont typeface="Arial" pitchFamily="34" charset="0"/>
              <a:buChar char="•"/>
            </a:pPr>
            <a:r>
              <a:rPr lang="en-US" sz="3600" dirty="0" smtClean="0"/>
              <a:t> Overview of the course.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600200"/>
          </a:xfrm>
        </p:spPr>
        <p:txBody>
          <a:bodyPr>
            <a:normAutofit/>
          </a:bodyPr>
          <a:lstStyle/>
          <a:p>
            <a:r>
              <a:rPr lang="en-US" sz="3600" dirty="0" smtClean="0"/>
              <a:t>LECTURE. 2. UNIT. 1</a:t>
            </a:r>
            <a:br>
              <a:rPr lang="en-US" sz="3600" dirty="0" smtClean="0"/>
            </a:br>
            <a:r>
              <a:rPr lang="en-US" sz="3600" dirty="0" smtClean="0"/>
              <a:t>INTRODUCTION TO ART EDUCATION</a:t>
            </a:r>
            <a:endParaRPr lang="en-US" sz="3600" dirty="0"/>
          </a:p>
        </p:txBody>
      </p:sp>
      <p:sp>
        <p:nvSpPr>
          <p:cNvPr id="3" name="Subtitle 2"/>
          <p:cNvSpPr>
            <a:spLocks noGrp="1"/>
          </p:cNvSpPr>
          <p:nvPr>
            <p:ph type="subTitle" idx="1"/>
          </p:nvPr>
        </p:nvSpPr>
        <p:spPr>
          <a:xfrm>
            <a:off x="228600" y="1828800"/>
            <a:ext cx="8686800" cy="4648200"/>
          </a:xfrm>
        </p:spPr>
        <p:txBody>
          <a:bodyPr>
            <a:normAutofit/>
          </a:bodyPr>
          <a:lstStyle/>
          <a:p>
            <a:pPr algn="l"/>
            <a:r>
              <a:rPr lang="en-US" sz="3600" dirty="0" smtClean="0">
                <a:solidFill>
                  <a:schemeClr val="tx1"/>
                </a:solidFill>
              </a:rPr>
              <a:t>Definition of art Education.</a:t>
            </a:r>
          </a:p>
          <a:p>
            <a:pPr algn="l"/>
            <a:r>
              <a:rPr lang="en-US" sz="3600" dirty="0" smtClean="0">
                <a:solidFill>
                  <a:schemeClr val="tx1"/>
                </a:solidFill>
              </a:rPr>
              <a:t>What is Art?</a:t>
            </a:r>
          </a:p>
          <a:p>
            <a:pPr algn="l"/>
            <a:r>
              <a:rPr lang="en-US" sz="3600" dirty="0" smtClean="0">
                <a:solidFill>
                  <a:schemeClr val="tx1"/>
                </a:solidFill>
              </a:rPr>
              <a:t>What is Craft?</a:t>
            </a:r>
          </a:p>
          <a:p>
            <a:pPr algn="l"/>
            <a:r>
              <a:rPr lang="en-US" sz="3600" dirty="0" smtClean="0">
                <a:solidFill>
                  <a:schemeClr val="tx1"/>
                </a:solidFill>
              </a:rPr>
              <a:t>What is Calligraphy?</a:t>
            </a:r>
          </a:p>
          <a:p>
            <a:pPr algn="l"/>
            <a:r>
              <a:rPr lang="en-US" sz="3600" dirty="0" smtClean="0">
                <a:solidFill>
                  <a:schemeClr val="tx1"/>
                </a:solidFill>
              </a:rPr>
              <a:t>Art and craft are related to each other like glass and jug or cup and saucer. </a:t>
            </a:r>
          </a:p>
          <a:p>
            <a:pPr algn="l"/>
            <a:r>
              <a:rPr lang="en-US" sz="3600" dirty="0" smtClean="0">
                <a:solidFill>
                  <a:schemeClr val="tx1"/>
                </a:solidFill>
              </a:rPr>
              <a:t>Creativity is essential for both.</a:t>
            </a:r>
          </a:p>
          <a:p>
            <a:pPr algn="l"/>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1"/>
            <a:ext cx="7620000" cy="4524315"/>
          </a:xfrm>
          <a:prstGeom prst="rect">
            <a:avLst/>
          </a:prstGeom>
        </p:spPr>
        <p:txBody>
          <a:bodyPr wrap="square">
            <a:spAutoFit/>
          </a:bodyPr>
          <a:lstStyle/>
          <a:p>
            <a:r>
              <a:rPr lang="en-US" sz="3600" dirty="0" smtClean="0"/>
              <a:t>Different definitions of art.</a:t>
            </a:r>
          </a:p>
          <a:p>
            <a:r>
              <a:rPr lang="en-US" sz="3600" dirty="0" smtClean="0"/>
              <a:t>Art education is the area of learning that is based upon the visual, tangible arts—drawing, painting, sculpture, and design in jewelry, pottery, weaving, fabrics, etc. and design applied to more practical fields such as commercial graphics and home furnishings.</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0"/>
            <a:ext cx="7315200" cy="5139869"/>
          </a:xfrm>
          <a:prstGeom prst="rect">
            <a:avLst/>
          </a:prstGeom>
        </p:spPr>
        <p:txBody>
          <a:bodyPr wrap="square">
            <a:spAutoFit/>
          </a:bodyPr>
          <a:lstStyle/>
          <a:p>
            <a:pPr>
              <a:buFont typeface="Arial" pitchFamily="34" charset="0"/>
              <a:buChar char="•"/>
            </a:pPr>
            <a:r>
              <a:rPr lang="en-US" sz="3600" dirty="0" smtClean="0"/>
              <a:t> </a:t>
            </a:r>
            <a:r>
              <a:rPr lang="en-US" sz="3600" b="1" dirty="0" smtClean="0"/>
              <a:t>Meaning</a:t>
            </a:r>
            <a:r>
              <a:rPr lang="en-US" sz="3600" dirty="0" smtClean="0"/>
              <a:t> of art is debatable, and somewhat ambiguous.</a:t>
            </a:r>
          </a:p>
          <a:p>
            <a:r>
              <a:rPr lang="en-US" sz="3600" dirty="0" smtClean="0"/>
              <a:t> Art is not a thing it’s a way.</a:t>
            </a:r>
          </a:p>
          <a:p>
            <a:pPr>
              <a:buFont typeface="Arial" pitchFamily="34" charset="0"/>
              <a:buChar char="•"/>
            </a:pPr>
            <a:r>
              <a:rPr lang="en-US" sz="3600" dirty="0" smtClean="0"/>
              <a:t> </a:t>
            </a:r>
            <a:r>
              <a:rPr lang="en-US" sz="3600" b="1" dirty="0" smtClean="0"/>
              <a:t>Art</a:t>
            </a:r>
            <a:r>
              <a:rPr lang="en-US" sz="3600" dirty="0" smtClean="0"/>
              <a:t> is something less directed it is more creative.</a:t>
            </a:r>
          </a:p>
          <a:p>
            <a:pPr>
              <a:buFont typeface="Arial" pitchFamily="34" charset="0"/>
              <a:buChar char="•"/>
            </a:pPr>
            <a:r>
              <a:rPr lang="en-US" sz="3600" dirty="0" smtClean="0"/>
              <a:t> Art has </a:t>
            </a:r>
            <a:r>
              <a:rPr lang="en-US" sz="3600" b="1" dirty="0" smtClean="0"/>
              <a:t>less defined goals</a:t>
            </a:r>
            <a:r>
              <a:rPr lang="en-US" sz="3600" dirty="0" smtClean="0"/>
              <a:t>.</a:t>
            </a:r>
          </a:p>
          <a:p>
            <a:pPr>
              <a:buFont typeface="Arial" pitchFamily="34" charset="0"/>
              <a:buChar char="•"/>
            </a:pPr>
            <a:r>
              <a:rPr lang="en-US" sz="3600" dirty="0"/>
              <a:t> </a:t>
            </a:r>
            <a:r>
              <a:rPr lang="en-US" sz="3600" dirty="0" smtClean="0"/>
              <a:t>Art enables us to </a:t>
            </a:r>
            <a:r>
              <a:rPr lang="en-US" sz="3600" b="1" dirty="0" smtClean="0"/>
              <a:t>find ourselves </a:t>
            </a:r>
            <a:r>
              <a:rPr lang="en-US" sz="3600" dirty="0" smtClean="0"/>
              <a:t>and as well as to </a:t>
            </a:r>
            <a:r>
              <a:rPr lang="en-US" sz="3600" b="1" dirty="0" smtClean="0"/>
              <a:t>loose ourselves.</a:t>
            </a:r>
          </a:p>
          <a:p>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763000" cy="5509200"/>
          </a:xfrm>
          <a:prstGeom prst="rect">
            <a:avLst/>
          </a:prstGeom>
        </p:spPr>
        <p:txBody>
          <a:bodyPr wrap="square">
            <a:spAutoFit/>
          </a:bodyPr>
          <a:lstStyle/>
          <a:p>
            <a:pPr algn="just">
              <a:buFont typeface="Arial" pitchFamily="34" charset="0"/>
              <a:buChar char="•"/>
            </a:pPr>
            <a:r>
              <a:rPr lang="en-US" sz="4400" dirty="0" smtClean="0"/>
              <a:t>There is actually</a:t>
            </a:r>
            <a:r>
              <a:rPr lang="en-US" sz="4400" b="1" dirty="0" smtClean="0"/>
              <a:t> </a:t>
            </a:r>
            <a:r>
              <a:rPr lang="en-US" sz="4400" dirty="0" smtClean="0"/>
              <a:t>no such definition that is convincing enough for all. </a:t>
            </a:r>
          </a:p>
          <a:p>
            <a:pPr algn="just">
              <a:buFont typeface="Arial" pitchFamily="34" charset="0"/>
              <a:buChar char="•"/>
            </a:pPr>
            <a:r>
              <a:rPr lang="en-US" sz="4400" dirty="0"/>
              <a:t> </a:t>
            </a:r>
            <a:r>
              <a:rPr lang="en-US" sz="4400" dirty="0" smtClean="0"/>
              <a:t>The expression or application of human creative skill and imagination, typically in a visual form such as painting, or sculpture, producing works to be appreciated primarily for their beauty or emotional power.</a:t>
            </a:r>
            <a:endParaRPr lang="en-US" sz="4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62201"/>
            <a:ext cx="7467600" cy="5786199"/>
          </a:xfrm>
          <a:prstGeom prst="rect">
            <a:avLst/>
          </a:prstGeom>
        </p:spPr>
        <p:txBody>
          <a:bodyPr wrap="square">
            <a:spAutoFit/>
          </a:bodyPr>
          <a:lstStyle/>
          <a:p>
            <a:pPr algn="just"/>
            <a:r>
              <a:rPr lang="en-US" sz="4400" dirty="0" smtClean="0"/>
              <a:t>An other definition of art is </a:t>
            </a:r>
          </a:p>
          <a:p>
            <a:pPr algn="just">
              <a:buFont typeface="Arial" pitchFamily="34" charset="0"/>
              <a:buChar char="•"/>
            </a:pPr>
            <a:r>
              <a:rPr lang="en-US" sz="4400" dirty="0" smtClean="0"/>
              <a:t>the various branches of creative activity, such as painting, music, literature, and dance.</a:t>
            </a:r>
          </a:p>
          <a:p>
            <a:pPr algn="just">
              <a:buFont typeface="Arial" pitchFamily="34" charset="0"/>
              <a:buChar char="•"/>
            </a:pPr>
            <a:r>
              <a:rPr lang="en-US" sz="4400" dirty="0" smtClean="0"/>
              <a:t> </a:t>
            </a:r>
            <a:r>
              <a:rPr lang="en-US" sz="4400" b="1" dirty="0" smtClean="0"/>
              <a:t> </a:t>
            </a:r>
            <a:r>
              <a:rPr lang="en-US" sz="4400" dirty="0" smtClean="0"/>
              <a:t>Human effort to imitate, supplement, alter, or counteract the work of nature.</a:t>
            </a: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153400" cy="5940088"/>
          </a:xfrm>
          <a:prstGeom prst="rect">
            <a:avLst/>
          </a:prstGeom>
        </p:spPr>
        <p:txBody>
          <a:bodyPr wrap="square">
            <a:spAutoFit/>
          </a:bodyPr>
          <a:lstStyle/>
          <a:p>
            <a:r>
              <a:rPr lang="en-US" sz="3800" b="1" dirty="0" smtClean="0"/>
              <a:t>a. </a:t>
            </a:r>
            <a:r>
              <a:rPr lang="en-US" sz="3800" dirty="0" smtClean="0"/>
              <a:t>The conscious production or arrangement of sounds, colors, forms, movements, or other elements in a manner that affects the sense of beauty, specifically the production of the beautiful in a graphic or plastic medium.</a:t>
            </a:r>
          </a:p>
          <a:p>
            <a:r>
              <a:rPr lang="en-US" sz="3800" b="1" dirty="0" smtClean="0"/>
              <a:t>b. </a:t>
            </a:r>
            <a:r>
              <a:rPr lang="en-US" sz="3800" dirty="0" smtClean="0"/>
              <a:t>The study of these activities.</a:t>
            </a:r>
          </a:p>
          <a:p>
            <a:r>
              <a:rPr lang="en-US" sz="3800" b="1" dirty="0" smtClean="0"/>
              <a:t>c. </a:t>
            </a:r>
            <a:r>
              <a:rPr lang="en-US" sz="3800" dirty="0" smtClean="0"/>
              <a:t>The product of these activities; human works of beauty considered as a group.</a:t>
            </a:r>
            <a:endParaRPr lang="en-US" sz="3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315200" cy="4832092"/>
          </a:xfrm>
          <a:prstGeom prst="rect">
            <a:avLst/>
          </a:prstGeom>
        </p:spPr>
        <p:txBody>
          <a:bodyPr wrap="square">
            <a:spAutoFit/>
          </a:bodyPr>
          <a:lstStyle/>
          <a:p>
            <a:r>
              <a:rPr lang="en-US" sz="4400" b="1" dirty="0" smtClean="0"/>
              <a:t>The Definition of Art</a:t>
            </a:r>
          </a:p>
          <a:p>
            <a:r>
              <a:rPr lang="en-US" sz="4400" i="1" dirty="0" smtClean="0"/>
              <a:t>First published Tue Oct 23, 2007; substantive revision Tue Oct 9, 2012</a:t>
            </a:r>
            <a:endParaRPr lang="en-US" sz="4400" dirty="0" smtClean="0"/>
          </a:p>
          <a:p>
            <a:r>
              <a:rPr lang="en-US" sz="4400" dirty="0" smtClean="0"/>
              <a:t>The definition of art is controversial in contemporary philosophy. </a:t>
            </a:r>
            <a:endParaRPr lang="en-US" sz="4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
            <a:ext cx="8305800" cy="6186309"/>
          </a:xfrm>
          <a:prstGeom prst="rect">
            <a:avLst/>
          </a:prstGeom>
        </p:spPr>
        <p:txBody>
          <a:bodyPr wrap="square">
            <a:spAutoFit/>
          </a:bodyPr>
          <a:lstStyle/>
          <a:p>
            <a:r>
              <a:rPr lang="en-US" sz="4000" dirty="0" smtClean="0"/>
              <a:t>Whether art can be defined has also been a matter of controversy. </a:t>
            </a:r>
          </a:p>
          <a:p>
            <a:r>
              <a:rPr lang="en-US" sz="4000" dirty="0" smtClean="0"/>
              <a:t>Contemporary definitions are of two main sorts. One distinctively modern, conventionalist, sort of definition focuses on art's institutional features, emphasizing the way art changes over time, modern works that appear to break radically with all traditional art.</a:t>
            </a:r>
          </a:p>
          <a:p>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1"/>
            <a:ext cx="7924800" cy="5016758"/>
          </a:xfrm>
          <a:prstGeom prst="rect">
            <a:avLst/>
          </a:prstGeom>
        </p:spPr>
        <p:txBody>
          <a:bodyPr wrap="square">
            <a:spAutoFit/>
          </a:bodyPr>
          <a:lstStyle/>
          <a:p>
            <a:pPr algn="just"/>
            <a:r>
              <a:rPr lang="en-US" sz="4000" dirty="0" smtClean="0"/>
              <a:t>The less conventionalist sort of contemporary definition makes use of a broader, more traditional concept of aesthetic properties that includes more than art-relational ones, and focuses on art's pan-cultural and trans-historical characteristics.</a:t>
            </a:r>
            <a:endParaRPr lang="en-US" sz="4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2000" cy="6186309"/>
          </a:xfrm>
          <a:prstGeom prst="rect">
            <a:avLst/>
          </a:prstGeom>
        </p:spPr>
        <p:txBody>
          <a:bodyPr wrap="square">
            <a:spAutoFit/>
          </a:bodyPr>
          <a:lstStyle/>
          <a:p>
            <a:r>
              <a:rPr lang="en-US" sz="3600" dirty="0" smtClean="0"/>
              <a:t>Definition and conclusion of art is equally difficult, but can be concluded that art is some thing that is creative, related to beauty or sometimes not related to beauty, but deals with the inner feeling as well as knowledge and concepts of art. Art also deals with skills and learning of the tools of art. The broader spectrum of art deals with the branches of art. Art is produced with lesser defined goals in the mind of the artist. </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1143000"/>
          </a:xfrm>
        </p:spPr>
        <p:txBody>
          <a:bodyPr>
            <a:noAutofit/>
          </a:bodyPr>
          <a:lstStyle/>
          <a:p>
            <a:pPr algn="l"/>
            <a:r>
              <a:rPr lang="en-US" sz="3600" dirty="0" smtClean="0"/>
              <a:t>One of the important branch of art is painting,</a:t>
            </a:r>
            <a:br>
              <a:rPr lang="en-US" sz="3600" dirty="0" smtClean="0"/>
            </a:br>
            <a:r>
              <a:rPr lang="en-US" sz="3600" dirty="0" smtClean="0"/>
              <a:t>examples from eastern and western art</a:t>
            </a:r>
            <a:endParaRPr lang="en-US" sz="3600" dirty="0"/>
          </a:p>
        </p:txBody>
      </p:sp>
      <p:pic>
        <p:nvPicPr>
          <p:cNvPr id="5" name="Content Placeholder 4" descr="mona-lisa.jpg"/>
          <p:cNvPicPr>
            <a:picLocks noGrp="1" noChangeAspect="1"/>
          </p:cNvPicPr>
          <p:nvPr>
            <p:ph sz="half" idx="1"/>
          </p:nvPr>
        </p:nvPicPr>
        <p:blipFill>
          <a:blip r:embed="rId3" cstate="print"/>
          <a:stretch>
            <a:fillRect/>
          </a:stretch>
        </p:blipFill>
        <p:spPr>
          <a:xfrm>
            <a:off x="980684" y="1600200"/>
            <a:ext cx="2991631" cy="4525963"/>
          </a:xfrm>
        </p:spPr>
      </p:pic>
      <p:pic>
        <p:nvPicPr>
          <p:cNvPr id="8" name="Content Placeholder 7" descr="badge.png"/>
          <p:cNvPicPr>
            <a:picLocks noGrp="1" noChangeAspect="1"/>
          </p:cNvPicPr>
          <p:nvPr>
            <p:ph sz="half" idx="2"/>
          </p:nvPr>
        </p:nvPicPr>
        <p:blipFill>
          <a:blip r:embed="rId4" cstate="print"/>
          <a:stretch>
            <a:fillRect/>
          </a:stretch>
        </p:blipFill>
        <p:spPr>
          <a:xfrm>
            <a:off x="4114800" y="1524000"/>
            <a:ext cx="4724400" cy="46482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Drawing of Leonardo de Vinci</a:t>
            </a:r>
            <a:endParaRPr lang="en-US" dirty="0"/>
          </a:p>
        </p:txBody>
      </p:sp>
      <p:pic>
        <p:nvPicPr>
          <p:cNvPr id="4" name="Content Placeholder 3" descr="l11.jpg"/>
          <p:cNvPicPr>
            <a:picLocks noGrp="1" noChangeAspect="1"/>
          </p:cNvPicPr>
          <p:nvPr>
            <p:ph idx="1"/>
          </p:nvPr>
        </p:nvPicPr>
        <p:blipFill>
          <a:blip r:embed="rId2" cstate="print"/>
          <a:stretch>
            <a:fillRect/>
          </a:stretch>
        </p:blipFill>
        <p:spPr>
          <a:xfrm>
            <a:off x="2726799" y="1066800"/>
            <a:ext cx="4359801" cy="54864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Portrait of Sadeqain</a:t>
            </a:r>
            <a:endParaRPr lang="en-US" dirty="0"/>
          </a:p>
        </p:txBody>
      </p:sp>
      <p:pic>
        <p:nvPicPr>
          <p:cNvPr id="4" name="Content Placeholder 3" descr="Comment.jpg"/>
          <p:cNvPicPr>
            <a:picLocks noGrp="1" noChangeAspect="1"/>
          </p:cNvPicPr>
          <p:nvPr>
            <p:ph idx="1"/>
          </p:nvPr>
        </p:nvPicPr>
        <p:blipFill>
          <a:blip r:embed="rId2" cstate="print"/>
          <a:stretch>
            <a:fillRect/>
          </a:stretch>
        </p:blipFill>
        <p:spPr>
          <a:xfrm>
            <a:off x="2874764" y="1600200"/>
            <a:ext cx="3394472"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162799" cy="5632311"/>
          </a:xfrm>
          <a:prstGeom prst="rect">
            <a:avLst/>
          </a:prstGeom>
        </p:spPr>
        <p:txBody>
          <a:bodyPr wrap="square">
            <a:spAutoFit/>
          </a:bodyPr>
          <a:lstStyle/>
          <a:p>
            <a:pPr algn="just"/>
            <a:r>
              <a:rPr lang="en-US" sz="3600" dirty="0" smtClean="0"/>
              <a:t>Now the second question related to this course is, </a:t>
            </a:r>
            <a:r>
              <a:rPr lang="en-US" sz="3600" b="1" dirty="0" smtClean="0"/>
              <a:t>What is craft?</a:t>
            </a:r>
          </a:p>
          <a:p>
            <a:pPr algn="just"/>
            <a:r>
              <a:rPr lang="en-US" sz="3600" dirty="0" smtClean="0"/>
              <a:t>Craft is an activity that uses specific materials with a certain goal in mind. Usually a craft has a set of directions and skills to make to a finished product. The creator of craft learns  to follow directions and solve problems while working towards a goal. </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554162"/>
          </a:xfrm>
        </p:spPr>
        <p:txBody>
          <a:bodyPr>
            <a:normAutofit fontScale="90000"/>
          </a:bodyPr>
          <a:lstStyle/>
          <a:p>
            <a:r>
              <a:rPr lang="en-US" dirty="0" smtClean="0"/>
              <a:t>Craft is something made with hand with a specific goal in mind for an end product</a:t>
            </a:r>
            <a:endParaRPr lang="en-US" dirty="0"/>
          </a:p>
        </p:txBody>
      </p:sp>
      <p:pic>
        <p:nvPicPr>
          <p:cNvPr id="4" name="Content Placeholder 3" descr="5FF21-craft.png"/>
          <p:cNvPicPr>
            <a:picLocks noGrp="1" noChangeAspect="1"/>
          </p:cNvPicPr>
          <p:nvPr>
            <p:ph idx="1"/>
          </p:nvPr>
        </p:nvPicPr>
        <p:blipFill>
          <a:blip r:embed="rId2" cstate="print"/>
          <a:stretch>
            <a:fillRect/>
          </a:stretch>
        </p:blipFill>
        <p:spPr>
          <a:xfrm>
            <a:off x="1905000" y="2101770"/>
            <a:ext cx="5486400" cy="4375229"/>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391400" cy="5632311"/>
          </a:xfrm>
          <a:prstGeom prst="rect">
            <a:avLst/>
          </a:prstGeom>
        </p:spPr>
        <p:txBody>
          <a:bodyPr wrap="square">
            <a:spAutoFit/>
          </a:bodyPr>
          <a:lstStyle/>
          <a:p>
            <a:pPr algn="just"/>
            <a:r>
              <a:rPr lang="en-US" sz="3600" dirty="0" smtClean="0"/>
              <a:t>To have a convincing answer to what is craft? Lets discuss some more definitions of Craft.</a:t>
            </a:r>
          </a:p>
          <a:p>
            <a:pPr algn="just"/>
            <a:r>
              <a:rPr lang="en-US" sz="3600" dirty="0" smtClean="0"/>
              <a:t>Craft as a verb means, exercise skill in making (an object), typically by hand.</a:t>
            </a:r>
          </a:p>
          <a:p>
            <a:pPr algn="just"/>
            <a:r>
              <a:rPr lang="en-US" sz="3600" dirty="0" smtClean="0"/>
              <a:t>an activity that involves making something in a skillful way by using your hands</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57200"/>
            <a:ext cx="7543800" cy="5355312"/>
          </a:xfrm>
          <a:prstGeom prst="rect">
            <a:avLst/>
          </a:prstGeom>
        </p:spPr>
        <p:txBody>
          <a:bodyPr wrap="square">
            <a:spAutoFit/>
          </a:bodyPr>
          <a:lstStyle/>
          <a:p>
            <a:r>
              <a:rPr lang="en-US" sz="3600" dirty="0" smtClean="0"/>
              <a:t>Craft is a job or activity that requires special skill.</a:t>
            </a:r>
          </a:p>
          <a:p>
            <a:r>
              <a:rPr lang="en-US" sz="3600" dirty="0" smtClean="0"/>
              <a:t>crafts : objects made by skillful use of the hands.</a:t>
            </a:r>
          </a:p>
          <a:p>
            <a:r>
              <a:rPr lang="en-US" sz="3600" dirty="0" smtClean="0"/>
              <a:t>A </a:t>
            </a:r>
            <a:r>
              <a:rPr lang="en-US" sz="3600" b="1" dirty="0" smtClean="0"/>
              <a:t>craft</a:t>
            </a:r>
            <a:r>
              <a:rPr lang="en-US" sz="3600" dirty="0" smtClean="0"/>
              <a:t> is an activity such as weaving, carving, or pottery that involves making things skillfully by hand, often in a traditional way. When </a:t>
            </a:r>
            <a:r>
              <a:rPr lang="en-US" sz="3600" b="1" dirty="0" smtClean="0"/>
              <a:t>craft</a:t>
            </a:r>
            <a:r>
              <a:rPr lang="en-US" sz="3600" dirty="0" smtClean="0"/>
              <a:t> has this meaning, its plural form is </a:t>
            </a:r>
            <a:r>
              <a:rPr lang="en-US" sz="3600" b="1" dirty="0" smtClean="0"/>
              <a:t>crafts.</a:t>
            </a:r>
            <a:endParaRPr lang="en-US" sz="3600" dirty="0" smtClean="0"/>
          </a:p>
          <a:p>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77200" cy="5632311"/>
          </a:xfrm>
          <a:prstGeom prst="rect">
            <a:avLst/>
          </a:prstGeom>
        </p:spPr>
        <p:txBody>
          <a:bodyPr wrap="square">
            <a:spAutoFit/>
          </a:bodyPr>
          <a:lstStyle/>
          <a:p>
            <a:r>
              <a:rPr lang="en-US" sz="3600" dirty="0" smtClean="0"/>
              <a:t>CONCLUSION OF DIFFERENT DEFINITIONS OF CRAFT.</a:t>
            </a:r>
          </a:p>
          <a:p>
            <a:r>
              <a:rPr lang="en-US" sz="3600" dirty="0" smtClean="0"/>
              <a:t>Craft is a tangible object produced by the craftsman manually with a well defined goal using his creative abilities.</a:t>
            </a:r>
          </a:p>
          <a:p>
            <a:r>
              <a:rPr lang="en-US" sz="3600" dirty="0" smtClean="0"/>
              <a:t>an art, trade, or occupation requiring special skill, especially manual skill, that can be reproduced, in a skillful way at a mass scale.</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from crafts</a:t>
            </a:r>
            <a:endParaRPr lang="en-US" dirty="0"/>
          </a:p>
        </p:txBody>
      </p:sp>
      <p:pic>
        <p:nvPicPr>
          <p:cNvPr id="5" name="Content Placeholder 4" descr="images.jpg"/>
          <p:cNvPicPr>
            <a:picLocks noGrp="1" noChangeAspect="1"/>
          </p:cNvPicPr>
          <p:nvPr>
            <p:ph sz="half" idx="1"/>
          </p:nvPr>
        </p:nvPicPr>
        <p:blipFill>
          <a:blip r:embed="rId2" cstate="print"/>
          <a:stretch>
            <a:fillRect/>
          </a:stretch>
        </p:blipFill>
        <p:spPr>
          <a:xfrm>
            <a:off x="438666" y="1295401"/>
            <a:ext cx="3676134" cy="5084934"/>
          </a:xfrm>
        </p:spPr>
      </p:pic>
      <p:pic>
        <p:nvPicPr>
          <p:cNvPr id="6" name="Content Placeholder 5" descr="8260759786_37bfaa1471_b.jpg"/>
          <p:cNvPicPr>
            <a:picLocks noGrp="1" noChangeAspect="1"/>
          </p:cNvPicPr>
          <p:nvPr>
            <p:ph sz="half" idx="2"/>
          </p:nvPr>
        </p:nvPicPr>
        <p:blipFill>
          <a:blip r:embed="rId3" cstate="print"/>
          <a:stretch>
            <a:fillRect/>
          </a:stretch>
        </p:blipFill>
        <p:spPr>
          <a:xfrm>
            <a:off x="4321009" y="2209801"/>
            <a:ext cx="4594391" cy="3237294"/>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Craft</a:t>
            </a:r>
            <a:endParaRPr lang="en-US" dirty="0"/>
          </a:p>
        </p:txBody>
      </p:sp>
      <p:pic>
        <p:nvPicPr>
          <p:cNvPr id="4" name="Content Placeholder 3" descr="4vlcmdk21v1b9-77WCZY8be1Y-image.jpg"/>
          <p:cNvPicPr>
            <a:picLocks noGrp="1" noChangeAspect="1"/>
          </p:cNvPicPr>
          <p:nvPr>
            <p:ph idx="1"/>
          </p:nvPr>
        </p:nvPicPr>
        <p:blipFill>
          <a:blip r:embed="rId2" cstate="print"/>
          <a:stretch>
            <a:fillRect/>
          </a:stretch>
        </p:blipFill>
        <p:spPr>
          <a:xfrm>
            <a:off x="1143000" y="1600200"/>
            <a:ext cx="7239000" cy="452596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Craft</a:t>
            </a:r>
            <a:endParaRPr lang="en-US" dirty="0"/>
          </a:p>
        </p:txBody>
      </p:sp>
      <p:pic>
        <p:nvPicPr>
          <p:cNvPr id="4" name="Content Placeholder 3" descr="index.jpg"/>
          <p:cNvPicPr>
            <a:picLocks noGrp="1" noChangeAspect="1"/>
          </p:cNvPicPr>
          <p:nvPr>
            <p:ph idx="1"/>
          </p:nvPr>
        </p:nvPicPr>
        <p:blipFill>
          <a:blip r:embed="rId2" cstate="print"/>
          <a:stretch>
            <a:fillRect/>
          </a:stretch>
        </p:blipFill>
        <p:spPr>
          <a:xfrm>
            <a:off x="1066800" y="1219200"/>
            <a:ext cx="6934200" cy="4614396"/>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839200" cy="5632311"/>
          </a:xfrm>
          <a:prstGeom prst="rect">
            <a:avLst/>
          </a:prstGeom>
        </p:spPr>
        <p:txBody>
          <a:bodyPr wrap="square">
            <a:spAutoFit/>
          </a:bodyPr>
          <a:lstStyle/>
          <a:p>
            <a:pPr algn="ctr"/>
            <a:r>
              <a:rPr lang="en-US" sz="3600" dirty="0" smtClean="0"/>
              <a:t>DIFFERENCES AND SIMILARITIES IN ART AND CRAFT</a:t>
            </a:r>
          </a:p>
          <a:p>
            <a:pPr algn="just"/>
            <a:r>
              <a:rPr lang="en-US" sz="3200" dirty="0" smtClean="0"/>
              <a:t>The difference between art and craft is that in art, object made are for beauty and decorative purposes while objects produced in crafts are mostly functional though also decorative. Crafts include ceramic pottery, glass and basketry while art includes painted portraits and sculptures. The distinction between the two terms increasingly becomes unclear as others consider them one and the same thing.</a:t>
            </a:r>
            <a:endParaRPr lang="en-US"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7924800" cy="5909310"/>
          </a:xfrm>
          <a:prstGeom prst="rect">
            <a:avLst/>
          </a:prstGeom>
        </p:spPr>
        <p:txBody>
          <a:bodyPr wrap="square">
            <a:spAutoFit/>
          </a:bodyPr>
          <a:lstStyle/>
          <a:p>
            <a:pPr algn="just"/>
            <a:r>
              <a:rPr lang="en-US" sz="3600" b="1" dirty="0" smtClean="0"/>
              <a:t>Art </a:t>
            </a:r>
            <a:r>
              <a:rPr lang="en-US" sz="3600" b="1" dirty="0" err="1" smtClean="0"/>
              <a:t>vs</a:t>
            </a:r>
            <a:r>
              <a:rPr lang="en-US" sz="3600" b="1" dirty="0" smtClean="0"/>
              <a:t> Craft</a:t>
            </a:r>
            <a:endParaRPr lang="en-US" sz="3600" dirty="0" smtClean="0"/>
          </a:p>
          <a:p>
            <a:pPr algn="just"/>
            <a:r>
              <a:rPr lang="en-US" sz="3600" dirty="0" smtClean="0"/>
              <a:t>Most people do not see any difference between art and craft as they are both considered to be forms of creativity. Let’s consider how art and craft differ.</a:t>
            </a:r>
          </a:p>
          <a:p>
            <a:pPr algn="just"/>
            <a:r>
              <a:rPr lang="en-US" sz="3600" dirty="0" smtClean="0"/>
              <a:t>Art is a form of work that is the expression of emotions. Craft is a form of work, which results in a tangible output, for example, molding and carving.</a:t>
            </a:r>
          </a:p>
          <a:p>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772400" cy="5078313"/>
          </a:xfrm>
          <a:prstGeom prst="rect">
            <a:avLst/>
          </a:prstGeom>
        </p:spPr>
        <p:txBody>
          <a:bodyPr wrap="square">
            <a:spAutoFit/>
          </a:bodyPr>
          <a:lstStyle/>
          <a:p>
            <a:pPr algn="just"/>
            <a:r>
              <a:rPr lang="en-US" sz="3600" dirty="0" smtClean="0"/>
              <a:t>Art is often described as unstructured and open ended. It has no limitations of expression, just like in painting. Craft on the other hand is structured, which means that it has a certain form that is visible. </a:t>
            </a:r>
          </a:p>
          <a:p>
            <a:pPr algn="just"/>
            <a:r>
              <a:rPr lang="en-US" sz="3600" dirty="0" smtClean="0"/>
              <a:t>While Craft can be quantified, this is more difficult to do with art. </a:t>
            </a:r>
          </a:p>
          <a:p>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838200"/>
            <a:ext cx="6934200" cy="4401205"/>
          </a:xfrm>
          <a:prstGeom prst="rect">
            <a:avLst/>
          </a:prstGeom>
        </p:spPr>
        <p:txBody>
          <a:bodyPr wrap="square">
            <a:spAutoFit/>
          </a:bodyPr>
          <a:lstStyle/>
          <a:p>
            <a:pPr algn="just"/>
            <a:r>
              <a:rPr lang="en-US" dirty="0" smtClean="0"/>
              <a:t> </a:t>
            </a:r>
            <a:r>
              <a:rPr lang="en-US" sz="3600" dirty="0" smtClean="0"/>
              <a:t>Another thing that can be seen is that one can create duplicate craft forms, which is not possible with art. It can also be seen that art forms move people on an emotional level whereas crafts attract people. </a:t>
            </a:r>
            <a:r>
              <a:rPr lang="en-US" sz="3200" dirty="0" smtClean="0"/>
              <a:t/>
            </a:r>
            <a:br>
              <a:rPr lang="en-US" sz="3200" dirty="0" smtClean="0"/>
            </a:br>
            <a:endParaRPr lang="en-US" sz="3200" dirty="0" smtClean="0"/>
          </a:p>
          <a:p>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838200"/>
            <a:ext cx="6858000" cy="5078313"/>
          </a:xfrm>
          <a:prstGeom prst="rect">
            <a:avLst/>
          </a:prstGeom>
        </p:spPr>
        <p:txBody>
          <a:bodyPr wrap="square">
            <a:spAutoFit/>
          </a:bodyPr>
          <a:lstStyle/>
          <a:p>
            <a:pPr algn="just"/>
            <a:r>
              <a:rPr lang="en-US" sz="3600" dirty="0" smtClean="0"/>
              <a:t>For example, a piece of painting can create emotions in a person whereas a piece of jewellery or pottery can be an attraction.</a:t>
            </a:r>
          </a:p>
          <a:p>
            <a:pPr algn="just"/>
            <a:r>
              <a:rPr lang="en-US" sz="3600" dirty="0" smtClean="0"/>
              <a:t>Unlike craft, art is known to come out of the heart and soul. Crafts come out of the mind and need considerable practice to come out with world-class forms.</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543799" cy="5355312"/>
          </a:xfrm>
          <a:prstGeom prst="rect">
            <a:avLst/>
          </a:prstGeom>
        </p:spPr>
        <p:txBody>
          <a:bodyPr wrap="square">
            <a:spAutoFit/>
          </a:bodyPr>
          <a:lstStyle/>
          <a:p>
            <a:r>
              <a:rPr lang="en-US" sz="3600" dirty="0" smtClean="0"/>
              <a:t>What is Calligraphy:</a:t>
            </a:r>
          </a:p>
          <a:p>
            <a:r>
              <a:rPr lang="en-US" sz="3600" dirty="0" smtClean="0"/>
              <a:t>decorative handwriting or handwritten lettering.</a:t>
            </a:r>
          </a:p>
          <a:p>
            <a:r>
              <a:rPr lang="en-US" sz="3600" dirty="0" smtClean="0"/>
              <a:t>the art of producing decorative handwriting or lettering with a pen or brush.</a:t>
            </a:r>
          </a:p>
          <a:p>
            <a:r>
              <a:rPr lang="en-US" sz="3600" dirty="0" smtClean="0"/>
              <a:t>fancy penmanship, especially highly decorative handwriting, as with a great many flourishes.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077200" cy="5632311"/>
          </a:xfrm>
          <a:prstGeom prst="rect">
            <a:avLst/>
          </a:prstGeom>
        </p:spPr>
        <p:txBody>
          <a:bodyPr wrap="square">
            <a:spAutoFit/>
          </a:bodyPr>
          <a:lstStyle/>
          <a:p>
            <a:pPr algn="just"/>
            <a:r>
              <a:rPr lang="en-US" sz="3600" dirty="0" smtClean="0"/>
              <a:t>Few definitions of Calligraphy:</a:t>
            </a:r>
          </a:p>
          <a:p>
            <a:pPr algn="just"/>
            <a:r>
              <a:rPr lang="en-US" sz="3600" dirty="0" smtClean="0"/>
              <a:t>A script, usually cursive, although sometimes angular, produced chiefly by brush, especially Chinese, Japanese, or Arabic writing of high aesthetic value.</a:t>
            </a:r>
          </a:p>
          <a:p>
            <a:pPr algn="just"/>
            <a:r>
              <a:rPr lang="en-US" sz="3600" dirty="0" smtClean="0"/>
              <a:t>Fine Arts. line or a group of lines either derived from or resembling letter forms and characterized by qualities usually associated with cursive writing, especially that produced with a brush or pen. </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Arabic Calligraphy</a:t>
            </a:r>
            <a:endParaRPr lang="en-US" dirty="0"/>
          </a:p>
        </p:txBody>
      </p:sp>
      <p:pic>
        <p:nvPicPr>
          <p:cNvPr id="5" name="Content Placeholder 4" descr="arabic_calligraphy_by_telpo-d2ytqq3.jpg"/>
          <p:cNvPicPr>
            <a:picLocks noGrp="1" noChangeAspect="1"/>
          </p:cNvPicPr>
          <p:nvPr>
            <p:ph sz="half" idx="1"/>
          </p:nvPr>
        </p:nvPicPr>
        <p:blipFill>
          <a:blip r:embed="rId2" cstate="print"/>
          <a:stretch>
            <a:fillRect/>
          </a:stretch>
        </p:blipFill>
        <p:spPr>
          <a:xfrm>
            <a:off x="567356" y="1371600"/>
            <a:ext cx="3395044" cy="5029200"/>
          </a:xfrm>
        </p:spPr>
      </p:pic>
      <p:pic>
        <p:nvPicPr>
          <p:cNvPr id="6" name="Content Placeholder 5" descr="Spirit_of_Arabic_Calligraphy_by_admenia.jpg"/>
          <p:cNvPicPr>
            <a:picLocks noGrp="1" noChangeAspect="1"/>
          </p:cNvPicPr>
          <p:nvPr>
            <p:ph sz="half" idx="2"/>
          </p:nvPr>
        </p:nvPicPr>
        <p:blipFill>
          <a:blip r:embed="rId3" cstate="print"/>
          <a:stretch>
            <a:fillRect/>
          </a:stretch>
        </p:blipFill>
        <p:spPr>
          <a:xfrm>
            <a:off x="4743451" y="1600200"/>
            <a:ext cx="3714749" cy="49530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Japanese and Chinese calligraphy</a:t>
            </a:r>
            <a:endParaRPr lang="en-US" dirty="0"/>
          </a:p>
        </p:txBody>
      </p:sp>
      <p:pic>
        <p:nvPicPr>
          <p:cNvPr id="5" name="Content Placeholder 4" descr="japan.jpg"/>
          <p:cNvPicPr>
            <a:picLocks noGrp="1" noChangeAspect="1"/>
          </p:cNvPicPr>
          <p:nvPr>
            <p:ph sz="half" idx="1"/>
          </p:nvPr>
        </p:nvPicPr>
        <p:blipFill>
          <a:blip r:embed="rId2" cstate="print"/>
          <a:stretch>
            <a:fillRect/>
          </a:stretch>
        </p:blipFill>
        <p:spPr>
          <a:xfrm>
            <a:off x="305094" y="1467480"/>
            <a:ext cx="3638152" cy="4857120"/>
          </a:xfrm>
        </p:spPr>
      </p:pic>
      <p:pic>
        <p:nvPicPr>
          <p:cNvPr id="6" name="Content Placeholder 5" descr="chinese_calligraphy_class_1.preview.jpg"/>
          <p:cNvPicPr>
            <a:picLocks noGrp="1" noChangeAspect="1"/>
          </p:cNvPicPr>
          <p:nvPr>
            <p:ph sz="half" idx="2"/>
          </p:nvPr>
        </p:nvPicPr>
        <p:blipFill>
          <a:blip r:embed="rId3" cstate="print"/>
          <a:stretch>
            <a:fillRect/>
          </a:stretch>
        </p:blipFill>
        <p:spPr>
          <a:xfrm>
            <a:off x="4401608" y="2348706"/>
            <a:ext cx="4285192" cy="3213894"/>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457200"/>
            <a:ext cx="6781800" cy="4801314"/>
          </a:xfrm>
          <a:prstGeom prst="rect">
            <a:avLst/>
          </a:prstGeom>
        </p:spPr>
        <p:txBody>
          <a:bodyPr wrap="square">
            <a:spAutoFit/>
          </a:bodyPr>
          <a:lstStyle/>
          <a:p>
            <a:pPr algn="just"/>
            <a:r>
              <a:rPr lang="en-US" sz="3600" dirty="0" smtClean="0"/>
              <a:t>handwriting, esp. beautiful handwriting considered as an art.</a:t>
            </a:r>
          </a:p>
          <a:p>
            <a:pPr algn="just"/>
            <a:r>
              <a:rPr lang="en-US" sz="3600" dirty="0" smtClean="0"/>
              <a:t>beautiful writing done using special pens or brushes.</a:t>
            </a:r>
          </a:p>
          <a:p>
            <a:pPr algn="just"/>
            <a:r>
              <a:rPr lang="en-US" sz="3600" b="1" dirty="0" smtClean="0"/>
              <a:t>Calligraphy</a:t>
            </a:r>
            <a:r>
              <a:rPr lang="en-US" sz="3600" dirty="0" smtClean="0"/>
              <a:t> (from Ancient Greek: κάλλος </a:t>
            </a:r>
            <a:r>
              <a:rPr lang="en-US" sz="3600" i="1" dirty="0" smtClean="0"/>
              <a:t>kallos</a:t>
            </a:r>
            <a:r>
              <a:rPr lang="en-US" sz="3600" dirty="0" smtClean="0"/>
              <a:t> "beauty" and γραφή </a:t>
            </a:r>
            <a:r>
              <a:rPr lang="en-US" sz="3600" i="1" dirty="0" smtClean="0"/>
              <a:t>graphẽ</a:t>
            </a:r>
            <a:r>
              <a:rPr lang="en-US" sz="3600" dirty="0" smtClean="0"/>
              <a:t> "writing") is a visual art related to writing.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467600" cy="5078313"/>
          </a:xfrm>
          <a:prstGeom prst="rect">
            <a:avLst/>
          </a:prstGeom>
        </p:spPr>
        <p:txBody>
          <a:bodyPr wrap="square">
            <a:spAutoFit/>
          </a:bodyPr>
          <a:lstStyle/>
          <a:p>
            <a:pPr algn="just"/>
            <a:r>
              <a:rPr lang="en-US" sz="3600" dirty="0" smtClean="0"/>
              <a:t>It is the design and execution of lettering with a broad tip instrument or brush in one stroke (as opposed to built up lettering, in which the letters are drawn). A contemporary calligraphic practice can be defined as, "the art of giving form to signs in an expressive, harmonious, and skillful manner.</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51344"/>
            <a:ext cx="8077200" cy="3970318"/>
          </a:xfrm>
          <a:prstGeom prst="rect">
            <a:avLst/>
          </a:prstGeom>
        </p:spPr>
        <p:txBody>
          <a:bodyPr wrap="square">
            <a:spAutoFit/>
          </a:bodyPr>
          <a:lstStyle/>
          <a:p>
            <a:r>
              <a:rPr lang="en-US" sz="3600" dirty="0" smtClean="0"/>
              <a:t>Modern calligraphy ranges from functional inscriptions and designs to fine-art pieces where the letters may or may not be legible. Classical calligraphy differs from typography and non-classical hand-lettering, though a calligrapher may practice both.</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04800"/>
            <a:ext cx="6781800" cy="5078313"/>
          </a:xfrm>
          <a:prstGeom prst="rect">
            <a:avLst/>
          </a:prstGeom>
        </p:spPr>
        <p:txBody>
          <a:bodyPr wrap="square">
            <a:spAutoFit/>
          </a:bodyPr>
          <a:lstStyle/>
          <a:p>
            <a:pPr algn="just"/>
            <a:r>
              <a:rPr lang="en-US" sz="3600" dirty="0" smtClean="0"/>
              <a:t>Calligraphy continues to flourish in the forms of wedding and event invitations, font design and typography, original hand-lettered logo design, religious art, announcements, graphic design and commissioned calligraphic art, cut stone inscriptions, and memorial documents. </a:t>
            </a:r>
            <a:endParaRPr lang="en-US" sz="3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09600"/>
            <a:ext cx="7086600" cy="5078313"/>
          </a:xfrm>
          <a:prstGeom prst="rect">
            <a:avLst/>
          </a:prstGeom>
        </p:spPr>
        <p:txBody>
          <a:bodyPr wrap="square">
            <a:spAutoFit/>
          </a:bodyPr>
          <a:lstStyle/>
          <a:p>
            <a:pPr algn="just"/>
            <a:r>
              <a:rPr lang="en-US" sz="3600" dirty="0" smtClean="0"/>
              <a:t>It is also used for props and moving images for film and television, testimonials, birth and death certificates, maps, and other written works. Some of the finest works of modern calligraphy are charters and letters patent issued by monarchs and officers of state in various countries.</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381000"/>
            <a:ext cx="6705600" cy="4524315"/>
          </a:xfrm>
          <a:prstGeom prst="rect">
            <a:avLst/>
          </a:prstGeom>
        </p:spPr>
        <p:txBody>
          <a:bodyPr wrap="square">
            <a:spAutoFit/>
          </a:bodyPr>
          <a:lstStyle/>
          <a:p>
            <a:r>
              <a:rPr lang="en-US" sz="3200" dirty="0" smtClean="0"/>
              <a:t>What is Calligraphy:</a:t>
            </a:r>
          </a:p>
          <a:p>
            <a:r>
              <a:rPr lang="en-US" sz="3200" dirty="0" smtClean="0"/>
              <a:t>decorative handwriting or handwritten lettering.</a:t>
            </a:r>
          </a:p>
          <a:p>
            <a:r>
              <a:rPr lang="en-US" sz="3200" dirty="0" smtClean="0"/>
              <a:t>the art of producing decorative handwriting or lettering with a pen or brush.</a:t>
            </a:r>
          </a:p>
          <a:p>
            <a:r>
              <a:rPr lang="en-US" sz="3200" dirty="0" smtClean="0"/>
              <a:t>fancy penmanship, especially highly decorative handwriting, as with a great many flourishes.</a:t>
            </a:r>
            <a:endParaRPr lang="en-US" sz="3200"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762000"/>
            <a:ext cx="6781800" cy="5078313"/>
          </a:xfrm>
          <a:prstGeom prst="rect">
            <a:avLst/>
          </a:prstGeom>
        </p:spPr>
        <p:txBody>
          <a:bodyPr wrap="square">
            <a:spAutoFit/>
          </a:bodyPr>
          <a:lstStyle/>
          <a:p>
            <a:pPr algn="just"/>
            <a:r>
              <a:rPr lang="en-US" sz="3600" dirty="0" smtClean="0"/>
              <a:t>In  this course student teacher will understand and learn to practically perform some arts and crafts techniques.</a:t>
            </a:r>
          </a:p>
          <a:p>
            <a:pPr algn="just"/>
            <a:r>
              <a:rPr lang="en-US" sz="3600" dirty="0" smtClean="0"/>
              <a:t>These end products produced by them will be collected in a portfolio for final exhibition for assessment evaluation of the art works produced by the students.</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066799"/>
          </a:xfrm>
        </p:spPr>
        <p:txBody>
          <a:bodyPr>
            <a:normAutofit fontScale="90000"/>
          </a:bodyPr>
          <a:lstStyle/>
          <a:p>
            <a:r>
              <a:rPr lang="en-US" dirty="0" smtClean="0"/>
              <a:t>Summery of today’s lectures</a:t>
            </a:r>
            <a:br>
              <a:rPr lang="en-US" dirty="0" smtClean="0"/>
            </a:br>
            <a:endParaRPr lang="en-US" dirty="0"/>
          </a:p>
        </p:txBody>
      </p:sp>
      <p:sp>
        <p:nvSpPr>
          <p:cNvPr id="3" name="Subtitle 2"/>
          <p:cNvSpPr>
            <a:spLocks noGrp="1"/>
          </p:cNvSpPr>
          <p:nvPr>
            <p:ph type="subTitle" idx="1"/>
          </p:nvPr>
        </p:nvSpPr>
        <p:spPr>
          <a:xfrm>
            <a:off x="609600" y="914400"/>
            <a:ext cx="8001000" cy="5638800"/>
          </a:xfrm>
        </p:spPr>
        <p:txBody>
          <a:bodyPr>
            <a:normAutofit fontScale="92500" lnSpcReduction="10000"/>
          </a:bodyPr>
          <a:lstStyle/>
          <a:p>
            <a:pPr algn="l">
              <a:buFont typeface="Arial" pitchFamily="34" charset="0"/>
              <a:buChar char="•"/>
            </a:pPr>
            <a:r>
              <a:rPr lang="en-US" dirty="0" smtClean="0">
                <a:solidFill>
                  <a:schemeClr val="tx1"/>
                </a:solidFill>
              </a:rPr>
              <a:t> </a:t>
            </a:r>
            <a:r>
              <a:rPr lang="en-US" sz="3600" dirty="0" smtClean="0">
                <a:solidFill>
                  <a:schemeClr val="tx1"/>
                </a:solidFill>
              </a:rPr>
              <a:t>In this lecture we basically discussed the different definitions of Art, craft and calligraphy.</a:t>
            </a:r>
          </a:p>
          <a:p>
            <a:pPr algn="l">
              <a:buFont typeface="Arial" pitchFamily="34" charset="0"/>
              <a:buChar char="•"/>
            </a:pPr>
            <a:r>
              <a:rPr lang="en-US" sz="3600" dirty="0" smtClean="0"/>
              <a:t>that art is some thing that is creative, related to beauty or sometimes not related to beauty, but deals with the inner feeling as well as knowledge and concepts of art. Art also deals with skills and learning of the tools of art. The broader spectrum of art deals with the branches of art. Art is produced with lesser defined goals in the mind of the artist.</a:t>
            </a:r>
            <a:endParaRPr lang="en-US" sz="3600" dirty="0" smtClean="0">
              <a:solidFill>
                <a:schemeClr val="tx1"/>
              </a:solidFill>
            </a:endParaRPr>
          </a:p>
          <a:p>
            <a:pPr algn="l"/>
            <a:endParaRPr lang="en-US" sz="3600" dirty="0" smtClean="0">
              <a:solidFill>
                <a:schemeClr val="tx1"/>
              </a:solidFill>
            </a:endParaRPr>
          </a:p>
          <a:p>
            <a:pPr algn="l"/>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craft?</a:t>
            </a:r>
            <a:endParaRPr lang="en-US" dirty="0"/>
          </a:p>
        </p:txBody>
      </p:sp>
      <p:sp>
        <p:nvSpPr>
          <p:cNvPr id="3" name="Content Placeholder 2"/>
          <p:cNvSpPr>
            <a:spLocks noGrp="1"/>
          </p:cNvSpPr>
          <p:nvPr>
            <p:ph idx="1"/>
          </p:nvPr>
        </p:nvSpPr>
        <p:spPr/>
        <p:txBody>
          <a:bodyPr/>
          <a:lstStyle/>
          <a:p>
            <a:r>
              <a:rPr lang="en-US" sz="3600" dirty="0" smtClean="0"/>
              <a:t>Craft is a tangible object produced by the craftsman manually with a well defined goal using his creative abilities.</a:t>
            </a:r>
          </a:p>
          <a:p>
            <a:r>
              <a:rPr lang="en-US" sz="3600" dirty="0" smtClean="0"/>
              <a:t>an art, trade, or occupation requiring special skill, especially manual skill, that can be reproduced, in a skillful way at a mass scale.</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1"/>
            <a:ext cx="7391400" cy="4524315"/>
          </a:xfrm>
          <a:prstGeom prst="rect">
            <a:avLst/>
          </a:prstGeom>
        </p:spPr>
        <p:txBody>
          <a:bodyPr wrap="square">
            <a:spAutoFit/>
          </a:bodyPr>
          <a:lstStyle/>
          <a:p>
            <a:pPr algn="just"/>
            <a:r>
              <a:rPr lang="en-US" sz="3600" dirty="0" smtClean="0"/>
              <a:t>Craft is a tangible object produced by the craftsman manually with a well defined goal using his creative abilities.</a:t>
            </a:r>
          </a:p>
          <a:p>
            <a:pPr algn="just"/>
            <a:r>
              <a:rPr lang="en-US" sz="3600" dirty="0" smtClean="0"/>
              <a:t>an art, trade, or occupation requiring special skill, especially manual skill, that can be reproduced, in a skillful way at a mass scale.</a:t>
            </a:r>
            <a:endParaRPr lang="en-US" sz="3600"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04800"/>
            <a:ext cx="7620000" cy="5078313"/>
          </a:xfrm>
          <a:prstGeom prst="rect">
            <a:avLst/>
          </a:prstGeom>
        </p:spPr>
        <p:txBody>
          <a:bodyPr wrap="square">
            <a:spAutoFit/>
          </a:bodyPr>
          <a:lstStyle/>
          <a:p>
            <a:r>
              <a:rPr lang="en-US" sz="3600" dirty="0" smtClean="0"/>
              <a:t>What is Calligraphy:</a:t>
            </a:r>
          </a:p>
          <a:p>
            <a:r>
              <a:rPr lang="en-US" sz="3600" dirty="0" smtClean="0"/>
              <a:t>decorative handwriting or handwritten lettering.</a:t>
            </a:r>
          </a:p>
          <a:p>
            <a:r>
              <a:rPr lang="en-US" sz="3600" dirty="0" smtClean="0"/>
              <a:t>the art of producing decorative handwriting or lettering with a pen or brush.</a:t>
            </a:r>
          </a:p>
          <a:p>
            <a:r>
              <a:rPr lang="en-US" sz="3600" dirty="0" smtClean="0"/>
              <a:t>fancy penmanship, especially highly decorative handwriting, as with a great many flourishes.</a:t>
            </a:r>
            <a:endParaRPr lang="en-US" sz="36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81000"/>
            <a:ext cx="7391400" cy="5355312"/>
          </a:xfrm>
          <a:prstGeom prst="rect">
            <a:avLst/>
          </a:prstGeom>
        </p:spPr>
        <p:txBody>
          <a:bodyPr wrap="square">
            <a:spAutoFit/>
          </a:bodyPr>
          <a:lstStyle/>
          <a:p>
            <a:r>
              <a:rPr lang="en-US" sz="3600" dirty="0" smtClean="0"/>
              <a:t>What is Calligraphy?</a:t>
            </a:r>
          </a:p>
          <a:p>
            <a:r>
              <a:rPr lang="en-US" sz="3600" dirty="0" smtClean="0"/>
              <a:t> Decorative </a:t>
            </a:r>
            <a:r>
              <a:rPr lang="en-US" sz="3600" dirty="0" smtClean="0"/>
              <a:t>handwriting or handwritten lettering.</a:t>
            </a:r>
          </a:p>
          <a:p>
            <a:r>
              <a:rPr lang="en-US" sz="3600" dirty="0" smtClean="0"/>
              <a:t>the art of producing decorative handwriting or lettering with a pen or brush.</a:t>
            </a:r>
          </a:p>
          <a:p>
            <a:r>
              <a:rPr lang="en-US" sz="3600" dirty="0" smtClean="0"/>
              <a:t>fancy penmanship, especially highly decorative handwriting, as with a great many flourishes.</a:t>
            </a:r>
          </a:p>
          <a:p>
            <a:endParaRPr lang="en-US"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762000"/>
            <a:ext cx="6553200" cy="1754326"/>
          </a:xfrm>
          <a:prstGeom prst="rect">
            <a:avLst/>
          </a:prstGeom>
        </p:spPr>
        <p:txBody>
          <a:bodyPr wrap="square">
            <a:spAutoFit/>
          </a:bodyPr>
          <a:lstStyle/>
          <a:p>
            <a:r>
              <a:rPr lang="en-US" sz="3600" dirty="0" smtClean="0"/>
              <a:t>Introduction to art education</a:t>
            </a:r>
          </a:p>
          <a:p>
            <a:r>
              <a:rPr lang="en-US" sz="3600" dirty="0" smtClean="0"/>
              <a:t>Art education to enhance the creative abilities of the students.</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6380</TotalTime>
  <Words>1936</Words>
  <Application>Microsoft Office PowerPoint</Application>
  <PresentationFormat>On-screen Show (4:3)</PresentationFormat>
  <Paragraphs>131</Paragraphs>
  <Slides>48</Slides>
  <Notes>10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Summery of previous lecture Art, craft, calligraphy introduction </vt:lpstr>
      <vt:lpstr>COURSE GOALS Student teacher will enhance the importance of art education in child development. They will recognize and make their students recognize and appreciate the artists, art styles and work. Origin and development of art and crafts in Pakistan. </vt:lpstr>
      <vt:lpstr>Slide 3</vt:lpstr>
      <vt:lpstr>Slide 4</vt:lpstr>
      <vt:lpstr>Slide 5</vt:lpstr>
      <vt:lpstr>LECTURE. 2. UNIT. 1 INTRODUCTION TO ART EDUCATION</vt:lpstr>
      <vt:lpstr>Slide 7</vt:lpstr>
      <vt:lpstr>Slide 8</vt:lpstr>
      <vt:lpstr>Slide 9</vt:lpstr>
      <vt:lpstr>Slide 10</vt:lpstr>
      <vt:lpstr>Slide 11</vt:lpstr>
      <vt:lpstr>Slide 12</vt:lpstr>
      <vt:lpstr>Slide 13</vt:lpstr>
      <vt:lpstr>Slide 14</vt:lpstr>
      <vt:lpstr>Slide 15</vt:lpstr>
      <vt:lpstr>One of the important branch of art is painting, examples from eastern and western art</vt:lpstr>
      <vt:lpstr>Drawing of Leonardo de Vinci</vt:lpstr>
      <vt:lpstr>Self Portrait of Sadeqain</vt:lpstr>
      <vt:lpstr>Slide 19</vt:lpstr>
      <vt:lpstr>Craft is something made with hand with a specific goal in mind for an end product</vt:lpstr>
      <vt:lpstr>Slide 21</vt:lpstr>
      <vt:lpstr>Slide 22</vt:lpstr>
      <vt:lpstr>Slide 23</vt:lpstr>
      <vt:lpstr>Examples from crafts</vt:lpstr>
      <vt:lpstr>Craft</vt:lpstr>
      <vt:lpstr>Craft</vt:lpstr>
      <vt:lpstr>Slide 27</vt:lpstr>
      <vt:lpstr>Slide 28</vt:lpstr>
      <vt:lpstr>Slide 29</vt:lpstr>
      <vt:lpstr>Slide 30</vt:lpstr>
      <vt:lpstr>Slide 31</vt:lpstr>
      <vt:lpstr>Slide 32</vt:lpstr>
      <vt:lpstr>Slide 33</vt:lpstr>
      <vt:lpstr>Arabic Calligraphy</vt:lpstr>
      <vt:lpstr>Japanese and Chinese calligraphy</vt:lpstr>
      <vt:lpstr>Slide 36</vt:lpstr>
      <vt:lpstr>Slide 37</vt:lpstr>
      <vt:lpstr>Slide 38</vt:lpstr>
      <vt:lpstr>Slide 39</vt:lpstr>
      <vt:lpstr>Slide 40</vt:lpstr>
      <vt:lpstr>Slide 41</vt:lpstr>
      <vt:lpstr>Slide 42</vt:lpstr>
      <vt:lpstr>Summery of today’s lectures </vt:lpstr>
      <vt:lpstr>What is craft?</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INTRODUCTION TO ART EDUCATION</dc:title>
  <dc:creator>Samina Saleem</dc:creator>
  <cp:lastModifiedBy>NTS</cp:lastModifiedBy>
  <cp:revision>96</cp:revision>
  <dcterms:created xsi:type="dcterms:W3CDTF">2014-05-31T13:45:35Z</dcterms:created>
  <dcterms:modified xsi:type="dcterms:W3CDTF">2014-06-19T05:38:01Z</dcterms:modified>
</cp:coreProperties>
</file>