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32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92" r:id="rId33"/>
    <p:sldId id="286" r:id="rId34"/>
    <p:sldId id="287" r:id="rId35"/>
    <p:sldId id="288" r:id="rId36"/>
    <p:sldId id="289" r:id="rId37"/>
    <p:sldId id="290" r:id="rId38"/>
    <p:sldId id="291"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1"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320162-D9B6-4F40-A8CC-8FDF1288650D}" type="datetimeFigureOut">
              <a:rPr lang="en-US" smtClean="0"/>
              <a:pPr/>
              <a:t>04/07/2014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660EFF-CFDB-4695-97FC-C5938FEE061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660EFF-CFDB-4695-97FC-C5938FEE061C}" type="slidenum">
              <a:rPr lang="en-US" smtClean="0"/>
              <a:pPr/>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1DEC42-B969-417C-BD17-8EB9D79DDD0F}" type="datetimeFigureOut">
              <a:rPr lang="en-US" smtClean="0"/>
              <a:pPr/>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D9A09-72DF-4669-82C1-60AE4FD1519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DEC42-B969-417C-BD17-8EB9D79DDD0F}" type="datetimeFigureOut">
              <a:rPr lang="en-US" smtClean="0"/>
              <a:pPr/>
              <a:t>04/07/2014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9D9A09-72DF-4669-82C1-60AE4FD151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wikihow.com/Paint-With-Fruit-and-Vegetabl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447799"/>
          </a:xfrm>
        </p:spPr>
        <p:txBody>
          <a:bodyPr/>
          <a:lstStyle/>
          <a:p>
            <a:r>
              <a:rPr lang="en-US" dirty="0" smtClean="0"/>
              <a:t>LECTURE. 18. UNIT. 3.</a:t>
            </a:r>
            <a:endParaRPr lang="en-US" dirty="0"/>
          </a:p>
        </p:txBody>
      </p:sp>
      <p:sp>
        <p:nvSpPr>
          <p:cNvPr id="3" name="Subtitle 2"/>
          <p:cNvSpPr>
            <a:spLocks noGrp="1"/>
          </p:cNvSpPr>
          <p:nvPr>
            <p:ph type="subTitle" idx="1"/>
          </p:nvPr>
        </p:nvSpPr>
        <p:spPr>
          <a:xfrm>
            <a:off x="1371600" y="2362200"/>
            <a:ext cx="6400800" cy="3276600"/>
          </a:xfrm>
        </p:spPr>
        <p:txBody>
          <a:bodyPr>
            <a:normAutofit/>
          </a:bodyPr>
          <a:lstStyle/>
          <a:p>
            <a:r>
              <a:rPr lang="en-US" sz="3600" dirty="0" smtClean="0">
                <a:solidFill>
                  <a:schemeClr val="tx1"/>
                </a:solidFill>
              </a:rPr>
              <a:t>Printing and patterns.</a:t>
            </a:r>
          </a:p>
          <a:p>
            <a:pPr>
              <a:buFont typeface="Arial" pitchFamily="34" charset="0"/>
              <a:buChar char="•"/>
            </a:pPr>
            <a:r>
              <a:rPr lang="en-US" sz="3600" dirty="0" smtClean="0">
                <a:solidFill>
                  <a:schemeClr val="tx1"/>
                </a:solidFill>
              </a:rPr>
              <a:t> Printing. Vegetable printing, Leaf printing and Block printing</a:t>
            </a:r>
          </a:p>
          <a:p>
            <a:pPr>
              <a:buFont typeface="Arial" pitchFamily="34" charset="0"/>
              <a:buChar char="•"/>
            </a:pPr>
            <a:r>
              <a:rPr lang="en-US" sz="3600" dirty="0" smtClean="0">
                <a:solidFill>
                  <a:schemeClr val="tx1"/>
                </a:solidFill>
              </a:rPr>
              <a:t>  Pattern making. Geometric and organic patterns.</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45162"/>
          </a:xfrm>
        </p:spPr>
        <p:txBody>
          <a:bodyPr>
            <a:normAutofit/>
          </a:bodyPr>
          <a:lstStyle/>
          <a:p>
            <a:r>
              <a:rPr lang="en-US" dirty="0" smtClean="0">
                <a:solidFill>
                  <a:srgbClr val="C00000"/>
                </a:solidFill>
              </a:rPr>
              <a:t>Summery of Lecture 17. unit. 3</a:t>
            </a:r>
            <a:br>
              <a:rPr lang="en-US" dirty="0" smtClean="0">
                <a:solidFill>
                  <a:srgbClr val="C00000"/>
                </a:solidFill>
              </a:rPr>
            </a:br>
            <a:r>
              <a:rPr lang="en-US" dirty="0" smtClean="0">
                <a:solidFill>
                  <a:srgbClr val="C00000"/>
                </a:solidFill>
              </a:rPr>
              <a:t>Geometric </a:t>
            </a:r>
            <a:r>
              <a:rPr lang="en-US" dirty="0">
                <a:solidFill>
                  <a:srgbClr val="C00000"/>
                </a:solidFill>
              </a:rPr>
              <a:t>shapes and forms.</a:t>
            </a:r>
            <a:br>
              <a:rPr lang="en-US" dirty="0">
                <a:solidFill>
                  <a:srgbClr val="C00000"/>
                </a:solidFill>
              </a:rPr>
            </a:br>
            <a:r>
              <a:rPr lang="en-US" dirty="0">
                <a:solidFill>
                  <a:srgbClr val="C00000"/>
                </a:solidFill>
              </a:rPr>
              <a:t> Organic shapes and forms.</a:t>
            </a:r>
            <a:br>
              <a:rPr lang="en-US" dirty="0">
                <a:solidFill>
                  <a:srgbClr val="C00000"/>
                </a:solidFill>
              </a:rPr>
            </a:br>
            <a:r>
              <a:rPr lang="en-US" dirty="0">
                <a:solidFill>
                  <a:srgbClr val="C00000"/>
                </a:solidFill>
              </a:rPr>
              <a:t> Texture.</a:t>
            </a:r>
            <a:br>
              <a:rPr lang="en-US" dirty="0">
                <a:solidFill>
                  <a:srgbClr val="C00000"/>
                </a:solidFill>
              </a:rPr>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62"/>
          </a:xfrm>
        </p:spPr>
        <p:txBody>
          <a:bodyPr>
            <a:normAutofit fontScale="90000"/>
          </a:bodyPr>
          <a:lstStyle/>
          <a:p>
            <a:pPr algn="l"/>
            <a:r>
              <a:rPr lang="en-US" dirty="0" smtClean="0"/>
              <a:t>Printing and Pattern</a:t>
            </a:r>
            <a:br>
              <a:rPr lang="en-US" dirty="0" smtClean="0"/>
            </a:br>
            <a:r>
              <a:rPr lang="en-US" dirty="0" smtClean="0"/>
              <a:t>We have already done printing technique specially block printing technique with reference to Indus Valley Civilization.</a:t>
            </a:r>
            <a:br>
              <a:rPr lang="en-US" dirty="0" smtClean="0"/>
            </a:br>
            <a:r>
              <a:rPr lang="en-US" dirty="0" smtClean="0"/>
              <a:t>Vegetable printing, Leaf Printing and Block Printing.</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5238"/>
          </a:xfrm>
        </p:spPr>
        <p:txBody>
          <a:bodyPr/>
          <a:lstStyle/>
          <a:p>
            <a:r>
              <a:rPr lang="en-US" dirty="0" smtClean="0"/>
              <a:t>Vegetable and Leaf printing</a:t>
            </a:r>
            <a:endParaRPr lang="en-US" dirty="0"/>
          </a:p>
        </p:txBody>
      </p:sp>
      <p:sp>
        <p:nvSpPr>
          <p:cNvPr id="3" name="Content Placeholder 2"/>
          <p:cNvSpPr>
            <a:spLocks noGrp="1"/>
          </p:cNvSpPr>
          <p:nvPr>
            <p:ph idx="1"/>
          </p:nvPr>
        </p:nvSpPr>
        <p:spPr>
          <a:xfrm>
            <a:off x="457200" y="990600"/>
            <a:ext cx="8229600" cy="5135563"/>
          </a:xfrm>
        </p:spPr>
        <p:txBody>
          <a:bodyPr>
            <a:normAutofit fontScale="92500"/>
          </a:bodyPr>
          <a:lstStyle/>
          <a:p>
            <a:r>
              <a:rPr lang="en-US" b="1" dirty="0" smtClean="0">
                <a:hlinkClick r:id="rId2"/>
              </a:rPr>
              <a:t>How to Paint With Fruit and Vegetables</a:t>
            </a:r>
            <a:endParaRPr lang="en-US" b="1" dirty="0" smtClean="0"/>
          </a:p>
          <a:p>
            <a:r>
              <a:rPr lang="en-US" dirty="0" smtClean="0"/>
              <a:t>Are you fed up of eating the same old vegetables and fruit? Try something new! Instead of eating your vegetables and fruit, try painting with them.</a:t>
            </a:r>
          </a:p>
          <a:p>
            <a:r>
              <a:rPr lang="en-US" b="1" dirty="0" smtClean="0"/>
              <a:t>Ingredients</a:t>
            </a:r>
          </a:p>
          <a:p>
            <a:r>
              <a:rPr lang="en-US" dirty="0" smtClean="0"/>
              <a:t>vegetables or fruits that have interesting shapes when cut or sliced (but are not too wet), e.g. ladyfingers/okra; French beans, apples, pears</a:t>
            </a:r>
          </a:p>
          <a:p>
            <a:r>
              <a:rPr lang="en-US" dirty="0" smtClean="0"/>
              <a:t>vegetables or fruits that can easily be cut into interesting shapes, e.g. potatoes, carrots</a:t>
            </a:r>
          </a:p>
          <a:p>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Set out your card or paper, or any other paper you want to paint on.</a:t>
            </a:r>
            <a:endParaRPr lang="en-US" dirty="0"/>
          </a:p>
        </p:txBody>
      </p:sp>
      <p:pic>
        <p:nvPicPr>
          <p:cNvPr id="6146" name="Picture 2" descr="Paint With Fruit and Vegetables Step 1   Version 2.jpg"/>
          <p:cNvPicPr>
            <a:picLocks noChangeAspect="1" noChangeArrowheads="1"/>
          </p:cNvPicPr>
          <p:nvPr/>
        </p:nvPicPr>
        <p:blipFill>
          <a:blip r:embed="rId2"/>
          <a:srcRect/>
          <a:stretch>
            <a:fillRect/>
          </a:stretch>
        </p:blipFill>
        <p:spPr bwMode="auto">
          <a:xfrm>
            <a:off x="1371600" y="2057400"/>
            <a:ext cx="6381750" cy="42576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normAutofit fontScale="90000"/>
          </a:bodyPr>
          <a:lstStyle/>
          <a:p>
            <a:pPr algn="l"/>
            <a:r>
              <a:rPr lang="en-US" sz="3100" dirty="0" smtClean="0"/>
              <a:t/>
            </a:r>
            <a:br>
              <a:rPr lang="en-US" sz="3100" dirty="0" smtClean="0"/>
            </a:br>
            <a:r>
              <a:rPr lang="en-US" sz="3100" b="1" dirty="0" smtClean="0"/>
              <a:t>Prepare your paints (watercolors are not advised).</a:t>
            </a:r>
            <a:r>
              <a:rPr lang="en-US" sz="3100" dirty="0" smtClean="0"/>
              <a:t> Assemble a color palette. Make a special palette for the paint rather than dipping it directly into your usual paints; otherwise you may get pieces of vegetable or fruit </a:t>
            </a:r>
            <a:r>
              <a:rPr lang="en-US" dirty="0" smtClean="0"/>
              <a:t>stuck in there and they'll rot eventually!</a:t>
            </a:r>
            <a:endParaRPr lang="en-US" dirty="0"/>
          </a:p>
        </p:txBody>
      </p:sp>
      <p:pic>
        <p:nvPicPr>
          <p:cNvPr id="5122" name="Picture 2" descr="Paint With Fruit and Vegetables Step 2   Version 2.jpg"/>
          <p:cNvPicPr>
            <a:picLocks noChangeAspect="1" noChangeArrowheads="1"/>
          </p:cNvPicPr>
          <p:nvPr/>
        </p:nvPicPr>
        <p:blipFill>
          <a:blip r:embed="rId2"/>
          <a:srcRect/>
          <a:stretch>
            <a:fillRect/>
          </a:stretch>
        </p:blipFill>
        <p:spPr bwMode="auto">
          <a:xfrm>
            <a:off x="2438400" y="2908936"/>
            <a:ext cx="5105400" cy="340613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Keep the consistency of the paint thin and fluid without being watery.</a:t>
            </a:r>
            <a:r>
              <a:rPr lang="en-US" dirty="0" smtClean="0"/>
              <a:t> Don't make it too thick.</a:t>
            </a:r>
            <a:endParaRPr lang="en-US" dirty="0"/>
          </a:p>
        </p:txBody>
      </p:sp>
      <p:pic>
        <p:nvPicPr>
          <p:cNvPr id="4098" name="Picture 2" descr="Paint With Fruit and Vegetables Step 3   Version 2.jpg"/>
          <p:cNvPicPr>
            <a:picLocks noChangeAspect="1" noChangeArrowheads="1"/>
          </p:cNvPicPr>
          <p:nvPr/>
        </p:nvPicPr>
        <p:blipFill>
          <a:blip r:embed="rId2"/>
          <a:srcRect/>
          <a:stretch>
            <a:fillRect/>
          </a:stretch>
        </p:blipFill>
        <p:spPr bwMode="auto">
          <a:xfrm>
            <a:off x="1295400" y="2209800"/>
            <a:ext cx="6381750" cy="42576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Create your first fruit and vegetable painting - a flower.</a:t>
            </a:r>
            <a:r>
              <a:rPr lang="en-US" dirty="0" smtClean="0"/>
              <a:t> The instructions follow in the next few steps. </a:t>
            </a:r>
            <a:endParaRPr lang="en-US" dirty="0"/>
          </a:p>
        </p:txBody>
      </p:sp>
      <p:pic>
        <p:nvPicPr>
          <p:cNvPr id="3074" name="Picture 2" descr="Paint With Fruit and Vegetables Step 4   Version 2.jpg"/>
          <p:cNvPicPr>
            <a:picLocks noChangeAspect="1" noChangeArrowheads="1"/>
          </p:cNvPicPr>
          <p:nvPr/>
        </p:nvPicPr>
        <p:blipFill>
          <a:blip r:embed="rId2"/>
          <a:srcRect/>
          <a:stretch>
            <a:fillRect/>
          </a:stretch>
        </p:blipFill>
        <p:spPr bwMode="auto">
          <a:xfrm>
            <a:off x="1524000" y="2197318"/>
            <a:ext cx="5943600" cy="396535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2514600"/>
          </a:xfrm>
        </p:spPr>
        <p:txBody>
          <a:bodyPr>
            <a:normAutofit fontScale="90000"/>
          </a:bodyPr>
          <a:lstStyle/>
          <a:p>
            <a:r>
              <a:rPr lang="en-US" dirty="0" smtClean="0"/>
              <a:t/>
            </a:r>
            <a:br>
              <a:rPr lang="en-US" dirty="0" smtClean="0"/>
            </a:br>
            <a:r>
              <a:rPr lang="en-US" sz="3600" b="1" dirty="0" smtClean="0"/>
              <a:t>Paint the "flower" section first:</a:t>
            </a:r>
            <a:r>
              <a:rPr lang="en-US" sz="3600" dirty="0" smtClean="0"/>
              <a:t> Chop off a Ladyfinger's top portion, along the width. Discard the small cut-off end.</a:t>
            </a:r>
            <a:br>
              <a:rPr lang="en-US" sz="3600" dirty="0" smtClean="0"/>
            </a:br>
            <a:r>
              <a:rPr lang="en-US" sz="3600" dirty="0" smtClean="0"/>
              <a:t>Dip the end of the long piece left into your color palette, choosing the color that you like most. </a:t>
            </a:r>
            <a:br>
              <a:rPr lang="en-US" sz="3600" dirty="0" smtClean="0"/>
            </a:br>
            <a:r>
              <a:rPr lang="en-US" dirty="0" smtClean="0"/>
              <a:t/>
            </a:r>
            <a:br>
              <a:rPr lang="en-US" dirty="0" smtClean="0"/>
            </a:br>
            <a:endParaRPr lang="en-US" dirty="0"/>
          </a:p>
        </p:txBody>
      </p:sp>
      <p:pic>
        <p:nvPicPr>
          <p:cNvPr id="2050" name="Picture 2" descr="Paint With Fruit and Vegetables Step 5   Version 2.jpg"/>
          <p:cNvPicPr>
            <a:picLocks noChangeAspect="1" noChangeArrowheads="1"/>
          </p:cNvPicPr>
          <p:nvPr/>
        </p:nvPicPr>
        <p:blipFill>
          <a:blip r:embed="rId2"/>
          <a:srcRect/>
          <a:stretch>
            <a:fillRect/>
          </a:stretch>
        </p:blipFill>
        <p:spPr bwMode="auto">
          <a:xfrm>
            <a:off x="2456087" y="3733800"/>
            <a:ext cx="4325882" cy="288607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16362"/>
          </a:xfrm>
        </p:spPr>
        <p:txBody>
          <a:bodyPr>
            <a:normAutofit fontScale="90000"/>
          </a:bodyPr>
          <a:lstStyle/>
          <a:p>
            <a:r>
              <a:rPr lang="en-US" dirty="0" smtClean="0"/>
              <a:t>You are trying to create a flower, so think of colors for flowers. Stamp your ladyfinger like a rubber stamp on the desired area of your paper. Be sure not to stamp too hard or the design might smudge or even disintegrate.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068762"/>
          </a:xfrm>
        </p:spPr>
        <p:txBody>
          <a:bodyPr>
            <a:normAutofit fontScale="90000"/>
          </a:bodyPr>
          <a:lstStyle/>
          <a:p>
            <a:pPr algn="l"/>
            <a:r>
              <a:rPr lang="en-US" sz="3600" b="1" dirty="0" smtClean="0"/>
              <a:t>Paint the vegetable "leaves" next:</a:t>
            </a:r>
            <a:r>
              <a:rPr lang="en-US" sz="3600" dirty="0" smtClean="0"/>
              <a:t> Cut a pod of French beans along the width, in a slightly slanted direction. With these, you can make some leaves for the flower.</a:t>
            </a:r>
            <a:br>
              <a:rPr lang="en-US" sz="3600" dirty="0" smtClean="0"/>
            </a:br>
            <a:r>
              <a:rPr lang="en-US" sz="3600" dirty="0" smtClean="0"/>
              <a:t>Dip them into green paint and stamp them below your ladyfinger flowers.</a:t>
            </a:r>
            <a:br>
              <a:rPr lang="en-US" sz="3600" dirty="0" smtClean="0"/>
            </a:br>
            <a:r>
              <a:rPr lang="en-US" sz="3600" dirty="0" smtClean="0"/>
              <a:t>You can also make French bean petals and make the center using the rear end of a pencil.</a:t>
            </a:r>
            <a:r>
              <a:rPr lang="en-US" dirty="0" smtClean="0"/>
              <a:t/>
            </a:r>
            <a:br>
              <a:rPr lang="en-US" dirty="0" smtClean="0"/>
            </a:br>
            <a:endParaRPr lang="en-US" dirty="0"/>
          </a:p>
        </p:txBody>
      </p:sp>
      <p:pic>
        <p:nvPicPr>
          <p:cNvPr id="25602" name="Picture 2" descr="Paint With Fruit and Vegetables Step 6   Version 2.jpg"/>
          <p:cNvPicPr>
            <a:picLocks noChangeAspect="1" noChangeArrowheads="1"/>
          </p:cNvPicPr>
          <p:nvPr/>
        </p:nvPicPr>
        <p:blipFill>
          <a:blip r:embed="rId2"/>
          <a:srcRect/>
          <a:stretch>
            <a:fillRect/>
          </a:stretch>
        </p:blipFill>
        <p:spPr bwMode="auto">
          <a:xfrm>
            <a:off x="2743200" y="4038600"/>
            <a:ext cx="4059609" cy="270842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
            </a:r>
            <a:br>
              <a:rPr lang="en-US" dirty="0" smtClean="0"/>
            </a:br>
            <a:r>
              <a:rPr lang="en-US" sz="3600" b="1" dirty="0" smtClean="0"/>
              <a:t>Try other sorts of vegetables and fruits.</a:t>
            </a:r>
            <a:r>
              <a:rPr lang="en-US" sz="3600" dirty="0" smtClean="0"/>
              <a:t> Potatoes are popular with young children (they are easy to hold) and you can carve them to create interesting raised shapes</a:t>
            </a:r>
            <a:r>
              <a:rPr lang="en-US" dirty="0" smtClean="0"/>
              <a:t>,</a:t>
            </a:r>
            <a:endParaRPr lang="en-US" dirty="0"/>
          </a:p>
        </p:txBody>
      </p:sp>
      <p:pic>
        <p:nvPicPr>
          <p:cNvPr id="24578" name="Picture 2" descr="Paint With Fruit and Vegetables Step 7   Version 2.jpg"/>
          <p:cNvPicPr>
            <a:picLocks noChangeAspect="1" noChangeArrowheads="1"/>
          </p:cNvPicPr>
          <p:nvPr/>
        </p:nvPicPr>
        <p:blipFill>
          <a:blip r:embed="rId2"/>
          <a:srcRect/>
          <a:stretch>
            <a:fillRect/>
          </a:stretch>
        </p:blipFill>
        <p:spPr bwMode="auto">
          <a:xfrm>
            <a:off x="1524000" y="2159076"/>
            <a:ext cx="6229350" cy="415599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62"/>
          </a:xfrm>
        </p:spPr>
        <p:txBody>
          <a:bodyPr>
            <a:normAutofit/>
          </a:bodyPr>
          <a:lstStyle/>
          <a:p>
            <a:pPr algn="l"/>
            <a:r>
              <a:rPr lang="en-US" dirty="0" smtClean="0"/>
              <a:t>such as stars, half-moons, or circles. Look for fruit and vegetables that have interesting seeds that will make unusual patterns on your paper when you press them.</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Vegetable printing on cloth</a:t>
            </a:r>
            <a:endParaRPr lang="en-US" dirty="0"/>
          </a:p>
        </p:txBody>
      </p:sp>
      <p:pic>
        <p:nvPicPr>
          <p:cNvPr id="22530" name="Picture 2" descr="Vegetable Print"/>
          <p:cNvPicPr>
            <a:picLocks noChangeAspect="1" noChangeArrowheads="1"/>
          </p:cNvPicPr>
          <p:nvPr/>
        </p:nvPicPr>
        <p:blipFill>
          <a:blip r:embed="rId2"/>
          <a:srcRect/>
          <a:stretch>
            <a:fillRect/>
          </a:stretch>
        </p:blipFill>
        <p:spPr bwMode="auto">
          <a:xfrm>
            <a:off x="1524000" y="2209800"/>
            <a:ext cx="5353050" cy="416242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71600"/>
          </a:xfrm>
        </p:spPr>
        <p:txBody>
          <a:bodyPr>
            <a:normAutofit fontScale="90000"/>
          </a:bodyPr>
          <a:lstStyle/>
          <a:p>
            <a:pPr algn="l"/>
            <a:r>
              <a:rPr lang="en-US" b="1" dirty="0" smtClean="0"/>
              <a:t>Materials :</a:t>
            </a:r>
            <a:r>
              <a:rPr lang="en-US" dirty="0" smtClean="0"/>
              <a:t> </a:t>
            </a:r>
            <a:r>
              <a:rPr lang="en-US" b="1" dirty="0" smtClean="0"/>
              <a:t>››</a:t>
            </a:r>
            <a:r>
              <a:rPr lang="en-US" dirty="0" smtClean="0"/>
              <a:t> Capsicum</a:t>
            </a:r>
            <a:br>
              <a:rPr lang="en-US" dirty="0" smtClean="0"/>
            </a:br>
            <a:r>
              <a:rPr lang="en-US" b="1" dirty="0" smtClean="0"/>
              <a:t>››</a:t>
            </a:r>
            <a:r>
              <a:rPr lang="en-US" dirty="0" smtClean="0"/>
              <a:t> Ladies Finger</a:t>
            </a:r>
            <a:r>
              <a:rPr lang="en-US" b="1" dirty="0" smtClean="0"/>
              <a:t>››</a:t>
            </a:r>
            <a:r>
              <a:rPr lang="en-US" dirty="0" smtClean="0"/>
              <a:t> Fabric Paint</a:t>
            </a:r>
            <a:r>
              <a:rPr lang="en-US" b="1" dirty="0" smtClean="0"/>
              <a:t>››</a:t>
            </a:r>
            <a:r>
              <a:rPr lang="en-US" dirty="0" smtClean="0"/>
              <a:t> Brush</a:t>
            </a:r>
            <a:br>
              <a:rPr lang="en-US" dirty="0" smtClean="0"/>
            </a:br>
            <a:r>
              <a:rPr lang="en-US" b="1" dirty="0" smtClean="0"/>
              <a:t>››</a:t>
            </a:r>
            <a:r>
              <a:rPr lang="en-US" dirty="0" smtClean="0"/>
              <a:t> Knife</a:t>
            </a:r>
            <a:r>
              <a:rPr lang="en-US" b="1" dirty="0" smtClean="0"/>
              <a:t>››</a:t>
            </a:r>
            <a:r>
              <a:rPr lang="en-US" dirty="0" smtClean="0"/>
              <a:t> Cloth</a:t>
            </a:r>
            <a:endParaRPr lang="en-US" dirty="0"/>
          </a:p>
        </p:txBody>
      </p:sp>
      <p:pic>
        <p:nvPicPr>
          <p:cNvPr id="30722" name="Picture 2" descr="Materials"/>
          <p:cNvPicPr>
            <a:picLocks noChangeAspect="1" noChangeArrowheads="1"/>
          </p:cNvPicPr>
          <p:nvPr/>
        </p:nvPicPr>
        <p:blipFill>
          <a:blip r:embed="rId2"/>
          <a:srcRect/>
          <a:stretch>
            <a:fillRect/>
          </a:stretch>
        </p:blipFill>
        <p:spPr bwMode="auto">
          <a:xfrm>
            <a:off x="1752600" y="1981200"/>
            <a:ext cx="5353050" cy="416242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078162"/>
          </a:xfrm>
        </p:spPr>
        <p:txBody>
          <a:bodyPr>
            <a:normAutofit fontScale="90000"/>
          </a:bodyPr>
          <a:lstStyle/>
          <a:p>
            <a:pPr algn="l"/>
            <a:r>
              <a:rPr lang="en-US" sz="3200" dirty="0" smtClean="0"/>
              <a:t>Vegetable printing  is a simple art that even small children can try out.  You  need only some vegetables, a piece of cloth and fabric paints to make the print.  Vegetables can be cut lengthwise or breadth wise to make beautiful patterns of flowers, leaves, etc. according to your ideas. Here is an example for you.</a:t>
            </a:r>
            <a:endParaRPr lang="en-US" sz="3200" dirty="0"/>
          </a:p>
        </p:txBody>
      </p:sp>
      <p:pic>
        <p:nvPicPr>
          <p:cNvPr id="29698" name="Picture 2" descr="Cut the Capsicum into two pieces"/>
          <p:cNvPicPr>
            <a:picLocks noChangeAspect="1" noChangeArrowheads="1"/>
          </p:cNvPicPr>
          <p:nvPr/>
        </p:nvPicPr>
        <p:blipFill>
          <a:blip r:embed="rId2"/>
          <a:srcRect/>
          <a:stretch>
            <a:fillRect/>
          </a:stretch>
        </p:blipFill>
        <p:spPr bwMode="auto">
          <a:xfrm>
            <a:off x="2667000" y="3604009"/>
            <a:ext cx="3733800" cy="286346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44762"/>
          </a:xfrm>
        </p:spPr>
        <p:txBody>
          <a:bodyPr>
            <a:normAutofit fontScale="90000"/>
          </a:bodyPr>
          <a:lstStyle/>
          <a:p>
            <a:r>
              <a:rPr lang="en-US" dirty="0" smtClean="0"/>
              <a:t>Apply fabric paint of your choice carefully on the brim of the capsicum piece. Take care not to smudge</a:t>
            </a:r>
            <a:endParaRPr lang="en-US" dirty="0"/>
          </a:p>
        </p:txBody>
      </p:sp>
      <p:pic>
        <p:nvPicPr>
          <p:cNvPr id="28674" name="Picture 2" descr="Punch the painted capsicum on the cloth"/>
          <p:cNvPicPr>
            <a:picLocks noChangeAspect="1" noChangeArrowheads="1"/>
          </p:cNvPicPr>
          <p:nvPr/>
        </p:nvPicPr>
        <p:blipFill>
          <a:blip r:embed="rId2"/>
          <a:srcRect/>
          <a:stretch>
            <a:fillRect/>
          </a:stretch>
        </p:blipFill>
        <p:spPr bwMode="auto">
          <a:xfrm>
            <a:off x="337407" y="2862516"/>
            <a:ext cx="4158393" cy="3233484"/>
          </a:xfrm>
          <a:prstGeom prst="rect">
            <a:avLst/>
          </a:prstGeom>
          <a:noFill/>
        </p:spPr>
      </p:pic>
      <p:pic>
        <p:nvPicPr>
          <p:cNvPr id="28676" name="Picture 4" descr="Applying fabric Paint on the brim"/>
          <p:cNvPicPr>
            <a:picLocks noChangeAspect="1" noChangeArrowheads="1"/>
          </p:cNvPicPr>
          <p:nvPr/>
        </p:nvPicPr>
        <p:blipFill>
          <a:blip r:embed="rId3"/>
          <a:srcRect/>
          <a:stretch>
            <a:fillRect/>
          </a:stretch>
        </p:blipFill>
        <p:spPr bwMode="auto">
          <a:xfrm>
            <a:off x="4724400" y="2895600"/>
            <a:ext cx="4114800" cy="319958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potato printing</a:t>
            </a:r>
            <a:br>
              <a:rPr lang="en-US" b="1" dirty="0" smtClean="0"/>
            </a:br>
            <a:endParaRPr lang="en-US" dirty="0"/>
          </a:p>
        </p:txBody>
      </p:sp>
      <p:pic>
        <p:nvPicPr>
          <p:cNvPr id="27650" name="Picture 2" descr="More vegetable printing from Google"/>
          <p:cNvPicPr>
            <a:picLocks noChangeAspect="1" noChangeArrowheads="1"/>
          </p:cNvPicPr>
          <p:nvPr/>
        </p:nvPicPr>
        <p:blipFill>
          <a:blip r:embed="rId2"/>
          <a:srcRect/>
          <a:stretch>
            <a:fillRect/>
          </a:stretch>
        </p:blipFill>
        <p:spPr bwMode="auto">
          <a:xfrm>
            <a:off x="1905000" y="1066799"/>
            <a:ext cx="4953000" cy="495300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Potato Printing</a:t>
            </a:r>
            <a:endParaRPr lang="en-US" dirty="0"/>
          </a:p>
        </p:txBody>
      </p:sp>
      <p:pic>
        <p:nvPicPr>
          <p:cNvPr id="26626" name="Picture 2" descr="Potato printing using cookie cutters. Brilliant idea!"/>
          <p:cNvPicPr>
            <a:picLocks noChangeAspect="1" noChangeArrowheads="1"/>
          </p:cNvPicPr>
          <p:nvPr/>
        </p:nvPicPr>
        <p:blipFill>
          <a:blip r:embed="rId2"/>
          <a:srcRect/>
          <a:stretch>
            <a:fillRect/>
          </a:stretch>
        </p:blipFill>
        <p:spPr bwMode="auto">
          <a:xfrm>
            <a:off x="1324766" y="1806681"/>
            <a:ext cx="6447634" cy="4289319"/>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Potato Printing</a:t>
            </a:r>
            <a:endParaRPr lang="en-US" dirty="0"/>
          </a:p>
        </p:txBody>
      </p:sp>
      <p:pic>
        <p:nvPicPr>
          <p:cNvPr id="31746" name="Picture 2" descr="potato prints"/>
          <p:cNvPicPr>
            <a:picLocks noChangeAspect="1" noChangeArrowheads="1"/>
          </p:cNvPicPr>
          <p:nvPr/>
        </p:nvPicPr>
        <p:blipFill>
          <a:blip r:embed="rId2"/>
          <a:srcRect/>
          <a:stretch>
            <a:fillRect/>
          </a:stretch>
        </p:blipFill>
        <p:spPr bwMode="auto">
          <a:xfrm>
            <a:off x="2286000" y="1880784"/>
            <a:ext cx="4191000" cy="4581689"/>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87562"/>
          </a:xfrm>
        </p:spPr>
        <p:txBody>
          <a:bodyPr>
            <a:normAutofit fontScale="90000"/>
          </a:bodyPr>
          <a:lstStyle/>
          <a:p>
            <a:r>
              <a:rPr lang="en-US" sz="3100" dirty="0" smtClean="0"/>
              <a:t>LEAF PRINTING It is really easy to create your own patterned fabric by using leaves picked from your garden and a few fabric paints. And the bonus is that you will end up with a unique fabric</a:t>
            </a:r>
            <a:r>
              <a:rPr lang="en-US" dirty="0" smtClean="0"/>
              <a:t>.</a:t>
            </a:r>
            <a:endParaRPr lang="en-US" dirty="0"/>
          </a:p>
        </p:txBody>
      </p:sp>
      <p:pic>
        <p:nvPicPr>
          <p:cNvPr id="34818" name="Picture 2" descr="Carol’s Garden quilt by Delia Salter"/>
          <p:cNvPicPr>
            <a:picLocks noChangeAspect="1" noChangeArrowheads="1"/>
          </p:cNvPicPr>
          <p:nvPr/>
        </p:nvPicPr>
        <p:blipFill>
          <a:blip r:embed="rId2"/>
          <a:srcRect/>
          <a:stretch>
            <a:fillRect/>
          </a:stretch>
        </p:blipFill>
        <p:spPr bwMode="auto">
          <a:xfrm>
            <a:off x="2971800" y="2442037"/>
            <a:ext cx="2895600" cy="441596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fontScale="90000"/>
          </a:bodyPr>
          <a:lstStyle/>
          <a:p>
            <a:r>
              <a:rPr lang="en-US" dirty="0" smtClean="0"/>
              <a:t/>
            </a:r>
            <a:br>
              <a:rPr lang="en-US" dirty="0" smtClean="0"/>
            </a:br>
            <a:r>
              <a:rPr lang="en-US" dirty="0" smtClean="0"/>
              <a:t>Some leaves produce better images than others. It is simply a matter of experimenting. Leaves with a raised pattern of veins or interesting outlines will give a good print. Experiment with all types of leaves from trees, shrubs and indoor plants. The best results are from spring, summer or autumn leaves.</a:t>
            </a:r>
            <a:br>
              <a:rPr lang="en-US" dirty="0" smtClean="0"/>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fontScale="90000"/>
          </a:bodyPr>
          <a:lstStyle/>
          <a:p>
            <a:r>
              <a:rPr lang="en-US" dirty="0" smtClean="0"/>
              <a:t>Use them shortly after they have been picked while they are still fresh. Don’t press your leaves between the pages of a book to use later as this will depress the vein patterns and also make the leaf too fragile to use. </a:t>
            </a:r>
            <a:br>
              <a:rPr lang="en-US" dirty="0" smtClean="0"/>
            </a:b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6562"/>
          </a:xfrm>
        </p:spPr>
        <p:txBody>
          <a:bodyPr/>
          <a:lstStyle/>
          <a:p>
            <a:r>
              <a:rPr lang="en-US" dirty="0" smtClean="0"/>
              <a:t>As far as fabrics are concerned, you can use plain white or coloured cotton; hand-dyed cotton looks particularly effective when printed. You could also try printing on commercial fabrics which makes secondary patterns.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rmAutofit/>
          </a:bodyPr>
          <a:lstStyle/>
          <a:p>
            <a:r>
              <a:rPr lang="en-US" dirty="0" smtClean="0"/>
              <a:t>As for paints there are various types and brands available from art shops or from companies who also sell fabric dyes. However, you should look for ordinary fabric paints not silk paints which are not thick enough.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and positive leaf printing</a:t>
            </a:r>
            <a:endParaRPr lang="en-US" dirty="0"/>
          </a:p>
        </p:txBody>
      </p:sp>
      <p:pic>
        <p:nvPicPr>
          <p:cNvPr id="38914" name="Picture 2" descr="Carol’s Garden quilt detail by Delia&#10;Salter"/>
          <p:cNvPicPr>
            <a:picLocks noChangeAspect="1" noChangeArrowheads="1"/>
          </p:cNvPicPr>
          <p:nvPr/>
        </p:nvPicPr>
        <p:blipFill>
          <a:blip r:embed="rId2"/>
          <a:srcRect/>
          <a:stretch>
            <a:fillRect/>
          </a:stretch>
        </p:blipFill>
        <p:spPr bwMode="auto">
          <a:xfrm>
            <a:off x="685800" y="2162048"/>
            <a:ext cx="3352800" cy="3933953"/>
          </a:xfrm>
          <a:prstGeom prst="rect">
            <a:avLst/>
          </a:prstGeom>
          <a:noFill/>
        </p:spPr>
      </p:pic>
      <p:pic>
        <p:nvPicPr>
          <p:cNvPr id="38916" name="Picture 4" descr="Painting the leaf"/>
          <p:cNvPicPr>
            <a:picLocks noChangeAspect="1" noChangeArrowheads="1"/>
          </p:cNvPicPr>
          <p:nvPr/>
        </p:nvPicPr>
        <p:blipFill>
          <a:blip r:embed="rId3"/>
          <a:srcRect/>
          <a:stretch>
            <a:fillRect/>
          </a:stretch>
        </p:blipFill>
        <p:spPr bwMode="auto">
          <a:xfrm>
            <a:off x="4179849" y="2667000"/>
            <a:ext cx="4530183" cy="29718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Leaf printing of Fabric</a:t>
            </a:r>
            <a:endParaRPr lang="en-US" dirty="0"/>
          </a:p>
        </p:txBody>
      </p:sp>
      <p:pic>
        <p:nvPicPr>
          <p:cNvPr id="37890" name="Picture 2" descr="Printing with different colours on a&#10;variety of base fabrics slides"/>
          <p:cNvPicPr>
            <a:picLocks noChangeAspect="1" noChangeArrowheads="1"/>
          </p:cNvPicPr>
          <p:nvPr/>
        </p:nvPicPr>
        <p:blipFill>
          <a:blip r:embed="rId2"/>
          <a:srcRect/>
          <a:stretch>
            <a:fillRect/>
          </a:stretch>
        </p:blipFill>
        <p:spPr bwMode="auto">
          <a:xfrm rot="-5400000">
            <a:off x="2746985" y="-24793"/>
            <a:ext cx="3770514" cy="8413917"/>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LEAF PRINTING ON FABRIC</a:t>
            </a:r>
            <a:endParaRPr lang="en-US" dirty="0"/>
          </a:p>
        </p:txBody>
      </p:sp>
      <p:pic>
        <p:nvPicPr>
          <p:cNvPr id="36866" name="Picture 2" descr="Red and Yellow Leaf quilt by Delia Salter"/>
          <p:cNvPicPr>
            <a:picLocks noChangeAspect="1" noChangeArrowheads="1"/>
          </p:cNvPicPr>
          <p:nvPr/>
        </p:nvPicPr>
        <p:blipFill>
          <a:blip r:embed="rId2"/>
          <a:srcRect/>
          <a:stretch>
            <a:fillRect/>
          </a:stretch>
        </p:blipFill>
        <p:spPr bwMode="auto">
          <a:xfrm>
            <a:off x="2286000" y="1352549"/>
            <a:ext cx="3990975" cy="5505451"/>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PRINTING</a:t>
            </a:r>
            <a:endParaRPr lang="en-US" dirty="0"/>
          </a:p>
        </p:txBody>
      </p:sp>
      <p:sp>
        <p:nvSpPr>
          <p:cNvPr id="4" name="Rectangle 3"/>
          <p:cNvSpPr/>
          <p:nvPr/>
        </p:nvSpPr>
        <p:spPr>
          <a:xfrm>
            <a:off x="609600" y="1219200"/>
            <a:ext cx="8077200" cy="2062103"/>
          </a:xfrm>
          <a:prstGeom prst="rect">
            <a:avLst/>
          </a:prstGeom>
        </p:spPr>
        <p:txBody>
          <a:bodyPr wrap="square">
            <a:spAutoFit/>
          </a:bodyPr>
          <a:lstStyle/>
          <a:p>
            <a:r>
              <a:rPr lang="en-US" sz="3200" i="1" dirty="0" smtClean="0"/>
              <a:t>This is a printing technique by Katharine Watson telling us about one of the oldest printing methods – a technique known as block printing.</a:t>
            </a:r>
            <a:endParaRPr lang="en-US" sz="3200" dirty="0"/>
          </a:p>
        </p:txBody>
      </p:sp>
      <p:pic>
        <p:nvPicPr>
          <p:cNvPr id="35842" name="Picture 2" descr="Printing Methods Block Printing Katharine Watson1 550x401 The Printing Process: Block Printing"/>
          <p:cNvPicPr>
            <a:picLocks noChangeAspect="1" noChangeArrowheads="1"/>
          </p:cNvPicPr>
          <p:nvPr/>
        </p:nvPicPr>
        <p:blipFill>
          <a:blip r:embed="rId2"/>
          <a:srcRect/>
          <a:stretch>
            <a:fillRect/>
          </a:stretch>
        </p:blipFill>
        <p:spPr bwMode="auto">
          <a:xfrm>
            <a:off x="2286000" y="2819400"/>
            <a:ext cx="5238750" cy="381952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229600" cy="5791200"/>
          </a:xfrm>
        </p:spPr>
        <p:txBody>
          <a:bodyPr>
            <a:normAutofit fontScale="90000"/>
          </a:bodyPr>
          <a:lstStyle/>
          <a:p>
            <a:r>
              <a:rPr lang="en-US" b="1" dirty="0" smtClean="0"/>
              <a:t>What is Block Printing?</a:t>
            </a:r>
            <a:r>
              <a:rPr lang="en-US" dirty="0" smtClean="0"/>
              <a:t/>
            </a:r>
            <a:br>
              <a:rPr lang="en-US" dirty="0" smtClean="0"/>
            </a:br>
            <a:r>
              <a:rPr lang="en-US" dirty="0" smtClean="0"/>
              <a:t>Block Printing is one of the oldest types of printmaking, and has been around for thousands of years.  There is evidence that it existed as early as the fifth century BC, with actual fragments found from as early as the fifteenth century.  It has been done around the world, with roots in India, China and Japan.</a:t>
            </a:r>
            <a:br>
              <a:rPr lang="en-US" dirty="0" smtClean="0"/>
            </a:b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rmAutofit fontScale="90000"/>
          </a:bodyPr>
          <a:lstStyle/>
          <a:p>
            <a:pPr algn="l"/>
            <a:r>
              <a:rPr lang="en-US" dirty="0" smtClean="0"/>
              <a:t>Since there is such a long history of block printing, there are many different techniques, but it is essentially using a carved material covered in ink to transfer an image on to paper or fabric.  Block printing can be done with wood, linoleum, rubber, or many other materials, but I use linoleum for my work.</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fontScale="90000"/>
          </a:bodyPr>
          <a:lstStyle/>
          <a:p>
            <a:pPr algn="l"/>
            <a:r>
              <a:rPr lang="en-US" dirty="0" smtClean="0"/>
              <a:t>Images that are printed with this technique are typically much bolder than other types of printmaking: since the blocks are carved by hand, there is often less detail and more texture to the prints.  It is possible however, when using a very small knife, to carve blocks with a huge amount of detail.</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Printing Methods Block Printing Katharine Watson2 550x413 The Printing Process: Block Printing"/>
          <p:cNvPicPr>
            <a:picLocks noChangeAspect="1" noChangeArrowheads="1"/>
          </p:cNvPicPr>
          <p:nvPr/>
        </p:nvPicPr>
        <p:blipFill>
          <a:blip r:embed="rId2"/>
          <a:srcRect/>
          <a:stretch>
            <a:fillRect/>
          </a:stretch>
        </p:blipFill>
        <p:spPr bwMode="auto">
          <a:xfrm>
            <a:off x="1055133" y="762000"/>
            <a:ext cx="7103388" cy="5334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97562"/>
          </a:xfrm>
        </p:spPr>
        <p:txBody>
          <a:bodyPr>
            <a:normAutofit fontScale="90000"/>
          </a:bodyPr>
          <a:lstStyle/>
          <a:p>
            <a:r>
              <a:rPr lang="en-US" dirty="0" smtClean="0"/>
              <a:t>Block printing is also known as “relief printing” because the ink leaves a raised texture on the paper.  This is different than letterpress where the image is applied with enough pressure to leave an indent on the paper; typically block printing is done by hand, so the ink sits on the surface adding a raised texture to the paper.</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fontScale="90000"/>
          </a:bodyPr>
          <a:lstStyle/>
          <a:p>
            <a:r>
              <a:rPr lang="en-US" b="1" dirty="0" smtClean="0"/>
              <a:t>The Printing Process</a:t>
            </a:r>
            <a:r>
              <a:rPr lang="en-US" dirty="0" smtClean="0"/>
              <a:t/>
            </a:r>
            <a:br>
              <a:rPr lang="en-US" dirty="0" smtClean="0"/>
            </a:br>
            <a:r>
              <a:rPr lang="en-US" dirty="0" smtClean="0"/>
              <a:t>The first step is to sketch the design.  It is important to reverse the image if you are using text, as the printed image will be the reverse of what is on the block.  Once I have the image ready, I then transfer the design on to the linoleum to give me an outline of where to carve.</a:t>
            </a:r>
            <a:br>
              <a:rPr lang="en-US" dirty="0" smtClean="0"/>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Drawing on wood block</a:t>
            </a:r>
            <a:endParaRPr lang="en-US" dirty="0"/>
          </a:p>
        </p:txBody>
      </p:sp>
      <p:pic>
        <p:nvPicPr>
          <p:cNvPr id="44034" name="Picture 2" descr="Printing Methods Block Printing Katharine Watson3 550x412 The Printing Process: Block Printing"/>
          <p:cNvPicPr>
            <a:picLocks noChangeAspect="1" noChangeArrowheads="1"/>
          </p:cNvPicPr>
          <p:nvPr/>
        </p:nvPicPr>
        <p:blipFill>
          <a:blip r:embed="rId2"/>
          <a:srcRect/>
          <a:stretch>
            <a:fillRect/>
          </a:stretch>
        </p:blipFill>
        <p:spPr bwMode="auto">
          <a:xfrm>
            <a:off x="1567280" y="1752600"/>
            <a:ext cx="6205120" cy="46482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fontScale="90000"/>
          </a:bodyPr>
          <a:lstStyle/>
          <a:p>
            <a:r>
              <a:rPr lang="en-US" dirty="0" smtClean="0"/>
              <a:t>The next step is to carve the design.  I carve away the parts that I don’t want to print, as the ink will be applied to the raised surfaces to print the design.  Whatever surface is untouched will be what prints onto the paper.  Carving a block can take anywhere from an hour for a small piece, to several weeks or even months depending on the size and detail of the image.</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TOOLS</a:t>
            </a:r>
            <a:endParaRPr lang="en-US" dirty="0"/>
          </a:p>
        </p:txBody>
      </p:sp>
      <p:pic>
        <p:nvPicPr>
          <p:cNvPr id="41986" name="Picture 2" descr="Printing Methods Block Printing Katharine Watson4 550x376 The Printing Process: Block Printing"/>
          <p:cNvPicPr>
            <a:picLocks noChangeAspect="1" noChangeArrowheads="1"/>
          </p:cNvPicPr>
          <p:nvPr/>
        </p:nvPicPr>
        <p:blipFill>
          <a:blip r:embed="rId2"/>
          <a:srcRect/>
          <a:stretch>
            <a:fillRect/>
          </a:stretch>
        </p:blipFill>
        <p:spPr bwMode="auto">
          <a:xfrm>
            <a:off x="872247" y="1186780"/>
            <a:ext cx="7738353" cy="529022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rmAutofit fontScale="90000"/>
          </a:bodyPr>
          <a:lstStyle/>
          <a:p>
            <a:r>
              <a:rPr lang="en-US" sz="4000" dirty="0" smtClean="0"/>
              <a:t>I use a range of knives, with very small-tipped knives for carving outlines and details, and much larger ones for cutting away the background.  Carving the blocks takes a lot of patience, because if your hand slips it can ruin the whole piece.  With practice, you can learn the amount of pressure it takes to carve the material, and the best techniques to use for certain designs</a:t>
            </a:r>
            <a:r>
              <a:rPr lang="en-US" dirty="0" smtClean="0"/>
              <a: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i2.wp.com/ohsobeautifulpaper.com/wp-content/uploads/2012/01/Printing-Methods-Block-Printing-Katharine-Watson5.jpg"/>
          <p:cNvPicPr>
            <a:picLocks noChangeAspect="1" noChangeArrowheads="1"/>
          </p:cNvPicPr>
          <p:nvPr/>
        </p:nvPicPr>
        <p:blipFill>
          <a:blip r:embed="rId2"/>
          <a:srcRect/>
          <a:stretch>
            <a:fillRect/>
          </a:stretch>
        </p:blipFill>
        <p:spPr bwMode="auto">
          <a:xfrm>
            <a:off x="914400" y="381000"/>
            <a:ext cx="7620000" cy="57150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Printing Methods Block Printing Katharine Watson6 550x412 The Printing Process: Block Printing"/>
          <p:cNvPicPr>
            <a:picLocks noChangeAspect="1" noChangeArrowheads="1"/>
          </p:cNvPicPr>
          <p:nvPr/>
        </p:nvPicPr>
        <p:blipFill>
          <a:blip r:embed="rId2"/>
          <a:srcRect/>
          <a:stretch>
            <a:fillRect/>
          </a:stretch>
        </p:blipFill>
        <p:spPr bwMode="auto">
          <a:xfrm>
            <a:off x="838201" y="838200"/>
            <a:ext cx="7246582" cy="542835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rmAutofit fontScale="90000"/>
          </a:bodyPr>
          <a:lstStyle/>
          <a:p>
            <a:r>
              <a:rPr lang="en-US" dirty="0" smtClean="0"/>
              <a:t>Once the block is carved, we trim the excess off with scissors to give it a straight edge, and then it is ready for printing.  There are many different types of ink on the market, and it’s important to test them out to find the best one.  we use oil-based inks because they give the best even coverage and print well on both fabric and paper, but there are lots of options out there.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PRINTING INKS AND MATERIALS</a:t>
            </a:r>
            <a:endParaRPr lang="en-US" dirty="0"/>
          </a:p>
        </p:txBody>
      </p:sp>
      <p:pic>
        <p:nvPicPr>
          <p:cNvPr id="61442" name="Picture 2" descr="Printing Methods Block Printing Katharine Watson7 550x368 The Printing Process: Block Printing"/>
          <p:cNvPicPr>
            <a:picLocks noChangeAspect="1" noChangeArrowheads="1"/>
          </p:cNvPicPr>
          <p:nvPr/>
        </p:nvPicPr>
        <p:blipFill>
          <a:blip r:embed="rId2"/>
          <a:srcRect/>
          <a:stretch>
            <a:fillRect/>
          </a:stretch>
        </p:blipFill>
        <p:spPr bwMode="auto">
          <a:xfrm>
            <a:off x="803827" y="1676400"/>
            <a:ext cx="7349573" cy="4917532"/>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normAutofit/>
          </a:bodyPr>
          <a:lstStyle/>
          <a:p>
            <a:r>
              <a:rPr lang="en-US" dirty="0" smtClean="0"/>
              <a:t>To print, we squeeze a small amount of ink onto a piece of glass or </a:t>
            </a:r>
            <a:r>
              <a:rPr lang="en-US" dirty="0" err="1" smtClean="0"/>
              <a:t>plexiglass</a:t>
            </a:r>
            <a:r>
              <a:rPr lang="en-US" dirty="0" smtClean="0"/>
              <a:t>, and roll it out with a roller (also called a brayer).  we do this to get a thin, even layer, because it’s important to apply the ink evenly to the block.</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Printing Methods Block Printing Katharine Watson8 550x368 The Printing Process: Block Printing"/>
          <p:cNvPicPr>
            <a:picLocks noChangeAspect="1" noChangeArrowheads="1"/>
          </p:cNvPicPr>
          <p:nvPr/>
        </p:nvPicPr>
        <p:blipFill>
          <a:blip r:embed="rId2"/>
          <a:srcRect/>
          <a:stretch>
            <a:fillRect/>
          </a:stretch>
        </p:blipFill>
        <p:spPr bwMode="auto">
          <a:xfrm>
            <a:off x="533400" y="1066800"/>
            <a:ext cx="7919830" cy="5299087"/>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533400"/>
            <a:ext cx="8001000" cy="5078313"/>
          </a:xfrm>
          <a:prstGeom prst="rect">
            <a:avLst/>
          </a:prstGeom>
        </p:spPr>
        <p:txBody>
          <a:bodyPr wrap="square">
            <a:spAutoFit/>
          </a:bodyPr>
          <a:lstStyle/>
          <a:p>
            <a:r>
              <a:rPr lang="en-US" sz="3600" dirty="0" smtClean="0"/>
              <a:t>We then roll the ink on to the block, making sure there is a thin but even layer on the whole design. Then we take the block and press it down onto the paper or fabric. You can do this with your hands, a printing barren (a specific tool to apply pressure to a block), a rolling pin, by walking on it, or with a printing press – whatever it takes to apply even pressure.</a:t>
            </a:r>
            <a:endParaRPr lang="en-US" sz="3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Printing Methods Block Printing Katharine Watson9 The Printing Process: Block Printing"/>
          <p:cNvPicPr>
            <a:picLocks noChangeAspect="1" noChangeArrowheads="1"/>
          </p:cNvPicPr>
          <p:nvPr/>
        </p:nvPicPr>
        <p:blipFill>
          <a:blip r:embed="rId2"/>
          <a:srcRect/>
          <a:stretch>
            <a:fillRect/>
          </a:stretch>
        </p:blipFill>
        <p:spPr bwMode="auto">
          <a:xfrm>
            <a:off x="2590800" y="203454"/>
            <a:ext cx="4114800" cy="6149756"/>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rmAutofit/>
          </a:bodyPr>
          <a:lstStyle/>
          <a:p>
            <a:r>
              <a:rPr lang="en-US" dirty="0" smtClean="0"/>
              <a:t>The most important part is applying the pressure evenly, since the color will be stronger in some areas of the print than others if uneven pressure is applied.  This is also a step that takes some practice and perfecting.</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Printing Methods Block Printing Katharine Watson10 550x368 The Printing Process: Block Printing"/>
          <p:cNvPicPr>
            <a:picLocks noChangeAspect="1" noChangeArrowheads="1"/>
          </p:cNvPicPr>
          <p:nvPr/>
        </p:nvPicPr>
        <p:blipFill>
          <a:blip r:embed="rId2"/>
          <a:srcRect/>
          <a:stretch>
            <a:fillRect/>
          </a:stretch>
        </p:blipFill>
        <p:spPr bwMode="auto">
          <a:xfrm>
            <a:off x="537541" y="838200"/>
            <a:ext cx="7972011" cy="53340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a:bodyPr>
          <a:lstStyle/>
          <a:p>
            <a:pPr algn="l"/>
            <a:r>
              <a:rPr lang="en-US" sz="3200" dirty="0" smtClean="0"/>
              <a:t>The ink then takes several days to dry, so unlike other printing processes, there is a long wait time before the prints are ready to use.  The oil based inks can take from two days to a week to fully dry, whereas water-based inks will dry slightly faster.  The inks are made to dry slowly so that you are able to print without having the ink dry on the block; if you print with a fast-drying ink or paint, it will sometimes start to dry before you have even finished the print, giving a very uneven coverage.</a:t>
            </a:r>
            <a:endParaRPr lang="en-US" sz="32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Autofit/>
          </a:bodyPr>
          <a:lstStyle/>
          <a:p>
            <a:r>
              <a:rPr lang="en-US" sz="3600" b="1" dirty="0" smtClean="0"/>
              <a:t>Tips and Advice</a:t>
            </a:r>
            <a:r>
              <a:rPr lang="en-US" sz="3600" dirty="0" smtClean="0"/>
              <a:t/>
            </a:r>
            <a:br>
              <a:rPr lang="en-US" sz="3600" dirty="0" smtClean="0"/>
            </a:br>
            <a:r>
              <a:rPr lang="en-US" sz="3600" dirty="0" smtClean="0"/>
              <a:t>Block printing is loved by many because of the bold and simple designs that can be created, but that simplicity takes a lot of steps to achieve.  The technique is excellent for images with just a few colors and fewer details, but can be difficult to use for images with lots of small text, or very fine details that tend to break off the block with too many uses.</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49962"/>
          </a:xfrm>
        </p:spPr>
        <p:txBody>
          <a:bodyPr>
            <a:normAutofit/>
          </a:bodyPr>
          <a:lstStyle/>
          <a:p>
            <a:r>
              <a:rPr lang="en-US" dirty="0" smtClean="0"/>
              <a:t>One of the advantages of block printing is that it can be done on a surface of almost any size and texture.  We print on fabric, paper, canvas, wood and other materials, and you don’t have to worry about fitting it through a printer or a press.</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Printing Methods Block Printing Katharine Watson12 550x368 The Printing Process: Block Printing"/>
          <p:cNvPicPr>
            <a:picLocks noChangeAspect="1" noChangeArrowheads="1"/>
          </p:cNvPicPr>
          <p:nvPr/>
        </p:nvPicPr>
        <p:blipFill>
          <a:blip r:embed="rId2"/>
          <a:srcRect/>
          <a:stretch>
            <a:fillRect/>
          </a:stretch>
        </p:blipFill>
        <p:spPr bwMode="auto">
          <a:xfrm>
            <a:off x="381000" y="457200"/>
            <a:ext cx="8490916" cy="5681195"/>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Autofit/>
          </a:bodyPr>
          <a:lstStyle/>
          <a:p>
            <a:r>
              <a:rPr lang="en-US" sz="3200" dirty="0" smtClean="0"/>
              <a:t>Block printing is also an excellent way to produce a something that is truly handmade, but can be very easily replicated.  Carving the block is time consuming and requires a lot of patience, but once you have the block you can use it hundreds or thousands of times.</a:t>
            </a:r>
            <a:br>
              <a:rPr lang="en-US" sz="3200" dirty="0" smtClean="0"/>
            </a:br>
            <a:r>
              <a:rPr lang="en-US" sz="3200" dirty="0" smtClean="0"/>
              <a:t>Block printing is also one of the easiest printing methods to get started with, since the materials needed to start are relatively inexpensive, and you don’t need a lot of equipment for printing.  It’s a great way to get into printmaking!</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Printing Methods Block Printing Katharine Watson13 550x368 The Printing Process: Block Printing"/>
          <p:cNvPicPr>
            <a:picLocks noChangeAspect="1" noChangeArrowheads="1"/>
          </p:cNvPicPr>
          <p:nvPr/>
        </p:nvPicPr>
        <p:blipFill>
          <a:blip r:embed="rId2"/>
          <a:srcRect/>
          <a:stretch>
            <a:fillRect/>
          </a:stretch>
        </p:blipFill>
        <p:spPr bwMode="auto">
          <a:xfrm>
            <a:off x="917713" y="848452"/>
            <a:ext cx="7159487" cy="4790348"/>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45162"/>
          </a:xfrm>
        </p:spPr>
        <p:txBody>
          <a:bodyPr>
            <a:normAutofit fontScale="90000"/>
          </a:bodyPr>
          <a:lstStyle/>
          <a:p>
            <a:pPr algn="l"/>
            <a:r>
              <a:rPr lang="en-US" b="1" dirty="0" smtClean="0"/>
              <a:t>Organic Patterns and Geometric Patterns: What Is the Difference?</a:t>
            </a:r>
            <a:r>
              <a:rPr lang="en-US" dirty="0" smtClean="0"/>
              <a:t/>
            </a:r>
            <a:br>
              <a:rPr lang="en-US" dirty="0" smtClean="0"/>
            </a:br>
            <a:r>
              <a:rPr lang="en-US" dirty="0" smtClean="0"/>
              <a:t>Have you ever heard the term “organic pattern?” It has nothing to do with sustainable farming methods!  Read on to find out what “organic” means in relationship to interior design and how it differs from “geometric.”</a:t>
            </a:r>
            <a:br>
              <a:rPr lang="en-US" dirty="0" smtClean="0"/>
            </a:b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26162"/>
          </a:xfrm>
        </p:spPr>
        <p:txBody>
          <a:bodyPr>
            <a:noAutofit/>
          </a:bodyPr>
          <a:lstStyle/>
          <a:p>
            <a:pPr algn="l"/>
            <a:r>
              <a:rPr lang="en-US" sz="3200" dirty="0" smtClean="0"/>
              <a:t>There are two broad groups of patterns available for your home decorating pleasure.  These patterns are used on fabrics, wallpapers, rugs, artwork and more, bringing interest and style to your space.</a:t>
            </a:r>
            <a:br>
              <a:rPr lang="en-US" sz="3200" dirty="0" smtClean="0"/>
            </a:br>
            <a:r>
              <a:rPr lang="en-US" sz="3200" dirty="0" smtClean="0"/>
              <a:t>The first type of pattern is “geometric.”  This pattern type is linear and …. well….geometric.  They have more “structure” than organic patterns, and seem to be man-made designs instead of something that could be growing from the earth. </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pPr algn="l"/>
            <a:r>
              <a:rPr lang="en-US" sz="3600" dirty="0" smtClean="0"/>
              <a:t> If you are looking for geometric patterns, check out stripes, checks, plaids, circles and other geometric patterns like these from Greenhouse Design:</a:t>
            </a:r>
            <a:endParaRPr lang="en-US" sz="3600" dirty="0"/>
          </a:p>
        </p:txBody>
      </p:sp>
      <p:pic>
        <p:nvPicPr>
          <p:cNvPr id="80898" name="Picture 2" descr="Stripe"/>
          <p:cNvPicPr>
            <a:picLocks noChangeAspect="1" noChangeArrowheads="1"/>
          </p:cNvPicPr>
          <p:nvPr/>
        </p:nvPicPr>
        <p:blipFill>
          <a:blip r:embed="rId2"/>
          <a:srcRect/>
          <a:stretch>
            <a:fillRect/>
          </a:stretch>
        </p:blipFill>
        <p:spPr bwMode="auto">
          <a:xfrm>
            <a:off x="533400" y="2743200"/>
            <a:ext cx="3619500" cy="3619500"/>
          </a:xfrm>
          <a:prstGeom prst="rect">
            <a:avLst/>
          </a:prstGeom>
          <a:noFill/>
        </p:spPr>
      </p:pic>
      <p:pic>
        <p:nvPicPr>
          <p:cNvPr id="80900" name="Picture 4" descr="geometric pattern"/>
          <p:cNvPicPr>
            <a:picLocks noChangeAspect="1" noChangeArrowheads="1"/>
          </p:cNvPicPr>
          <p:nvPr/>
        </p:nvPicPr>
        <p:blipFill>
          <a:blip r:embed="rId3"/>
          <a:srcRect/>
          <a:stretch>
            <a:fillRect/>
          </a:stretch>
        </p:blipFill>
        <p:spPr bwMode="auto">
          <a:xfrm>
            <a:off x="4686300" y="2819400"/>
            <a:ext cx="3581400" cy="35814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hevron"/>
          <p:cNvPicPr>
            <a:picLocks noChangeAspect="1" noChangeArrowheads="1"/>
          </p:cNvPicPr>
          <p:nvPr/>
        </p:nvPicPr>
        <p:blipFill>
          <a:blip r:embed="rId2"/>
          <a:srcRect/>
          <a:stretch>
            <a:fillRect/>
          </a:stretch>
        </p:blipFill>
        <p:spPr bwMode="auto">
          <a:xfrm>
            <a:off x="266700" y="1524000"/>
            <a:ext cx="4191000" cy="4191000"/>
          </a:xfrm>
          <a:prstGeom prst="rect">
            <a:avLst/>
          </a:prstGeom>
          <a:noFill/>
        </p:spPr>
      </p:pic>
      <p:pic>
        <p:nvPicPr>
          <p:cNvPr id="79876" name="Picture 4" descr="geometric pattern"/>
          <p:cNvPicPr>
            <a:picLocks noChangeAspect="1" noChangeArrowheads="1"/>
          </p:cNvPicPr>
          <p:nvPr/>
        </p:nvPicPr>
        <p:blipFill>
          <a:blip r:embed="rId3"/>
          <a:srcRect/>
          <a:stretch>
            <a:fillRect/>
          </a:stretch>
        </p:blipFill>
        <p:spPr bwMode="auto">
          <a:xfrm>
            <a:off x="4457700" y="1600200"/>
            <a:ext cx="4267200" cy="42672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rmAutofit/>
          </a:bodyPr>
          <a:lstStyle/>
          <a:p>
            <a:pPr algn="l"/>
            <a:r>
              <a:rPr lang="en-US" sz="3600" dirty="0" smtClean="0"/>
              <a:t>The other type of pattern in used in home decor is “organic.”  Organic patterns are the opposite of geometric patterns – think “growing” when you think of an organic pattern.  Instead of straight lines, organic patterns utilize curves, scrolls, vines, leaves, flowers and other curvilinear features.  Fabrics like these from Greenhouse Design give you a good picture of what makes up an organic pattern:</a:t>
            </a:r>
            <a:endParaRPr lang="en-US" sz="36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vine pattern"/>
          <p:cNvPicPr>
            <a:picLocks noChangeAspect="1" noChangeArrowheads="1"/>
          </p:cNvPicPr>
          <p:nvPr/>
        </p:nvPicPr>
        <p:blipFill>
          <a:blip r:embed="rId2"/>
          <a:srcRect/>
          <a:stretch>
            <a:fillRect/>
          </a:stretch>
        </p:blipFill>
        <p:spPr bwMode="auto">
          <a:xfrm>
            <a:off x="1143000" y="228600"/>
            <a:ext cx="6553200" cy="65532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paisley pattern"/>
          <p:cNvPicPr>
            <a:picLocks noChangeAspect="1" noChangeArrowheads="1"/>
          </p:cNvPicPr>
          <p:nvPr/>
        </p:nvPicPr>
        <p:blipFill>
          <a:blip r:embed="rId2"/>
          <a:srcRect/>
          <a:stretch>
            <a:fillRect/>
          </a:stretch>
        </p:blipFill>
        <p:spPr bwMode="auto">
          <a:xfrm>
            <a:off x="1752600" y="381000"/>
            <a:ext cx="5943600" cy="594360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floral pattern"/>
          <p:cNvPicPr>
            <a:picLocks noChangeAspect="1" noChangeArrowheads="1"/>
          </p:cNvPicPr>
          <p:nvPr/>
        </p:nvPicPr>
        <p:blipFill>
          <a:blip r:embed="rId2"/>
          <a:srcRect/>
          <a:stretch>
            <a:fillRect/>
          </a:stretch>
        </p:blipFill>
        <p:spPr bwMode="auto">
          <a:xfrm>
            <a:off x="1752600" y="419100"/>
            <a:ext cx="5791200" cy="579120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organic pattern"/>
          <p:cNvPicPr>
            <a:picLocks noChangeAspect="1" noChangeArrowheads="1"/>
          </p:cNvPicPr>
          <p:nvPr/>
        </p:nvPicPr>
        <p:blipFill>
          <a:blip r:embed="rId2"/>
          <a:srcRect/>
          <a:stretch>
            <a:fillRect/>
          </a:stretch>
        </p:blipFill>
        <p:spPr bwMode="auto">
          <a:xfrm>
            <a:off x="1676400" y="685800"/>
            <a:ext cx="5257800" cy="525780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87962"/>
          </a:xfrm>
        </p:spPr>
        <p:txBody>
          <a:bodyPr>
            <a:normAutofit/>
          </a:bodyPr>
          <a:lstStyle/>
          <a:p>
            <a:pPr algn="l"/>
            <a:r>
              <a:rPr lang="en-US" sz="3600" dirty="0" smtClean="0"/>
              <a:t>To create interest in your space, be sure to use some geometric patterns and some organic patterns in your decor.  Mixing the patterns on your fabrics, rugs or wallpaper creates contrast – the key to a balanced and interesting room.</a:t>
            </a:r>
            <a:endParaRPr lang="en-US" sz="36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09600"/>
            <a:ext cx="6934200" cy="3970318"/>
          </a:xfrm>
          <a:prstGeom prst="rect">
            <a:avLst/>
          </a:prstGeom>
        </p:spPr>
        <p:txBody>
          <a:bodyPr wrap="square">
            <a:spAutoFit/>
          </a:bodyPr>
          <a:lstStyle/>
          <a:p>
            <a:r>
              <a:rPr lang="en-US" sz="3600" smtClean="0"/>
              <a:t>SUMMERY</a:t>
            </a:r>
            <a:endParaRPr lang="en-US" sz="3600" dirty="0" smtClean="0"/>
          </a:p>
          <a:p>
            <a:endParaRPr lang="en-US" sz="3600" dirty="0" smtClean="0"/>
          </a:p>
          <a:p>
            <a:r>
              <a:rPr lang="en-US" sz="3600" dirty="0" smtClean="0"/>
              <a:t>Printing and patterns.</a:t>
            </a:r>
          </a:p>
          <a:p>
            <a:pPr>
              <a:buFont typeface="Arial" pitchFamily="34" charset="0"/>
              <a:buChar char="•"/>
            </a:pPr>
            <a:r>
              <a:rPr lang="en-US" sz="3600" dirty="0" smtClean="0"/>
              <a:t> Printing. Vegetable printing, Leaf printing and Block printing</a:t>
            </a:r>
          </a:p>
          <a:p>
            <a:pPr>
              <a:buFont typeface="Arial" pitchFamily="34" charset="0"/>
              <a:buChar char="•"/>
            </a:pPr>
            <a:r>
              <a:rPr lang="en-US" sz="3600" dirty="0" smtClean="0"/>
              <a:t>  Pattern making. Geometric and organic patterns.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1233</TotalTime>
  <Words>1005</Words>
  <Application>Microsoft Office PowerPoint</Application>
  <PresentationFormat>On-screen Show (4:3)</PresentationFormat>
  <Paragraphs>67</Paragraphs>
  <Slides>66</Slides>
  <Notes>1</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LECTURE. 18. UNIT. 3.</vt:lpstr>
      <vt:lpstr>Summery of Lecture 17. unit. 3 Geometric shapes and forms.  Organic shapes and forms.  Texture. </vt:lpstr>
      <vt:lpstr>Printing and Pattern We have already done printing technique specially block printing technique with reference to Indus Valley Civilization. Vegetable printing, Leaf Printing and Block Printing. </vt:lpstr>
      <vt:lpstr>Vegetable and Leaf printing</vt:lpstr>
      <vt:lpstr> Set out your card or paper, or any other paper you want to paint on.</vt:lpstr>
      <vt:lpstr> Prepare your paints (watercolors are not advised). Assemble a color palette. Make a special palette for the paint rather than dipping it directly into your usual paints; otherwise you may get pieces of vegetable or fruit stuck in there and they'll rot eventually!</vt:lpstr>
      <vt:lpstr>Keep the consistency of the paint thin and fluid without being watery. Don't make it too thick.</vt:lpstr>
      <vt:lpstr>Create your first fruit and vegetable painting - a flower. The instructions follow in the next few steps. </vt:lpstr>
      <vt:lpstr> Paint the "flower" section first: Chop off a Ladyfinger's top portion, along the width. Discard the small cut-off end. Dip the end of the long piece left into your color palette, choosing the color that you like most.   </vt:lpstr>
      <vt:lpstr>You are trying to create a flower, so think of colors for flowers. Stamp your ladyfinger like a rubber stamp on the desired area of your paper. Be sure not to stamp too hard or the design might smudge or even disintegrate.</vt:lpstr>
      <vt:lpstr>Paint the vegetable "leaves" next: Cut a pod of French beans along the width, in a slightly slanted direction. With these, you can make some leaves for the flower. Dip them into green paint and stamp them below your ladyfinger flowers. You can also make French bean petals and make the center using the rear end of a pencil. </vt:lpstr>
      <vt:lpstr> Try other sorts of vegetables and fruits. Potatoes are popular with young children (they are easy to hold) and you can carve them to create interesting raised shapes,</vt:lpstr>
      <vt:lpstr>such as stars, half-moons, or circles. Look for fruit and vegetables that have interesting seeds that will make unusual patterns on your paper when you press them.</vt:lpstr>
      <vt:lpstr>Vegetable printing on cloth</vt:lpstr>
      <vt:lpstr>Materials : ›› Capsicum ›› Ladies Finger›› Fabric Paint›› Brush ›› Knife›› Cloth</vt:lpstr>
      <vt:lpstr>Vegetable printing  is a simple art that even small children can try out.  You  need only some vegetables, a piece of cloth and fabric paints to make the print.  Vegetables can be cut lengthwise or breadth wise to make beautiful patterns of flowers, leaves, etc. according to your ideas. Here is an example for you.</vt:lpstr>
      <vt:lpstr>Apply fabric paint of your choice carefully on the brim of the capsicum piece. Take care not to smudge</vt:lpstr>
      <vt:lpstr>potato printing </vt:lpstr>
      <vt:lpstr>Potato Printing</vt:lpstr>
      <vt:lpstr>Potato Printing</vt:lpstr>
      <vt:lpstr>LEAF PRINTING It is really easy to create your own patterned fabric by using leaves picked from your garden and a few fabric paints. And the bonus is that you will end up with a unique fabric.</vt:lpstr>
      <vt:lpstr> Some leaves produce better images than others. It is simply a matter of experimenting. Leaves with a raised pattern of veins or interesting outlines will give a good print. Experiment with all types of leaves from trees, shrubs and indoor plants. The best results are from spring, summer or autumn leaves. </vt:lpstr>
      <vt:lpstr>Use them shortly after they have been picked while they are still fresh. Don’t press your leaves between the pages of a book to use later as this will depress the vein patterns and also make the leaf too fragile to use.    </vt:lpstr>
      <vt:lpstr>As far as fabrics are concerned, you can use plain white or coloured cotton; hand-dyed cotton looks particularly effective when printed. You could also try printing on commercial fabrics which makes secondary patterns.</vt:lpstr>
      <vt:lpstr>As for paints there are various types and brands available from art shops or from companies who also sell fabric dyes. However, you should look for ordinary fabric paints not silk paints which are not thick enough.  </vt:lpstr>
      <vt:lpstr>Negative and positive leaf printing</vt:lpstr>
      <vt:lpstr>Leaf printing of Fabric</vt:lpstr>
      <vt:lpstr>LEAF PRINTING ON FABRIC</vt:lpstr>
      <vt:lpstr>BLOCK PRINTING</vt:lpstr>
      <vt:lpstr>What is Block Printing? Block Printing is one of the oldest types of printmaking, and has been around for thousands of years.  There is evidence that it existed as early as the fifth century BC, with actual fragments found from as early as the fifteenth century.  It has been done around the world, with roots in India, China and Japan. </vt:lpstr>
      <vt:lpstr>Since there is such a long history of block printing, there are many different techniques, but it is essentially using a carved material covered in ink to transfer an image on to paper or fabric.  Block printing can be done with wood, linoleum, rubber, or many other materials, but I use linoleum for my work.</vt:lpstr>
      <vt:lpstr>Images that are printed with this technique are typically much bolder than other types of printmaking: since the blocks are carved by hand, there is often less detail and more texture to the prints.  It is possible however, when using a very small knife, to carve blocks with a huge amount of detail.</vt:lpstr>
      <vt:lpstr>Slide 33</vt:lpstr>
      <vt:lpstr>Block printing is also known as “relief printing” because the ink leaves a raised texture on the paper.  This is different than letterpress where the image is applied with enough pressure to leave an indent on the paper; typically block printing is done by hand, so the ink sits on the surface adding a raised texture to the paper.</vt:lpstr>
      <vt:lpstr>The Printing Process The first step is to sketch the design.  It is important to reverse the image if you are using text, as the printed image will be the reverse of what is on the block.  Once I have the image ready, I then transfer the design on to the linoleum to give me an outline of where to carve. </vt:lpstr>
      <vt:lpstr>Drawing on wood block</vt:lpstr>
      <vt:lpstr>The next step is to carve the design.  I carve away the parts that I don’t want to print, as the ink will be applied to the raised surfaces to print the design.  Whatever surface is untouched will be what prints onto the paper.  Carving a block can take anywhere from an hour for a small piece, to several weeks or even months depending on the size and detail of the image.</vt:lpstr>
      <vt:lpstr>TOOLS</vt:lpstr>
      <vt:lpstr>I use a range of knives, with very small-tipped knives for carving outlines and details, and much larger ones for cutting away the background.  Carving the blocks takes a lot of patience, because if your hand slips it can ruin the whole piece.  With practice, you can learn the amount of pressure it takes to carve the material, and the best techniques to use for certain designs.</vt:lpstr>
      <vt:lpstr>Slide 40</vt:lpstr>
      <vt:lpstr>Slide 41</vt:lpstr>
      <vt:lpstr>Once the block is carved, we trim the excess off with scissors to give it a straight edge, and then it is ready for printing.  There are many different types of ink on the market, and it’s important to test them out to find the best one.  we use oil-based inks because they give the best even coverage and print well on both fabric and paper, but there are lots of options out there.</vt:lpstr>
      <vt:lpstr>PRINTING INKS AND MATERIALS</vt:lpstr>
      <vt:lpstr>To print, we squeeze a small amount of ink onto a piece of glass or plexiglass, and roll it out with a roller (also called a brayer).  we do this to get a thin, even layer, because it’s important to apply the ink evenly to the block.</vt:lpstr>
      <vt:lpstr>Slide 45</vt:lpstr>
      <vt:lpstr>Slide 46</vt:lpstr>
      <vt:lpstr>Slide 47</vt:lpstr>
      <vt:lpstr>The most important part is applying the pressure evenly, since the color will be stronger in some areas of the print than others if uneven pressure is applied.  This is also a step that takes some practice and perfecting.</vt:lpstr>
      <vt:lpstr>Slide 49</vt:lpstr>
      <vt:lpstr>The ink then takes several days to dry, so unlike other printing processes, there is a long wait time before the prints are ready to use.  The oil based inks can take from two days to a week to fully dry, whereas water-based inks will dry slightly faster.  The inks are made to dry slowly so that you are able to print without having the ink dry on the block; if you print with a fast-drying ink or paint, it will sometimes start to dry before you have even finished the print, giving a very uneven coverage.</vt:lpstr>
      <vt:lpstr>Tips and Advice Block printing is loved by many because of the bold and simple designs that can be created, but that simplicity takes a lot of steps to achieve.  The technique is excellent for images with just a few colors and fewer details, but can be difficult to use for images with lots of small text, or very fine details that tend to break off the block with too many uses. </vt:lpstr>
      <vt:lpstr>One of the advantages of block printing is that it can be done on a surface of almost any size and texture.  We print on fabric, paper, canvas, wood and other materials, and you don’t have to worry about fitting it through a printer or a press.</vt:lpstr>
      <vt:lpstr>Slide 53</vt:lpstr>
      <vt:lpstr>Block printing is also an excellent way to produce a something that is truly handmade, but can be very easily replicated.  Carving the block is time consuming and requires a lot of patience, but once you have the block you can use it hundreds or thousands of times. Block printing is also one of the easiest printing methods to get started with, since the materials needed to start are relatively inexpensive, and you don’t need a lot of equipment for printing.  It’s a great way to get into printmaking! </vt:lpstr>
      <vt:lpstr>Slide 55</vt:lpstr>
      <vt:lpstr>Organic Patterns and Geometric Patterns: What Is the Difference? Have you ever heard the term “organic pattern?” It has nothing to do with sustainable farming methods!  Read on to find out what “organic” means in relationship to interior design and how it differs from “geometric.” </vt:lpstr>
      <vt:lpstr>There are two broad groups of patterns available for your home decorating pleasure.  These patterns are used on fabrics, wallpapers, rugs, artwork and more, bringing interest and style to your space. The first type of pattern is “geometric.”  This pattern type is linear and …. well….geometric.  They have more “structure” than organic patterns, and seem to be man-made designs instead of something that could be growing from the earth.  </vt:lpstr>
      <vt:lpstr> If you are looking for geometric patterns, check out stripes, checks, plaids, circles and other geometric patterns like these from Greenhouse Design:</vt:lpstr>
      <vt:lpstr>Slide 59</vt:lpstr>
      <vt:lpstr>The other type of pattern in used in home decor is “organic.”  Organic patterns are the opposite of geometric patterns – think “growing” when you think of an organic pattern.  Instead of straight lines, organic patterns utilize curves, scrolls, vines, leaves, flowers and other curvilinear features.  Fabrics like these from Greenhouse Design give you a good picture of what makes up an organic pattern:</vt:lpstr>
      <vt:lpstr>Slide 61</vt:lpstr>
      <vt:lpstr>Slide 62</vt:lpstr>
      <vt:lpstr>Slide 63</vt:lpstr>
      <vt:lpstr>Slide 64</vt:lpstr>
      <vt:lpstr>To create interest in your space, be sure to use some geometric patterns and some organic patterns in your decor.  Mixing the patterns on your fabrics, rugs or wallpaper creates contrast – the key to a balanced and interesting room.</vt:lpstr>
      <vt:lpstr>Slide 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18. UNIT. 3.</dc:title>
  <dc:creator>Samina Saleem</dc:creator>
  <cp:lastModifiedBy>NTS</cp:lastModifiedBy>
  <cp:revision>35</cp:revision>
  <dcterms:created xsi:type="dcterms:W3CDTF">2014-07-03T07:51:11Z</dcterms:created>
  <dcterms:modified xsi:type="dcterms:W3CDTF">2014-07-04T04:34:56Z</dcterms:modified>
</cp:coreProperties>
</file>