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92" r:id="rId3"/>
    <p:sldId id="257" r:id="rId4"/>
    <p:sldId id="258" r:id="rId5"/>
    <p:sldId id="259" r:id="rId6"/>
    <p:sldId id="260" r:id="rId7"/>
    <p:sldId id="261" r:id="rId8"/>
    <p:sldId id="262" r:id="rId9"/>
    <p:sldId id="263" r:id="rId10"/>
    <p:sldId id="264" r:id="rId11"/>
    <p:sldId id="265" r:id="rId12"/>
    <p:sldId id="266" r:id="rId13"/>
    <p:sldId id="267" r:id="rId14"/>
    <p:sldId id="291" r:id="rId15"/>
    <p:sldId id="268" r:id="rId16"/>
    <p:sldId id="290" r:id="rId17"/>
    <p:sldId id="269" r:id="rId18"/>
    <p:sldId id="270" r:id="rId19"/>
    <p:sldId id="271" r:id="rId20"/>
    <p:sldId id="272" r:id="rId21"/>
    <p:sldId id="273" r:id="rId22"/>
    <p:sldId id="275" r:id="rId23"/>
    <p:sldId id="276" r:id="rId24"/>
    <p:sldId id="277" r:id="rId25"/>
    <p:sldId id="278" r:id="rId26"/>
    <p:sldId id="279" r:id="rId27"/>
    <p:sldId id="281" r:id="rId28"/>
    <p:sldId id="282" r:id="rId29"/>
    <p:sldId id="280" r:id="rId30"/>
    <p:sldId id="283" r:id="rId31"/>
    <p:sldId id="284" r:id="rId32"/>
    <p:sldId id="285" r:id="rId33"/>
    <p:sldId id="286" r:id="rId34"/>
    <p:sldId id="287" r:id="rId35"/>
    <p:sldId id="288" r:id="rId36"/>
    <p:sldId id="289" r:id="rId37"/>
    <p:sldId id="29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2221C0-0CB5-4B85-BFBD-148566C2BAB8}" type="datetimeFigureOut">
              <a:rPr lang="en-US" smtClean="0"/>
              <a:pPr/>
              <a:t>7/2/2014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BD60B0-5871-4FEA-9C00-923469B4D5D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BD60B0-5871-4FEA-9C00-923469B4D5DB}"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0A8B5C-EA47-4E17-9DBF-4ED3195B9266}" type="datetimeFigureOut">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090C13-8F8F-4A8A-9770-906975EC2B7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A8B5C-EA47-4E17-9DBF-4ED3195B9266}" type="datetimeFigureOut">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090C13-8F8F-4A8A-9770-906975EC2B7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0A8B5C-EA47-4E17-9DBF-4ED3195B9266}" type="datetimeFigureOut">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090C13-8F8F-4A8A-9770-906975EC2B7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0A8B5C-EA47-4E17-9DBF-4ED3195B9266}" type="datetimeFigureOut">
              <a:rPr lang="en-US" smtClean="0"/>
              <a:pPr/>
              <a:t>7/2/2014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090C13-8F8F-4A8A-9770-906975EC2B7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0A8B5C-EA47-4E17-9DBF-4ED3195B9266}" type="datetimeFigureOut">
              <a:rPr lang="en-US" smtClean="0"/>
              <a:pPr/>
              <a:t>7/2/2014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090C13-8F8F-4A8A-9770-906975EC2B7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0A8B5C-EA47-4E17-9DBF-4ED3195B9266}" type="datetimeFigureOut">
              <a:rPr lang="en-US" smtClean="0"/>
              <a:pPr/>
              <a:t>7/2/2014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090C13-8F8F-4A8A-9770-906975EC2B7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0A8B5C-EA47-4E17-9DBF-4ED3195B9266}" type="datetimeFigureOut">
              <a:rPr lang="en-US" smtClean="0"/>
              <a:pPr/>
              <a:t>7/2/2014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090C13-8F8F-4A8A-9770-906975EC2B7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0A8B5C-EA47-4E17-9DBF-4ED3195B9266}" type="datetimeFigureOut">
              <a:rPr lang="en-US" smtClean="0"/>
              <a:pPr/>
              <a:t>7/2/2014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090C13-8F8F-4A8A-9770-906975EC2B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0A8B5C-EA47-4E17-9DBF-4ED3195B9266}" type="datetimeFigureOut">
              <a:rPr lang="en-US" smtClean="0"/>
              <a:pPr/>
              <a:t>7/2/2014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090C13-8F8F-4A8A-9770-906975EC2B7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A8B5C-EA47-4E17-9DBF-4ED3195B9266}" type="datetimeFigureOut">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090C13-8F8F-4A8A-9770-906975EC2B7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A8B5C-EA47-4E17-9DBF-4ED3195B9266}" type="datetimeFigureOut">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090C13-8F8F-4A8A-9770-906975EC2B7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0A8B5C-EA47-4E17-9DBF-4ED3195B9266}" type="datetimeFigureOut">
              <a:rPr lang="en-US" smtClean="0"/>
              <a:pPr/>
              <a:t>7/2/2014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090C13-8F8F-4A8A-9770-906975EC2B7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6324599"/>
          </a:xfrm>
        </p:spPr>
        <p:txBody>
          <a:bodyPr>
            <a:normAutofit/>
          </a:bodyPr>
          <a:lstStyle/>
          <a:p>
            <a:r>
              <a:rPr lang="en-US" sz="4800" dirty="0" smtClean="0">
                <a:solidFill>
                  <a:srgbClr val="C00000"/>
                </a:solidFill>
              </a:rPr>
              <a:t>LESSON. 16. UNIT. 3</a:t>
            </a:r>
            <a:br>
              <a:rPr lang="en-US" sz="4800" dirty="0" smtClean="0">
                <a:solidFill>
                  <a:srgbClr val="C00000"/>
                </a:solidFill>
              </a:rPr>
            </a:br>
            <a:r>
              <a:rPr lang="en-US" dirty="0" smtClean="0"/>
              <a:t>. Colour and the colour wheel (primary, secondary and tertiary colours).</a:t>
            </a:r>
            <a:br>
              <a:rPr lang="en-US" dirty="0" smtClean="0"/>
            </a:br>
            <a:r>
              <a:rPr lang="en-US" dirty="0" smtClean="0"/>
              <a:t> Characteristics of Colours. Hue, value, and intensity.</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7848600" cy="5355312"/>
          </a:xfrm>
          <a:prstGeom prst="rect">
            <a:avLst/>
          </a:prstGeom>
        </p:spPr>
        <p:txBody>
          <a:bodyPr wrap="square">
            <a:spAutoFit/>
          </a:bodyPr>
          <a:lstStyle/>
          <a:p>
            <a:r>
              <a:rPr lang="en-US" sz="3600" b="1" dirty="0" smtClean="0"/>
              <a:t>SUMMERY OF LECTURE  15</a:t>
            </a:r>
          </a:p>
          <a:p>
            <a:pPr algn="just"/>
            <a:r>
              <a:rPr lang="en-US" sz="3600" dirty="0" smtClean="0"/>
              <a:t>Elements and principals of Design</a:t>
            </a:r>
          </a:p>
          <a:p>
            <a:pPr algn="just">
              <a:buFont typeface="Arial" pitchFamily="34" charset="0"/>
              <a:buChar char="•"/>
            </a:pPr>
            <a:r>
              <a:rPr lang="en-US" sz="3600" dirty="0" smtClean="0"/>
              <a:t> Elements of Art and their importance. Line, shape, form, space, texture, Value and colour.</a:t>
            </a:r>
          </a:p>
          <a:p>
            <a:pPr algn="just">
              <a:buFont typeface="Arial" pitchFamily="34" charset="0"/>
              <a:buChar char="•"/>
            </a:pPr>
            <a:r>
              <a:rPr lang="en-US" sz="3600" dirty="0" smtClean="0"/>
              <a:t>Lines and what they do in Art.</a:t>
            </a:r>
          </a:p>
          <a:p>
            <a:pPr algn="just">
              <a:buFont typeface="Arial" pitchFamily="34" charset="0"/>
              <a:buChar char="•"/>
            </a:pPr>
            <a:r>
              <a:rPr lang="en-US" sz="3600" dirty="0" smtClean="0"/>
              <a:t> Types of lines. Vertical, horizontal, diagonal, zigzag and curved.</a:t>
            </a:r>
          </a:p>
          <a:p>
            <a:pPr>
              <a:buFont typeface="Arial" pitchFamily="34" charset="0"/>
              <a:buChar char="•"/>
            </a:pPr>
            <a:r>
              <a:rPr lang="en-US" sz="3600" dirty="0" smtClean="0"/>
              <a:t> line variation, length, width and texture</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534400" cy="6001643"/>
          </a:xfrm>
          <a:prstGeom prst="rect">
            <a:avLst/>
          </a:prstGeom>
        </p:spPr>
        <p:txBody>
          <a:bodyPr wrap="square">
            <a:spAutoFit/>
          </a:bodyPr>
          <a:lstStyle/>
          <a:p>
            <a:r>
              <a:rPr lang="en-US" sz="3200" b="1" dirty="0" smtClean="0"/>
              <a:t>Basic Color Theory </a:t>
            </a:r>
          </a:p>
          <a:p>
            <a:r>
              <a:rPr lang="en-US" sz="3200" dirty="0" smtClean="0"/>
              <a:t>Color theory encompasses a multitude of definitions, concepts and design applications - enough to fill several encyclopedias. However, there are three basic categories of color theory that are logical and useful : The color wheel, color harmony, and the context of how colors are used.</a:t>
            </a:r>
          </a:p>
          <a:p>
            <a:r>
              <a:rPr lang="en-US" sz="3200" dirty="0" smtClean="0"/>
              <a:t>Color theories create a logical structure for color. For example, if we have an assortment of fruits and vegetables, we can organize them by color and place them on a circle that shows the colors in relation to each other.</a:t>
            </a: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153400" cy="5509200"/>
          </a:xfrm>
          <a:prstGeom prst="rect">
            <a:avLst/>
          </a:prstGeom>
        </p:spPr>
        <p:txBody>
          <a:bodyPr wrap="square">
            <a:spAutoFit/>
          </a:bodyPr>
          <a:lstStyle/>
          <a:p>
            <a:r>
              <a:rPr lang="en-US" sz="3200" b="1" dirty="0" smtClean="0"/>
              <a:t>The Color Wheel</a:t>
            </a:r>
          </a:p>
          <a:p>
            <a:r>
              <a:rPr lang="en-US" sz="3200" dirty="0" smtClean="0"/>
              <a:t>A color circle, based on red, yellow and blue, is traditional in the field of art. Sir Isaac Newton developed the first circular diagram of colors in 1666. Since then, scientists and artists have studied and designed numerous variations of this concept. Differences of opinion about the validity of one format over another continue to provoke debate. In reality, any color circle or color wheel which presents a logically arranged sequence of pure hues has merit.</a:t>
            </a:r>
            <a:endParaRPr 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rimary Secondary Tertiary Colors"/>
          <p:cNvPicPr>
            <a:picLocks noChangeAspect="1" noChangeArrowheads="1"/>
          </p:cNvPicPr>
          <p:nvPr/>
        </p:nvPicPr>
        <p:blipFill>
          <a:blip r:embed="rId2"/>
          <a:srcRect/>
          <a:stretch>
            <a:fillRect/>
          </a:stretch>
        </p:blipFill>
        <p:spPr bwMode="auto">
          <a:xfrm>
            <a:off x="685800" y="3657600"/>
            <a:ext cx="7864564" cy="2222161"/>
          </a:xfrm>
          <a:prstGeom prst="rect">
            <a:avLst/>
          </a:prstGeom>
          <a:noFill/>
        </p:spPr>
      </p:pic>
      <p:sp>
        <p:nvSpPr>
          <p:cNvPr id="3" name="Rectangle 2"/>
          <p:cNvSpPr/>
          <p:nvPr/>
        </p:nvSpPr>
        <p:spPr>
          <a:xfrm>
            <a:off x="228600" y="457200"/>
            <a:ext cx="8686800" cy="1569660"/>
          </a:xfrm>
          <a:prstGeom prst="rect">
            <a:avLst/>
          </a:prstGeom>
        </p:spPr>
        <p:txBody>
          <a:bodyPr wrap="square">
            <a:spAutoFit/>
          </a:bodyPr>
          <a:lstStyle/>
          <a:p>
            <a:r>
              <a:rPr lang="en-US" sz="3200" dirty="0" smtClean="0"/>
              <a:t>There are also definitions (or categories) of colors based on the color wheel. We begin with a 3-part color wheel.</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1"/>
            <a:ext cx="8534400" cy="5693866"/>
          </a:xfrm>
          <a:prstGeom prst="rect">
            <a:avLst/>
          </a:prstGeom>
        </p:spPr>
        <p:txBody>
          <a:bodyPr wrap="square">
            <a:spAutoFit/>
          </a:bodyPr>
          <a:lstStyle/>
          <a:p>
            <a:r>
              <a:rPr lang="en-US" sz="2800" b="1" dirty="0" smtClean="0"/>
              <a:t>Primary Colors</a:t>
            </a:r>
            <a:r>
              <a:rPr lang="en-US" sz="2800" dirty="0" smtClean="0"/>
              <a:t>: Red, yellow and blue</a:t>
            </a:r>
            <a:br>
              <a:rPr lang="en-US" sz="2800" dirty="0" smtClean="0"/>
            </a:br>
            <a:r>
              <a:rPr lang="en-US" sz="2800" dirty="0" smtClean="0"/>
              <a:t>In traditional color theory (used in paint and pigments), primary colors are the 3 pigment colors that can not be mixed or formed by any combination of other colors. All other colors are derived from these 3 hues.  </a:t>
            </a:r>
          </a:p>
          <a:p>
            <a:r>
              <a:rPr lang="en-US" sz="2800" b="1" dirty="0" smtClean="0"/>
              <a:t>Secondary Colors</a:t>
            </a:r>
            <a:r>
              <a:rPr lang="en-US" sz="2800" dirty="0" smtClean="0"/>
              <a:t>: Green, orange and purple</a:t>
            </a:r>
            <a:br>
              <a:rPr lang="en-US" sz="2800" dirty="0" smtClean="0"/>
            </a:br>
            <a:r>
              <a:rPr lang="en-US" sz="2800" dirty="0" smtClean="0"/>
              <a:t>These are the colors formed by mixing the primary colors.</a:t>
            </a:r>
            <a:br>
              <a:rPr lang="en-US" sz="2800" dirty="0" smtClean="0"/>
            </a:br>
            <a:r>
              <a:rPr lang="en-US" sz="2800" dirty="0" smtClean="0"/>
              <a:t/>
            </a:r>
            <a:br>
              <a:rPr lang="en-US" sz="2800" dirty="0" smtClean="0"/>
            </a:br>
            <a:r>
              <a:rPr lang="en-US" sz="2800" b="1" dirty="0" smtClean="0"/>
              <a:t>Tertiary Colors:</a:t>
            </a:r>
            <a:r>
              <a:rPr lang="en-US" sz="2800" dirty="0" smtClean="0"/>
              <a:t> Yellow-orange, red-orange, red-purple, blue-purple, blue-green &amp; yellow-green</a:t>
            </a:r>
            <a:br>
              <a:rPr lang="en-US" sz="2800" dirty="0" smtClean="0"/>
            </a:br>
            <a:r>
              <a:rPr lang="en-US" sz="2800" dirty="0" smtClean="0"/>
              <a:t>These are the colors formed by mixing a primary and a secondary color. That's why the hue is a two word name, such as blue-green, red-violet, and yellow-orange.</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077200" cy="5509200"/>
          </a:xfrm>
          <a:prstGeom prst="rect">
            <a:avLst/>
          </a:prstGeom>
        </p:spPr>
        <p:txBody>
          <a:bodyPr wrap="square">
            <a:spAutoFit/>
          </a:bodyPr>
          <a:lstStyle/>
          <a:p>
            <a:r>
              <a:rPr lang="en-US" sz="3200" b="1" dirty="0" smtClean="0"/>
              <a:t> Color Harmony</a:t>
            </a:r>
          </a:p>
          <a:p>
            <a:r>
              <a:rPr lang="en-US" sz="3200" dirty="0" smtClean="0"/>
              <a:t>Harmony can be defined as a pleasing arrangement of parts, whether it be music, poetry, color, or even an ice cream sundae.</a:t>
            </a:r>
            <a:br>
              <a:rPr lang="en-US" sz="3200" dirty="0" smtClean="0"/>
            </a:br>
            <a:r>
              <a:rPr lang="en-US" sz="3200" dirty="0" smtClean="0"/>
              <a:t/>
            </a:r>
            <a:br>
              <a:rPr lang="en-US" sz="3200" dirty="0" smtClean="0"/>
            </a:br>
            <a:r>
              <a:rPr lang="en-US" sz="3200" dirty="0" smtClean="0"/>
              <a:t>In visual experiences, harmony is something that is pleasing to the eye. It engages the viewer and it creates an inner sense of order, a balance in the visual experience. When something is not harmonious, it's either boring or chaotic. </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82000" cy="6494085"/>
          </a:xfrm>
          <a:prstGeom prst="rect">
            <a:avLst/>
          </a:prstGeom>
        </p:spPr>
        <p:txBody>
          <a:bodyPr wrap="square">
            <a:spAutoFit/>
          </a:bodyPr>
          <a:lstStyle/>
          <a:p>
            <a:r>
              <a:rPr lang="en-US" sz="3200" dirty="0" smtClean="0"/>
              <a:t>At one extreme is a visual experience that is so bland that the viewer is not engaged. The human brain will reject under-stimulating information. At the other extreme is a visual experience that is so overdone, so chaotic that the viewer can't stand to look at it. The human brain rejects what it can not organize, what it can not understand. The visual task requires that we present a logical structure. Color harmony delivers visual interest and a sense of order. In summary, extreme unity leads to under-stimulation, extreme complexity leads to over-stimulation. Harmony is a dynamic equilibrium.</a:t>
            </a:r>
            <a:endParaRPr lang="en-U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0"/>
            <a:ext cx="8534400" cy="4370427"/>
          </a:xfrm>
          <a:prstGeom prst="rect">
            <a:avLst/>
          </a:prstGeom>
        </p:spPr>
        <p:txBody>
          <a:bodyPr wrap="square">
            <a:spAutoFit/>
          </a:bodyPr>
          <a:lstStyle/>
          <a:p>
            <a:r>
              <a:rPr lang="en-US" sz="2800" b="1" dirty="0" smtClean="0"/>
              <a:t>Some Formulas for Color Harmony</a:t>
            </a:r>
          </a:p>
          <a:p>
            <a:r>
              <a:rPr lang="en-US" sz="2800" dirty="0" smtClean="0"/>
              <a:t>There are many theories for harmony. The following illustrations and descriptions present some basic formulas.</a:t>
            </a:r>
          </a:p>
          <a:p>
            <a:pPr marL="514350" indent="-514350">
              <a:buAutoNum type="arabicPeriod"/>
            </a:pPr>
            <a:r>
              <a:rPr lang="en-US" sz="2800" b="1" dirty="0" smtClean="0"/>
              <a:t>A color scheme based on analogous colors</a:t>
            </a:r>
          </a:p>
          <a:p>
            <a:pPr marL="514350" indent="-514350"/>
            <a:r>
              <a:rPr lang="en-US" sz="2800" dirty="0" smtClean="0"/>
              <a:t>Analogous colors are any three colors which are side by side on a 12 part color wheel, such as yellow-green, yellow, and yellow-orange. Usually one of </a:t>
            </a:r>
            <a:r>
              <a:rPr lang="en-US" sz="3200" dirty="0" smtClean="0"/>
              <a:t>the three colors predominates.</a:t>
            </a:r>
          </a:p>
          <a:p>
            <a:endParaRPr lang="en-US" dirty="0"/>
          </a:p>
        </p:txBody>
      </p:sp>
      <p:pic>
        <p:nvPicPr>
          <p:cNvPr id="17410" name="Picture 2" descr="Example of an anaologous color harmony "/>
          <p:cNvPicPr>
            <a:picLocks noChangeAspect="1" noChangeArrowheads="1"/>
          </p:cNvPicPr>
          <p:nvPr/>
        </p:nvPicPr>
        <p:blipFill>
          <a:blip r:embed="rId2"/>
          <a:srcRect/>
          <a:stretch>
            <a:fillRect/>
          </a:stretch>
        </p:blipFill>
        <p:spPr bwMode="auto">
          <a:xfrm>
            <a:off x="533404" y="3962401"/>
            <a:ext cx="8000996" cy="266700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Example of a complementary color harmony "/>
          <p:cNvPicPr>
            <a:picLocks noChangeAspect="1" noChangeArrowheads="1"/>
          </p:cNvPicPr>
          <p:nvPr/>
        </p:nvPicPr>
        <p:blipFill>
          <a:blip r:embed="rId2"/>
          <a:srcRect/>
          <a:stretch>
            <a:fillRect/>
          </a:stretch>
        </p:blipFill>
        <p:spPr bwMode="auto">
          <a:xfrm>
            <a:off x="457200" y="3429000"/>
            <a:ext cx="8420089" cy="2806700"/>
          </a:xfrm>
          <a:prstGeom prst="rect">
            <a:avLst/>
          </a:prstGeom>
          <a:noFill/>
        </p:spPr>
      </p:pic>
      <p:sp>
        <p:nvSpPr>
          <p:cNvPr id="3" name="Rectangle 2"/>
          <p:cNvSpPr/>
          <p:nvPr/>
        </p:nvSpPr>
        <p:spPr>
          <a:xfrm>
            <a:off x="0" y="152401"/>
            <a:ext cx="8991600" cy="3108543"/>
          </a:xfrm>
          <a:prstGeom prst="rect">
            <a:avLst/>
          </a:prstGeom>
        </p:spPr>
        <p:txBody>
          <a:bodyPr wrap="square">
            <a:spAutoFit/>
          </a:bodyPr>
          <a:lstStyle/>
          <a:p>
            <a:r>
              <a:rPr lang="en-US" sz="2800" b="1" dirty="0" smtClean="0"/>
              <a:t>2. A color scheme based on complementary colors.</a:t>
            </a:r>
          </a:p>
          <a:p>
            <a:r>
              <a:rPr lang="en-US" sz="2800" dirty="0" smtClean="0"/>
              <a:t>Complementary colors are any two colors which are directly opposite each other, such as red and green and red-purple and yellow-green. In the illustration above, there are several variations of yellow-green in the leaves and several variations of red-purple in the orchid. These opposing colors create maximum contrast and maximum stability.</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olor harmony in nature"/>
          <p:cNvPicPr>
            <a:picLocks noChangeAspect="1" noChangeArrowheads="1"/>
          </p:cNvPicPr>
          <p:nvPr/>
        </p:nvPicPr>
        <p:blipFill>
          <a:blip r:embed="rId2"/>
          <a:srcRect/>
          <a:stretch>
            <a:fillRect/>
          </a:stretch>
        </p:blipFill>
        <p:spPr bwMode="auto">
          <a:xfrm>
            <a:off x="408517" y="3435167"/>
            <a:ext cx="8278283" cy="3014634"/>
          </a:xfrm>
          <a:prstGeom prst="rect">
            <a:avLst/>
          </a:prstGeom>
          <a:noFill/>
        </p:spPr>
      </p:pic>
      <p:sp>
        <p:nvSpPr>
          <p:cNvPr id="3" name="Rectangle 2"/>
          <p:cNvSpPr/>
          <p:nvPr/>
        </p:nvSpPr>
        <p:spPr>
          <a:xfrm>
            <a:off x="381000" y="381000"/>
            <a:ext cx="8077200" cy="3046988"/>
          </a:xfrm>
          <a:prstGeom prst="rect">
            <a:avLst/>
          </a:prstGeom>
        </p:spPr>
        <p:txBody>
          <a:bodyPr wrap="square">
            <a:spAutoFit/>
          </a:bodyPr>
          <a:lstStyle/>
          <a:p>
            <a:r>
              <a:rPr lang="en-US" sz="3200" b="1" dirty="0" smtClean="0"/>
              <a:t>3. A color scheme based on nature.</a:t>
            </a:r>
          </a:p>
          <a:p>
            <a:r>
              <a:rPr lang="en-US" sz="3200" dirty="0" smtClean="0"/>
              <a:t>Nature provides a perfect departure point for color harmony. In the illustration above, red yellow and green create a harmonious design, regardless of whether this combination fits into a technical formula for color harmony.</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610600" cy="5632311"/>
          </a:xfrm>
          <a:prstGeom prst="rect">
            <a:avLst/>
          </a:prstGeom>
        </p:spPr>
        <p:txBody>
          <a:bodyPr wrap="square">
            <a:spAutoFit/>
          </a:bodyPr>
          <a:lstStyle/>
          <a:p>
            <a:r>
              <a:rPr lang="en-US" sz="3600" dirty="0" smtClean="0"/>
              <a:t> More detailed explanation of COLOR </a:t>
            </a:r>
            <a:r>
              <a:rPr lang="en-US" sz="3600" dirty="0"/>
              <a:t> WHEEL  </a:t>
            </a:r>
            <a:r>
              <a:rPr lang="en-US" sz="3600" dirty="0" smtClean="0"/>
              <a:t>INTERMEDIATE</a:t>
            </a:r>
            <a:r>
              <a:rPr lang="en-US" sz="3600" dirty="0"/>
              <a:t>/  </a:t>
            </a:r>
            <a:r>
              <a:rPr lang="en-US" sz="3600" dirty="0" smtClean="0"/>
              <a:t>TERITARY </a:t>
            </a:r>
            <a:r>
              <a:rPr lang="en-US" sz="3600" dirty="0"/>
              <a:t> </a:t>
            </a:r>
            <a:endParaRPr lang="en-US" sz="3600" dirty="0" smtClean="0"/>
          </a:p>
          <a:p>
            <a:r>
              <a:rPr lang="en-US" sz="3600" dirty="0" smtClean="0"/>
              <a:t>COLORS</a:t>
            </a:r>
            <a:r>
              <a:rPr lang="en-US" sz="3600" dirty="0"/>
              <a:t>:  </a:t>
            </a:r>
          </a:p>
          <a:p>
            <a:r>
              <a:rPr lang="en-US" sz="3600" dirty="0"/>
              <a:t>A  mixture  of  a  primary  and  a  </a:t>
            </a:r>
            <a:r>
              <a:rPr lang="en-US" sz="3600" dirty="0" smtClean="0"/>
              <a:t>secondary</a:t>
            </a:r>
          </a:p>
          <a:p>
            <a:r>
              <a:rPr lang="en-US" sz="3600" dirty="0" smtClean="0"/>
              <a:t> </a:t>
            </a:r>
            <a:r>
              <a:rPr lang="en-US" sz="3600" dirty="0"/>
              <a:t> </a:t>
            </a:r>
            <a:r>
              <a:rPr lang="en-US" sz="3600" dirty="0" smtClean="0"/>
              <a:t>color. </a:t>
            </a:r>
            <a:r>
              <a:rPr lang="en-US" sz="3600" dirty="0"/>
              <a:t> </a:t>
            </a:r>
          </a:p>
          <a:p>
            <a:r>
              <a:rPr lang="en-US" sz="3600" dirty="0"/>
              <a:t>The  primary  color  is  always  listed  first  followed  by  the </a:t>
            </a:r>
            <a:r>
              <a:rPr lang="en-US" sz="3600" dirty="0" smtClean="0"/>
              <a:t>secondary </a:t>
            </a:r>
            <a:r>
              <a:rPr lang="en-US" sz="3600" dirty="0"/>
              <a:t> color.  </a:t>
            </a:r>
          </a:p>
          <a:p>
            <a:r>
              <a:rPr lang="en-US" sz="3600" dirty="0"/>
              <a:t>Examples  include:  Yellow-­‐orange,  yellow-­‐green,  blue-­‐</a:t>
            </a:r>
          </a:p>
          <a:p>
            <a:r>
              <a:rPr lang="en-US" sz="3600" dirty="0"/>
              <a:t>green,  blue-­‐violet,  red-­‐violet,  red-­‐</a:t>
            </a:r>
            <a:r>
              <a:rPr lang="en-US" sz="3600" dirty="0" err="1"/>
              <a:t>oran</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97346"/>
            <a:ext cx="8534400" cy="6186309"/>
          </a:xfrm>
          <a:prstGeom prst="rect">
            <a:avLst/>
          </a:prstGeom>
        </p:spPr>
        <p:txBody>
          <a:bodyPr wrap="square">
            <a:spAutoFit/>
          </a:bodyPr>
          <a:lstStyle/>
          <a:p>
            <a:r>
              <a:rPr lang="en-US" sz="3600" dirty="0"/>
              <a:t>COLOR  WHEEL  </a:t>
            </a:r>
          </a:p>
          <a:p>
            <a:r>
              <a:rPr lang="en-US" sz="3600" dirty="0"/>
              <a:t>WARM  COLORS:  </a:t>
            </a:r>
          </a:p>
          <a:p>
            <a:r>
              <a:rPr lang="en-US" sz="3600" dirty="0"/>
              <a:t>Warm  colors  are  the  yellows  </a:t>
            </a:r>
          </a:p>
          <a:p>
            <a:r>
              <a:rPr lang="en-US" sz="3600" dirty="0"/>
              <a:t>and  reds  of  the  color  spectrum,  </a:t>
            </a:r>
          </a:p>
          <a:p>
            <a:r>
              <a:rPr lang="en-US" sz="3600" dirty="0"/>
              <a:t>associated  with  fire,  heat,  sun,  </a:t>
            </a:r>
          </a:p>
          <a:p>
            <a:r>
              <a:rPr lang="en-US" sz="3600" dirty="0"/>
              <a:t>and  warmer  temperatures;  also  </a:t>
            </a:r>
          </a:p>
          <a:p>
            <a:r>
              <a:rPr lang="en-US" sz="3600" dirty="0"/>
              <a:t>called  hot  colors  </a:t>
            </a:r>
          </a:p>
          <a:p>
            <a:r>
              <a:rPr lang="en-US" sz="3600" dirty="0"/>
              <a:t>They  are  vivid  in  nature.    </a:t>
            </a:r>
          </a:p>
          <a:p>
            <a:r>
              <a:rPr lang="en-US" sz="3600" dirty="0"/>
              <a:t>They  are  bold  and  energetic.    </a:t>
            </a:r>
          </a:p>
          <a:p>
            <a:r>
              <a:rPr lang="en-US" sz="3600" dirty="0"/>
              <a:t>Warm  colors  are  those  that  </a:t>
            </a:r>
          </a:p>
          <a:p>
            <a:r>
              <a:rPr lang="en-US" sz="3600" dirty="0"/>
              <a:t>tend  to  advance  in  space;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0"/>
            <a:ext cx="8077200" cy="3970318"/>
          </a:xfrm>
          <a:prstGeom prst="rect">
            <a:avLst/>
          </a:prstGeom>
        </p:spPr>
        <p:txBody>
          <a:bodyPr wrap="square">
            <a:spAutoFit/>
          </a:bodyPr>
          <a:lstStyle/>
          <a:p>
            <a:r>
              <a:rPr lang="en-US" sz="3600" dirty="0" smtClean="0"/>
              <a:t>therefore,  caution  needs  to  be  </a:t>
            </a:r>
          </a:p>
          <a:p>
            <a:r>
              <a:rPr lang="en-US" sz="3600" dirty="0" smtClean="0"/>
              <a:t>taken  so  you  do  not  overwhelm  </a:t>
            </a:r>
          </a:p>
          <a:p>
            <a:r>
              <a:rPr lang="en-US" sz="3600" dirty="0" smtClean="0"/>
              <a:t>your  content  with  eye  catching  </a:t>
            </a:r>
          </a:p>
          <a:p>
            <a:r>
              <a:rPr lang="en-US" sz="3600" dirty="0" smtClean="0"/>
              <a:t>hues.  </a:t>
            </a:r>
          </a:p>
          <a:p>
            <a:r>
              <a:rPr lang="en-US" sz="3600" dirty="0" smtClean="0"/>
              <a:t> If  an  element  in  your  design  </a:t>
            </a:r>
          </a:p>
          <a:p>
            <a:r>
              <a:rPr lang="en-US" sz="3600" dirty="0" smtClean="0"/>
              <a:t>needs  to  pop  out,  consider  </a:t>
            </a:r>
          </a:p>
          <a:p>
            <a:r>
              <a:rPr lang="en-US" sz="3600" dirty="0" smtClean="0"/>
              <a:t>using  warm  colors  to  do </a:t>
            </a:r>
            <a:endParaRPr lang="en-US"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2359"/>
            <a:ext cx="8077200" cy="6186309"/>
          </a:xfrm>
          <a:prstGeom prst="rect">
            <a:avLst/>
          </a:prstGeom>
        </p:spPr>
        <p:txBody>
          <a:bodyPr wrap="square">
            <a:spAutoFit/>
          </a:bodyPr>
          <a:lstStyle/>
          <a:p>
            <a:r>
              <a:rPr lang="en-US" sz="3600" dirty="0"/>
              <a:t>COLOR  SCHEMES  examples  </a:t>
            </a:r>
          </a:p>
          <a:p>
            <a:r>
              <a:rPr lang="en-US" sz="3600" dirty="0"/>
              <a:t>ANALOGOUS: </a:t>
            </a:r>
          </a:p>
          <a:p>
            <a:r>
              <a:rPr lang="en-US" sz="3600" dirty="0"/>
              <a:t>Colors  next  to  each  other  on  the  </a:t>
            </a:r>
          </a:p>
          <a:p>
            <a:r>
              <a:rPr lang="en-US" sz="3600" dirty="0"/>
              <a:t>color  wheel  </a:t>
            </a:r>
          </a:p>
          <a:p>
            <a:r>
              <a:rPr lang="en-US" sz="3600" dirty="0"/>
              <a:t>Ex.  Orange  and  Red  </a:t>
            </a:r>
            <a:r>
              <a:rPr lang="en-US" sz="3600" dirty="0" smtClean="0"/>
              <a:t>Or</a:t>
            </a:r>
          </a:p>
          <a:p>
            <a:r>
              <a:rPr lang="en-US" sz="3600" dirty="0"/>
              <a:t>COMPLIMENTARY:  </a:t>
            </a:r>
          </a:p>
          <a:p>
            <a:r>
              <a:rPr lang="en-US" sz="3600" dirty="0"/>
              <a:t>Colors  across  from  each  other  on  </a:t>
            </a:r>
          </a:p>
          <a:p>
            <a:r>
              <a:rPr lang="en-US" sz="3600" dirty="0"/>
              <a:t>the  color  wheel.  (opposites)    </a:t>
            </a:r>
          </a:p>
          <a:p>
            <a:r>
              <a:rPr lang="en-US" sz="3600" dirty="0"/>
              <a:t>When  mixed  in  equal  amounts  gets  </a:t>
            </a:r>
          </a:p>
          <a:p>
            <a:r>
              <a:rPr lang="en-US" sz="3600" dirty="0"/>
              <a:t>a  neutral  gray.  </a:t>
            </a:r>
          </a:p>
          <a:p>
            <a:r>
              <a:rPr lang="en-US" sz="3600" dirty="0"/>
              <a:t>Ex.  Red  and  </a:t>
            </a:r>
            <a:r>
              <a:rPr lang="en-US" sz="3600" dirty="0" smtClean="0"/>
              <a:t>G</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7924800" cy="4801314"/>
          </a:xfrm>
          <a:prstGeom prst="rect">
            <a:avLst/>
          </a:prstGeom>
        </p:spPr>
        <p:txBody>
          <a:bodyPr wrap="square">
            <a:spAutoFit/>
          </a:bodyPr>
          <a:lstStyle/>
          <a:p>
            <a:r>
              <a:rPr lang="en-US" sz="3200" dirty="0" smtClean="0"/>
              <a:t>COLOR  SCHEMES  </a:t>
            </a:r>
          </a:p>
          <a:p>
            <a:r>
              <a:rPr lang="en-US" sz="3200" dirty="0" smtClean="0"/>
              <a:t>MONOCHROMATIC:  </a:t>
            </a:r>
          </a:p>
          <a:p>
            <a:r>
              <a:rPr lang="en-US" sz="3200" dirty="0" smtClean="0"/>
              <a:t>1  Color  with  white  and  black  added  to  it.  </a:t>
            </a:r>
          </a:p>
          <a:p>
            <a:r>
              <a:rPr lang="en-US" sz="3200" dirty="0" smtClean="0"/>
              <a:t>“Mono”  meaning  one  </a:t>
            </a:r>
          </a:p>
          <a:p>
            <a:r>
              <a:rPr lang="en-US" sz="3200" dirty="0" smtClean="0"/>
              <a:t>“Chromatic”  meaning  presence  of  color  </a:t>
            </a:r>
          </a:p>
          <a:p>
            <a:r>
              <a:rPr lang="en-US" sz="3200" dirty="0" smtClean="0"/>
              <a:t>POLYCHROMATIC:  </a:t>
            </a:r>
          </a:p>
          <a:p>
            <a:r>
              <a:rPr lang="en-US" sz="3200" dirty="0" smtClean="0"/>
              <a:t>All  colors  and  variations.  </a:t>
            </a:r>
          </a:p>
          <a:p>
            <a:r>
              <a:rPr lang="en-US" sz="3200" dirty="0" smtClean="0"/>
              <a:t>“Poly”  meaning  more  than  1  </a:t>
            </a:r>
          </a:p>
          <a:p>
            <a:r>
              <a:rPr lang="en-US" sz="3200" dirty="0" smtClean="0"/>
              <a:t>“Chromatic”  meaning  presence  of  colour.</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62000"/>
            <a:ext cx="7924800" cy="3693319"/>
          </a:xfrm>
          <a:prstGeom prst="rect">
            <a:avLst/>
          </a:prstGeom>
        </p:spPr>
        <p:txBody>
          <a:bodyPr wrap="square">
            <a:spAutoFit/>
          </a:bodyPr>
          <a:lstStyle/>
          <a:p>
            <a:r>
              <a:rPr lang="en-US" sz="3600" dirty="0"/>
              <a:t>COLOR  SCHEMES  </a:t>
            </a:r>
          </a:p>
          <a:p>
            <a:r>
              <a:rPr lang="en-US" sz="3600" dirty="0"/>
              <a:t>ACHROMATIC:  </a:t>
            </a:r>
          </a:p>
          <a:p>
            <a:r>
              <a:rPr lang="en-US" sz="3600" dirty="0"/>
              <a:t>Means  “without  color”  </a:t>
            </a:r>
          </a:p>
          <a:p>
            <a:r>
              <a:rPr lang="en-US" sz="3600" dirty="0"/>
              <a:t>A  colorless  scheme  consisting  of  blacks,  whites,  and  </a:t>
            </a:r>
            <a:r>
              <a:rPr lang="en-US" sz="3600" dirty="0" smtClean="0"/>
              <a:t>grays</a:t>
            </a:r>
            <a:r>
              <a:rPr lang="en-US" sz="3600" dirty="0"/>
              <a:t>.  </a:t>
            </a:r>
          </a:p>
          <a:p>
            <a:r>
              <a:rPr lang="en-US" sz="3600" dirty="0" smtClean="0"/>
              <a:t>May </a:t>
            </a:r>
            <a:r>
              <a:rPr lang="en-US" sz="3600" dirty="0"/>
              <a:t> also  be  referred  as  neutral  </a:t>
            </a:r>
            <a:r>
              <a:rPr lang="en-US" sz="3600" dirty="0" smtClean="0"/>
              <a:t>color</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610600" cy="1754326"/>
          </a:xfrm>
          <a:prstGeom prst="rect">
            <a:avLst/>
          </a:prstGeom>
        </p:spPr>
        <p:txBody>
          <a:bodyPr wrap="square">
            <a:spAutoFit/>
          </a:bodyPr>
          <a:lstStyle/>
          <a:p>
            <a:r>
              <a:rPr lang="en-US" sz="3600" b="1" dirty="0" smtClean="0">
                <a:solidFill>
                  <a:srgbClr val="C00000"/>
                </a:solidFill>
              </a:rPr>
              <a:t>Characteristics of Colours. Hue, value, and intensity.</a:t>
            </a:r>
          </a:p>
          <a:p>
            <a:endParaRPr lang="en-US" sz="3600" dirty="0"/>
          </a:p>
        </p:txBody>
      </p:sp>
      <p:sp>
        <p:nvSpPr>
          <p:cNvPr id="23553" name="Rectangle 1"/>
          <p:cNvSpPr>
            <a:spLocks noChangeArrowheads="1"/>
          </p:cNvSpPr>
          <p:nvPr/>
        </p:nvSpPr>
        <p:spPr bwMode="auto">
          <a:xfrm>
            <a:off x="228600" y="1143000"/>
            <a:ext cx="8458200" cy="55707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 </a:t>
            </a:r>
            <a:br>
              <a:rPr kumimoji="0" lang="en-US" sz="1800" b="0" i="0" u="none" strike="noStrike" cap="none" normalizeH="0" baseline="0" dirty="0" smtClean="0">
                <a:ln>
                  <a:noFill/>
                </a:ln>
                <a:solidFill>
                  <a:schemeClr val="tx1"/>
                </a:solidFill>
                <a:effectLst/>
                <a:latin typeface="Arial" charset="0"/>
                <a:cs typeface="Arial" charset="0"/>
              </a:rPr>
            </a:br>
            <a:r>
              <a:rPr kumimoji="0" lang="en-US" sz="1800" b="0" i="0" u="none" strike="noStrike" cap="none" normalizeH="0" baseline="0" dirty="0" smtClean="0">
                <a:ln>
                  <a:noFill/>
                </a:ln>
                <a:solidFill>
                  <a:schemeClr val="tx1"/>
                </a:solidFill>
                <a:effectLst/>
                <a:latin typeface="Arial" charset="0"/>
                <a:cs typeface="Arial" charset="0"/>
              </a:rPr>
              <a:t>  </a:t>
            </a:r>
            <a:r>
              <a:rPr kumimoji="0" lang="en-US" sz="900" b="0" i="0" u="none" strike="noStrike" cap="none" normalizeH="0" baseline="0" dirty="0" smtClean="0">
                <a:ln>
                  <a:noFill/>
                </a:ln>
                <a:solidFill>
                  <a:schemeClr val="tx1"/>
                </a:solidFill>
                <a:effectLst/>
                <a:latin typeface="Arial" charset="0"/>
                <a:cs typeface="Arial" charset="0"/>
              </a:rPr>
              <a:t> </a:t>
            </a:r>
            <a:r>
              <a:rPr kumimoji="0" lang="en-US" sz="3200" b="0" i="0" u="none" strike="noStrike" cap="none" normalizeH="0" baseline="0" dirty="0" smtClean="0">
                <a:ln>
                  <a:noFill/>
                </a:ln>
                <a:solidFill>
                  <a:schemeClr val="tx1"/>
                </a:solidFill>
                <a:effectLst/>
                <a:latin typeface="Arial" charset="0"/>
                <a:cs typeface="Arial" charset="0"/>
              </a:rPr>
              <a:t>Hue    Tint    Shade    Tone Saturation    Lightness    </a:t>
            </a:r>
            <a:r>
              <a:rPr kumimoji="0" lang="en-US" sz="3200" b="0" i="0" u="none" strike="noStrike" cap="none" normalizeH="0" baseline="0" dirty="0" err="1" smtClean="0">
                <a:ln>
                  <a:noFill/>
                </a:ln>
                <a:solidFill>
                  <a:schemeClr val="tx1"/>
                </a:solidFill>
                <a:effectLst/>
                <a:latin typeface="Arial" charset="0"/>
                <a:cs typeface="Arial" charset="0"/>
              </a:rPr>
              <a:t>Chroma</a:t>
            </a:r>
            <a:r>
              <a:rPr kumimoji="0" lang="en-US" sz="3200" b="0" i="0" u="none" strike="noStrike" cap="none" normalizeH="0" baseline="0" dirty="0" smtClean="0">
                <a:ln>
                  <a:noFill/>
                </a:ln>
                <a:solidFill>
                  <a:schemeClr val="tx1"/>
                </a:solidFill>
                <a:effectLst/>
                <a:latin typeface="Arial" charset="0"/>
                <a:cs typeface="Arial" charset="0"/>
              </a:rPr>
              <a:t> Intensity /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err="1" smtClean="0">
                <a:ln>
                  <a:noFill/>
                </a:ln>
                <a:solidFill>
                  <a:schemeClr val="tx1"/>
                </a:solidFill>
                <a:effectLst/>
                <a:latin typeface="Arial" charset="0"/>
                <a:cs typeface="Arial" charset="0"/>
              </a:rPr>
              <a:t>Luma</a:t>
            </a:r>
            <a:r>
              <a:rPr kumimoji="0" lang="en-US" sz="3200" b="0" i="0" u="none" strike="noStrike" cap="none" normalizeH="0" baseline="0" dirty="0" smtClean="0">
                <a:ln>
                  <a:noFill/>
                </a:ln>
                <a:solidFill>
                  <a:schemeClr val="tx1"/>
                </a:solidFill>
                <a:effectLst/>
                <a:latin typeface="Arial" charset="0"/>
                <a:cs typeface="Arial" charset="0"/>
              </a:rPr>
              <a:t> Brightness / Luminance Grayscale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charset="0"/>
                <a:cs typeface="Arial" charset="0"/>
              </a:rPr>
              <a:t>In this section we have a look at the terminology of color properties and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charset="0"/>
                <a:cs typeface="Arial" charset="0"/>
              </a:rPr>
              <a:t> their meaning in different contexts. </a:t>
            </a:r>
            <a:r>
              <a:rPr kumimoji="0" lang="en-US" sz="3200" b="1" i="0" u="none" strike="noStrike" cap="none" normalizeH="0" baseline="0" dirty="0" smtClean="0">
                <a:ln>
                  <a:noFill/>
                </a:ln>
                <a:solidFill>
                  <a:schemeClr val="tx1"/>
                </a:solidFill>
                <a:effectLst/>
                <a:latin typeface="Arial" charset="0"/>
                <a:cs typeface="Arial" charset="0"/>
              </a:rPr>
              <a:t>Color properties</a:t>
            </a:r>
            <a:r>
              <a:rPr kumimoji="0" lang="en-US" sz="3200" b="0" i="0" u="none" strike="noStrike" cap="none" normalizeH="0" baseline="0" dirty="0" smtClean="0">
                <a:ln>
                  <a:noFill/>
                </a:ln>
                <a:solidFill>
                  <a:schemeClr val="tx1"/>
                </a:solidFill>
                <a:effectLst/>
                <a:latin typeface="Arial" charset="0"/>
                <a:cs typeface="Arial" charset="0"/>
              </a:rPr>
              <a:t> allow us to distinguish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charset="0"/>
                <a:cs typeface="Arial" charset="0"/>
              </a:rPr>
              <a:t>and define colors. The more we know about color properties, the better w</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charset="0"/>
                <a:cs typeface="Arial" charset="0"/>
              </a:rPr>
              <a:t>e can adjust colors to our needs.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23554" name="Picture 2" descr="http://www.workwithcolor.com/transp.gif"/>
          <p:cNvPicPr>
            <a:picLocks noChangeAspect="1" noChangeArrowheads="1"/>
          </p:cNvPicPr>
          <p:nvPr/>
        </p:nvPicPr>
        <p:blipFill>
          <a:blip r:embed="rId2"/>
          <a:srcRect/>
          <a:stretch>
            <a:fillRect/>
          </a:stretch>
        </p:blipFill>
        <p:spPr bwMode="auto">
          <a:xfrm>
            <a:off x="120650" y="-449263"/>
            <a:ext cx="9525" cy="114300"/>
          </a:xfrm>
          <a:prstGeom prst="rect">
            <a:avLst/>
          </a:prstGeom>
          <a:noFill/>
        </p:spPr>
      </p:pic>
      <p:pic>
        <p:nvPicPr>
          <p:cNvPr id="23556" name="Picture 4" descr="http://www.workwithcolor.com/transp.gif"/>
          <p:cNvPicPr>
            <a:picLocks noChangeAspect="1" noChangeArrowheads="1"/>
          </p:cNvPicPr>
          <p:nvPr/>
        </p:nvPicPr>
        <p:blipFill>
          <a:blip r:embed="rId2"/>
          <a:srcRect/>
          <a:stretch>
            <a:fillRect/>
          </a:stretch>
        </p:blipFill>
        <p:spPr bwMode="auto">
          <a:xfrm>
            <a:off x="371475" y="-327025"/>
            <a:ext cx="9525" cy="47625"/>
          </a:xfrm>
          <a:prstGeom prst="rect">
            <a:avLst/>
          </a:prstGeom>
          <a:noFill/>
        </p:spPr>
      </p:pic>
      <p:pic>
        <p:nvPicPr>
          <p:cNvPr id="23557" name="Picture 5" descr="http://www.workwithcolor.com/transp.gif"/>
          <p:cNvPicPr>
            <a:picLocks noChangeAspect="1" noChangeArrowheads="1"/>
          </p:cNvPicPr>
          <p:nvPr/>
        </p:nvPicPr>
        <p:blipFill>
          <a:blip r:embed="rId2"/>
          <a:srcRect/>
          <a:stretch>
            <a:fillRect/>
          </a:stretch>
        </p:blipFill>
        <p:spPr bwMode="auto">
          <a:xfrm>
            <a:off x="155575" y="53975"/>
            <a:ext cx="9525" cy="142875"/>
          </a:xfrm>
          <a:prstGeom prst="rect">
            <a:avLst/>
          </a:prstGeom>
          <a:noFill/>
        </p:spPr>
      </p:pic>
      <p:pic>
        <p:nvPicPr>
          <p:cNvPr id="23558" name="Picture 6" descr="http://www.workwithcolor.com/transp.gif"/>
          <p:cNvPicPr>
            <a:picLocks noChangeAspect="1" noChangeArrowheads="1"/>
          </p:cNvPicPr>
          <p:nvPr/>
        </p:nvPicPr>
        <p:blipFill>
          <a:blip r:embed="rId2"/>
          <a:srcRect/>
          <a:stretch>
            <a:fillRect/>
          </a:stretch>
        </p:blipFill>
        <p:spPr bwMode="auto">
          <a:xfrm>
            <a:off x="11744325" y="53975"/>
            <a:ext cx="9525" cy="9525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838200" y="304800"/>
            <a:ext cx="7467600" cy="52937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charset="0"/>
                <a:cs typeface="Arial" charset="0"/>
              </a:rPr>
              <a:t>Hue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charset="0"/>
                <a:cs typeface="Arial" charset="0"/>
              </a:rPr>
              <a:t>Hue defines pure color in terms of "green", "red" or "magenta". Hue also defines mixtures of </a:t>
            </a:r>
            <a:r>
              <a:rPr kumimoji="0" lang="en-US" sz="3200" b="1" i="0" u="none" strike="noStrike" cap="none" normalizeH="0" baseline="0" dirty="0" smtClean="0">
                <a:ln>
                  <a:noFill/>
                </a:ln>
                <a:solidFill>
                  <a:schemeClr val="tx1"/>
                </a:solidFill>
                <a:effectLst/>
                <a:latin typeface="Arial" charset="0"/>
                <a:cs typeface="Arial" charset="0"/>
              </a:rPr>
              <a:t>two</a:t>
            </a:r>
            <a:r>
              <a:rPr kumimoji="0" lang="en-US" sz="3200" b="0" i="0" u="none" strike="noStrike" cap="none" normalizeH="0" baseline="0" dirty="0" smtClean="0">
                <a:ln>
                  <a:noFill/>
                </a:ln>
                <a:solidFill>
                  <a:schemeClr val="tx1"/>
                </a:solidFill>
                <a:effectLst/>
                <a:latin typeface="Arial" charset="0"/>
                <a:cs typeface="Arial" charset="0"/>
              </a:rPr>
              <a:t> pure colors like "red-yellow" (~ "orange"), or "yellow-green" (</a:t>
            </a:r>
            <a:r>
              <a:rPr kumimoji="0" lang="en-US" sz="3200" b="0" i="1" u="none" strike="noStrike" cap="none" normalizeH="0" baseline="0" dirty="0" smtClean="0">
                <a:ln>
                  <a:noFill/>
                </a:ln>
                <a:solidFill>
                  <a:schemeClr val="tx1"/>
                </a:solidFill>
                <a:effectLst/>
                <a:latin typeface="Arial" charset="0"/>
                <a:cs typeface="Arial" charset="0"/>
              </a:rPr>
              <a:t>limitations to this statement will be addressed later</a:t>
            </a:r>
            <a:r>
              <a:rPr kumimoji="0" lang="en-US" sz="3200" b="0" i="0" u="none" strike="noStrike" cap="none" normalizeH="0" baseline="0" dirty="0" smtClean="0">
                <a:ln>
                  <a:noFill/>
                </a:ln>
                <a:solidFill>
                  <a:schemeClr val="tx1"/>
                </a:solidFill>
                <a:effectLst/>
                <a:latin typeface="Arial" charset="0"/>
                <a:cs typeface="Arial" charset="0"/>
              </a:rPr>
              <a:t>).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Hue is usually one property of three when used to determine a certain color.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28674" name="Picture 2" descr="http://www.workwithcolor.com/transp.gif"/>
          <p:cNvPicPr>
            <a:picLocks noChangeAspect="1" noChangeArrowheads="1"/>
          </p:cNvPicPr>
          <p:nvPr/>
        </p:nvPicPr>
        <p:blipFill>
          <a:blip r:embed="rId2"/>
          <a:srcRect/>
          <a:stretch>
            <a:fillRect/>
          </a:stretch>
        </p:blipFill>
        <p:spPr bwMode="auto">
          <a:xfrm>
            <a:off x="120650" y="-427038"/>
            <a:ext cx="9525" cy="1143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7924800" cy="5078313"/>
          </a:xfrm>
          <a:prstGeom prst="rect">
            <a:avLst/>
          </a:prstGeom>
        </p:spPr>
        <p:txBody>
          <a:bodyPr wrap="square">
            <a:spAutoFit/>
          </a:bodyPr>
          <a:lstStyle/>
          <a:p>
            <a:r>
              <a:rPr lang="en-US" sz="3600" dirty="0" smtClean="0"/>
              <a:t>Hue is a more technical definition of our color perception which can be used to communicate color ideas. </a:t>
            </a:r>
            <a:br>
              <a:rPr lang="en-US" sz="3600" dirty="0" smtClean="0"/>
            </a:br>
            <a:r>
              <a:rPr lang="en-US" sz="3600" dirty="0" smtClean="0"/>
              <a:t>Hue </a:t>
            </a:r>
            <a:r>
              <a:rPr lang="en-US" sz="3600" b="1" dirty="0" smtClean="0"/>
              <a:t>ranges from 0° to 359°</a:t>
            </a:r>
            <a:r>
              <a:rPr lang="en-US" sz="3600" dirty="0" smtClean="0"/>
              <a:t> when measured in degrees. </a:t>
            </a:r>
            <a:br>
              <a:rPr lang="en-US" sz="3600" dirty="0" smtClean="0"/>
            </a:br>
            <a:r>
              <a:rPr lang="en-US" sz="3600" dirty="0" smtClean="0"/>
              <a:t>Hues are basic colors we learn to connect with words as children. </a:t>
            </a:r>
            <a:br>
              <a:rPr lang="en-US" sz="3600" dirty="0" smtClean="0"/>
            </a:br>
            <a:r>
              <a:rPr lang="en-US" sz="3600" dirty="0" smtClean="0"/>
              <a:t>Hues can refer to the set of "pure" colors within a color space. </a:t>
            </a: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609600" y="304800"/>
            <a:ext cx="76962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Arial" charset="0"/>
                <a:cs typeface="Arial" charset="0"/>
              </a:rPr>
              <a:t>Tint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Arial" charset="0"/>
                <a:cs typeface="Arial" charset="0"/>
              </a:rPr>
              <a:t>Tint is a color term commonly used by painters. </a:t>
            </a:r>
            <a:br>
              <a:rPr kumimoji="0" lang="en-US" sz="3600" b="0" i="0" u="none" strike="noStrike" cap="none" normalizeH="0" baseline="0" dirty="0" smtClean="0">
                <a:ln>
                  <a:noFill/>
                </a:ln>
                <a:solidFill>
                  <a:schemeClr val="tx1"/>
                </a:solidFill>
                <a:effectLst/>
                <a:latin typeface="Arial" charset="0"/>
                <a:cs typeface="Arial" charset="0"/>
              </a:rPr>
            </a:br>
            <a:r>
              <a:rPr kumimoji="0" lang="en-US" sz="3600" b="0" i="0" u="none" strike="noStrike" cap="none" normalizeH="0" baseline="0" dirty="0" smtClean="0">
                <a:ln>
                  <a:noFill/>
                </a:ln>
                <a:solidFill>
                  <a:schemeClr val="tx1"/>
                </a:solidFill>
                <a:effectLst/>
                <a:latin typeface="Arial" charset="0"/>
                <a:cs typeface="Arial" charset="0"/>
              </a:rPr>
              <a:t>A tint is a </a:t>
            </a:r>
            <a:r>
              <a:rPr kumimoji="0" lang="en-US" sz="3600" b="1" i="0" u="none" strike="noStrike" cap="none" normalizeH="0" baseline="0" dirty="0" smtClean="0">
                <a:ln>
                  <a:noFill/>
                </a:ln>
                <a:solidFill>
                  <a:schemeClr val="tx1"/>
                </a:solidFill>
                <a:effectLst/>
                <a:latin typeface="Arial" charset="0"/>
                <a:cs typeface="Arial" charset="0"/>
              </a:rPr>
              <a:t>mixing result</a:t>
            </a:r>
            <a:r>
              <a:rPr kumimoji="0" lang="en-US" sz="3600" b="0" i="0" u="none" strike="noStrike" cap="none" normalizeH="0" baseline="0" dirty="0" smtClean="0">
                <a:ln>
                  <a:noFill/>
                </a:ln>
                <a:solidFill>
                  <a:schemeClr val="tx1"/>
                </a:solidFill>
                <a:effectLst/>
                <a:latin typeface="Arial" charset="0"/>
                <a:cs typeface="Arial" charset="0"/>
              </a:rPr>
              <a:t> of an original color to which has been added white. </a:t>
            </a:r>
            <a:br>
              <a:rPr kumimoji="0" lang="en-US" sz="3600" b="0" i="0" u="none" strike="noStrike" cap="none" normalizeH="0" baseline="0" dirty="0" smtClean="0">
                <a:ln>
                  <a:noFill/>
                </a:ln>
                <a:solidFill>
                  <a:schemeClr val="tx1"/>
                </a:solidFill>
                <a:effectLst/>
                <a:latin typeface="Arial" charset="0"/>
                <a:cs typeface="Arial" charset="0"/>
              </a:rPr>
            </a:br>
            <a:r>
              <a:rPr kumimoji="0" lang="en-US" sz="3600" b="0" i="0" u="none" strike="noStrike" cap="none" normalizeH="0" baseline="0" dirty="0" smtClean="0">
                <a:ln>
                  <a:noFill/>
                </a:ln>
                <a:solidFill>
                  <a:schemeClr val="tx1"/>
                </a:solidFill>
                <a:effectLst/>
                <a:latin typeface="Arial" charset="0"/>
                <a:cs typeface="Arial" charset="0"/>
              </a:rPr>
              <a:t>If you tinted a color, you've been adding white to the original color. </a:t>
            </a:r>
            <a:br>
              <a:rPr kumimoji="0" lang="en-US" sz="3600" b="0" i="0" u="none" strike="noStrike" cap="none" normalizeH="0" baseline="0" dirty="0" smtClean="0">
                <a:ln>
                  <a:noFill/>
                </a:ln>
                <a:solidFill>
                  <a:schemeClr val="tx1"/>
                </a:solidFill>
                <a:effectLst/>
                <a:latin typeface="Arial" charset="0"/>
                <a:cs typeface="Arial" charset="0"/>
              </a:rPr>
            </a:br>
            <a:r>
              <a:rPr kumimoji="0" lang="en-US" sz="3600" b="0" i="0" u="none" strike="noStrike" cap="none" normalizeH="0" baseline="0" dirty="0" smtClean="0">
                <a:ln>
                  <a:noFill/>
                </a:ln>
                <a:solidFill>
                  <a:schemeClr val="tx1"/>
                </a:solidFill>
                <a:effectLst/>
                <a:latin typeface="Arial" charset="0"/>
                <a:cs typeface="Arial" charset="0"/>
              </a:rPr>
              <a:t>A tint is </a:t>
            </a:r>
            <a:r>
              <a:rPr kumimoji="0" lang="en-US" sz="3600" b="1" i="0" u="none" strike="noStrike" cap="none" normalizeH="0" baseline="0" dirty="0" smtClean="0">
                <a:ln>
                  <a:noFill/>
                </a:ln>
                <a:solidFill>
                  <a:schemeClr val="tx1"/>
                </a:solidFill>
                <a:effectLst/>
                <a:latin typeface="Arial" charset="0"/>
                <a:cs typeface="Arial" charset="0"/>
              </a:rPr>
              <a:t>lighter</a:t>
            </a:r>
            <a:r>
              <a:rPr kumimoji="0" lang="en-US" sz="3600" b="0" i="0" u="none" strike="noStrike" cap="none" normalizeH="0" baseline="0" dirty="0" smtClean="0">
                <a:ln>
                  <a:noFill/>
                </a:ln>
                <a:solidFill>
                  <a:schemeClr val="tx1"/>
                </a:solidFill>
                <a:effectLst/>
                <a:latin typeface="Arial" charset="0"/>
                <a:cs typeface="Arial" charset="0"/>
              </a:rPr>
              <a:t> than the original color. </a:t>
            </a:r>
            <a:r>
              <a:rPr kumimoji="0" lang="en-US" sz="1800" b="0" i="0" u="none" strike="noStrike" cap="none" normalizeH="0" baseline="0" dirty="0" smtClean="0">
                <a:ln>
                  <a:noFill/>
                </a:ln>
                <a:solidFill>
                  <a:schemeClr val="tx1"/>
                </a:solidFill>
                <a:effectLst/>
                <a:latin typeface="Arial" charset="0"/>
                <a:cs typeface="Arial" charset="0"/>
              </a:rPr>
              <a:t/>
            </a:r>
            <a:br>
              <a:rPr kumimoji="0" lang="en-US" sz="1800" b="0" i="0" u="none" strike="noStrike" cap="none" normalizeH="0" baseline="0" dirty="0" smtClean="0">
                <a:ln>
                  <a:noFill/>
                </a:ln>
                <a:solidFill>
                  <a:schemeClr val="tx1"/>
                </a:solidFill>
                <a:effectLst/>
                <a:latin typeface="Arial" charset="0"/>
                <a:cs typeface="Arial" charset="0"/>
              </a:rPr>
            </a:br>
            <a:endParaRPr kumimoji="0" lang="en-US" sz="18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29698" name="Picture 2" descr="http://www.workwithcolor.com/transp.gif"/>
          <p:cNvPicPr>
            <a:picLocks noChangeAspect="1" noChangeArrowheads="1"/>
          </p:cNvPicPr>
          <p:nvPr/>
        </p:nvPicPr>
        <p:blipFill>
          <a:blip r:embed="rId2"/>
          <a:srcRect/>
          <a:stretch>
            <a:fillRect/>
          </a:stretch>
        </p:blipFill>
        <p:spPr bwMode="auto">
          <a:xfrm>
            <a:off x="120650" y="-976313"/>
            <a:ext cx="9525" cy="1143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382000" cy="5786199"/>
          </a:xfrm>
          <a:prstGeom prst="rect">
            <a:avLst/>
          </a:prstGeom>
        </p:spPr>
        <p:txBody>
          <a:bodyPr wrap="square">
            <a:spAutoFit/>
          </a:bodyPr>
          <a:lstStyle/>
          <a:p>
            <a:r>
              <a:rPr lang="en-US" sz="3200" dirty="0" smtClean="0"/>
              <a:t>When used as a dimension of a color space, tint can be the </a:t>
            </a:r>
            <a:r>
              <a:rPr lang="en-US" sz="3200" b="1" dirty="0" smtClean="0"/>
              <a:t>amount of white</a:t>
            </a:r>
            <a:r>
              <a:rPr lang="en-US" sz="3200" dirty="0" smtClean="0"/>
              <a:t> added to an original color. In such a color space a pure color would be non-tinted. </a:t>
            </a:r>
            <a:br>
              <a:rPr lang="en-US" sz="3200" dirty="0" smtClean="0"/>
            </a:br>
            <a:r>
              <a:rPr lang="en-US" sz="3200" dirty="0" smtClean="0"/>
              <a:t>Other usage / meanings of tint: </a:t>
            </a:r>
            <a:br>
              <a:rPr lang="en-US" sz="3200" dirty="0" smtClean="0"/>
            </a:br>
            <a:r>
              <a:rPr lang="en-US" sz="3200" dirty="0" smtClean="0"/>
              <a:t>* A soft touch or shimmer of a different hue! </a:t>
            </a:r>
            <a:br>
              <a:rPr lang="en-US" sz="3200" dirty="0" smtClean="0"/>
            </a:br>
            <a:r>
              <a:rPr lang="en-US" sz="3200" dirty="0" smtClean="0"/>
              <a:t>* Hair color which doesn't fully cover natural hair color. It adds a touch of color which is supposed to wash out within five to eight weeks. </a:t>
            </a:r>
            <a:br>
              <a:rPr lang="en-US" sz="3200" dirty="0" smtClean="0"/>
            </a:br>
            <a:r>
              <a:rPr lang="en-US" sz="3200" dirty="0" smtClean="0"/>
              <a:t>* Car Window Tint: means of changing the color/transparency of car windows</a:t>
            </a:r>
            <a:r>
              <a:rPr lang="en-US" dirty="0" smtClean="0"/>
              <a:t>. </a:t>
            </a:r>
            <a:br>
              <a:rPr lang="en-US" dirty="0" smtClean="0"/>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457200" y="228600"/>
            <a:ext cx="82296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charset="0"/>
                <a:cs typeface="Arial" charset="0"/>
              </a:rPr>
              <a:t>Shade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charset="0"/>
                <a:cs typeface="Arial" charset="0"/>
              </a:rPr>
              <a:t>Shade is a color term commonly used by painters.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A shade is a </a:t>
            </a:r>
            <a:r>
              <a:rPr kumimoji="0" lang="en-US" sz="3200" b="1" i="0" u="none" strike="noStrike" cap="none" normalizeH="0" baseline="0" dirty="0" smtClean="0">
                <a:ln>
                  <a:noFill/>
                </a:ln>
                <a:solidFill>
                  <a:schemeClr val="tx1"/>
                </a:solidFill>
                <a:effectLst/>
                <a:latin typeface="Arial" charset="0"/>
                <a:cs typeface="Arial" charset="0"/>
              </a:rPr>
              <a:t>mixing result</a:t>
            </a:r>
            <a:r>
              <a:rPr kumimoji="0" lang="en-US" sz="3200" b="0" i="0" u="none" strike="noStrike" cap="none" normalizeH="0" baseline="0" dirty="0" smtClean="0">
                <a:ln>
                  <a:noFill/>
                </a:ln>
                <a:solidFill>
                  <a:schemeClr val="tx1"/>
                </a:solidFill>
                <a:effectLst/>
                <a:latin typeface="Arial" charset="0"/>
                <a:cs typeface="Arial" charset="0"/>
              </a:rPr>
              <a:t> of an original color to which has been added black.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If you shaded a color, you've been adding black to the original color.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A shade is </a:t>
            </a:r>
            <a:r>
              <a:rPr kumimoji="0" lang="en-US" sz="3200" b="1" i="0" u="none" strike="noStrike" cap="none" normalizeH="0" baseline="0" dirty="0" smtClean="0">
                <a:ln>
                  <a:noFill/>
                </a:ln>
                <a:solidFill>
                  <a:schemeClr val="tx1"/>
                </a:solidFill>
                <a:effectLst/>
                <a:latin typeface="Arial" charset="0"/>
                <a:cs typeface="Arial" charset="0"/>
              </a:rPr>
              <a:t>darker</a:t>
            </a:r>
            <a:r>
              <a:rPr kumimoji="0" lang="en-US" sz="3200" b="0" i="0" u="none" strike="noStrike" cap="none" normalizeH="0" baseline="0" dirty="0" smtClean="0">
                <a:ln>
                  <a:noFill/>
                </a:ln>
                <a:solidFill>
                  <a:schemeClr val="tx1"/>
                </a:solidFill>
                <a:effectLst/>
                <a:latin typeface="Arial" charset="0"/>
                <a:cs typeface="Arial" charset="0"/>
              </a:rPr>
              <a:t> than the original color.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When used as a dimension of a color space, shade can be the </a:t>
            </a:r>
            <a:r>
              <a:rPr kumimoji="0" lang="en-US" sz="3200" b="1" i="0" u="none" strike="noStrike" cap="none" normalizeH="0" baseline="0" dirty="0" smtClean="0">
                <a:ln>
                  <a:noFill/>
                </a:ln>
                <a:solidFill>
                  <a:schemeClr val="tx1"/>
                </a:solidFill>
                <a:effectLst/>
                <a:latin typeface="Arial" charset="0"/>
                <a:cs typeface="Arial" charset="0"/>
              </a:rPr>
              <a:t>amount of black</a:t>
            </a:r>
            <a:r>
              <a:rPr kumimoji="0" lang="en-US" sz="3200" b="0" i="0" u="none" strike="noStrike" cap="none" normalizeH="0" baseline="0" dirty="0" smtClean="0">
                <a:ln>
                  <a:noFill/>
                </a:ln>
                <a:solidFill>
                  <a:schemeClr val="tx1"/>
                </a:solidFill>
                <a:effectLst/>
                <a:latin typeface="Arial" charset="0"/>
                <a:cs typeface="Arial" charset="0"/>
              </a:rPr>
              <a:t> added to an original color. In such a color space a pure color would be non-shaded.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charset="0"/>
              <a:cs typeface="Arial" charset="0"/>
            </a:endParaRPr>
          </a:p>
        </p:txBody>
      </p:sp>
      <p:pic>
        <p:nvPicPr>
          <p:cNvPr id="31746" name="Picture 2" descr="http://www.workwithcolor.com/transp.gif"/>
          <p:cNvPicPr>
            <a:picLocks noChangeAspect="1" noChangeArrowheads="1"/>
          </p:cNvPicPr>
          <p:nvPr/>
        </p:nvPicPr>
        <p:blipFill>
          <a:blip r:embed="rId2"/>
          <a:srcRect/>
          <a:stretch>
            <a:fillRect/>
          </a:stretch>
        </p:blipFill>
        <p:spPr bwMode="auto">
          <a:xfrm>
            <a:off x="120650" y="-1250950"/>
            <a:ext cx="9525" cy="1143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457200" y="304800"/>
            <a:ext cx="8229600" cy="57861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charset="0"/>
                <a:cs typeface="Arial" charset="0"/>
              </a:rPr>
              <a:t>Tone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charset="0"/>
                <a:cs typeface="Arial" charset="0"/>
              </a:rPr>
              <a:t>Tone is a color term commonly used by painters.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There is a </a:t>
            </a:r>
            <a:r>
              <a:rPr kumimoji="0" lang="en-US" sz="3200" b="1" i="0" u="none" strike="noStrike" cap="none" normalizeH="0" baseline="0" dirty="0" smtClean="0">
                <a:ln>
                  <a:noFill/>
                </a:ln>
                <a:solidFill>
                  <a:schemeClr val="tx1"/>
                </a:solidFill>
                <a:effectLst/>
                <a:latin typeface="Arial" charset="0"/>
                <a:cs typeface="Arial" charset="0"/>
              </a:rPr>
              <a:t>broader and a narrower</a:t>
            </a:r>
            <a:r>
              <a:rPr kumimoji="0" lang="en-US" sz="3200" b="0" i="0" u="none" strike="noStrike" cap="none" normalizeH="0" baseline="0" dirty="0" smtClean="0">
                <a:ln>
                  <a:noFill/>
                </a:ln>
                <a:solidFill>
                  <a:schemeClr val="tx1"/>
                </a:solidFill>
                <a:effectLst/>
                <a:latin typeface="Arial" charset="0"/>
                <a:cs typeface="Arial" charset="0"/>
              </a:rPr>
              <a:t> definition of tone.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The broader definition defines tone as a result of mixing a pure color with any neutral/grayscale color </a:t>
            </a:r>
            <a:r>
              <a:rPr kumimoji="0" lang="en-US" sz="3200" b="1" i="0" u="none" strike="noStrike" cap="none" normalizeH="0" baseline="0" dirty="0" smtClean="0">
                <a:ln>
                  <a:noFill/>
                </a:ln>
                <a:solidFill>
                  <a:schemeClr val="tx1"/>
                </a:solidFill>
                <a:effectLst/>
                <a:latin typeface="Arial" charset="0"/>
                <a:cs typeface="Arial" charset="0"/>
              </a:rPr>
              <a:t>including</a:t>
            </a:r>
            <a:r>
              <a:rPr kumimoji="0" lang="en-US" sz="3200" b="0" i="0" u="none" strike="noStrike" cap="none" normalizeH="0" baseline="0" dirty="0" smtClean="0">
                <a:ln>
                  <a:noFill/>
                </a:ln>
                <a:solidFill>
                  <a:schemeClr val="tx1"/>
                </a:solidFill>
                <a:effectLst/>
                <a:latin typeface="Arial" charset="0"/>
                <a:cs typeface="Arial" charset="0"/>
              </a:rPr>
              <a:t> the two extremes white and black. By this definition all tints and shades are also considered to be tones.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34818" name="Picture 2" descr="http://www.workwithcolor.com/transp.gif"/>
          <p:cNvPicPr>
            <a:picLocks noChangeAspect="1" noChangeArrowheads="1"/>
          </p:cNvPicPr>
          <p:nvPr/>
        </p:nvPicPr>
        <p:blipFill>
          <a:blip r:embed="rId2"/>
          <a:srcRect/>
          <a:stretch>
            <a:fillRect/>
          </a:stretch>
        </p:blipFill>
        <p:spPr bwMode="auto">
          <a:xfrm>
            <a:off x="120650" y="-701675"/>
            <a:ext cx="9525" cy="1143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229600" cy="5078313"/>
          </a:xfrm>
          <a:prstGeom prst="rect">
            <a:avLst/>
          </a:prstGeom>
        </p:spPr>
        <p:txBody>
          <a:bodyPr wrap="square">
            <a:spAutoFit/>
          </a:bodyPr>
          <a:lstStyle/>
          <a:p>
            <a:r>
              <a:rPr lang="en-US" sz="3600" dirty="0" smtClean="0"/>
              <a:t>The narrower definition defines tone as a result of mixing a pure color with any grayscale color </a:t>
            </a:r>
            <a:r>
              <a:rPr lang="en-US" sz="3600" b="1" dirty="0" smtClean="0"/>
              <a:t>excluding</a:t>
            </a:r>
            <a:r>
              <a:rPr lang="en-US" sz="3600" dirty="0" smtClean="0"/>
              <a:t> white and black. By this definition a certain amount of white </a:t>
            </a:r>
            <a:r>
              <a:rPr lang="en-US" sz="3600" b="1" dirty="0" smtClean="0"/>
              <a:t>and</a:t>
            </a:r>
            <a:r>
              <a:rPr lang="en-US" sz="3600" dirty="0" smtClean="0"/>
              <a:t> black must have been added to the original color. Furthermore the following is true: If you changed the </a:t>
            </a:r>
            <a:r>
              <a:rPr lang="en-US" sz="3600" b="1" dirty="0" smtClean="0"/>
              <a:t>tonal value</a:t>
            </a:r>
            <a:r>
              <a:rPr lang="en-US" sz="3600" dirty="0" smtClean="0"/>
              <a:t> of a color, you've been adding gray (any ratio of mixture) to the original color</a:t>
            </a:r>
            <a:endParaRPr lang="en-US"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153400" cy="5632311"/>
          </a:xfrm>
          <a:prstGeom prst="rect">
            <a:avLst/>
          </a:prstGeom>
        </p:spPr>
        <p:txBody>
          <a:bodyPr wrap="square">
            <a:spAutoFit/>
          </a:bodyPr>
          <a:lstStyle/>
          <a:p>
            <a:r>
              <a:rPr lang="en-US" sz="3600" dirty="0" smtClean="0"/>
              <a:t>A tone is </a:t>
            </a:r>
            <a:r>
              <a:rPr lang="en-US" sz="3600" b="1" dirty="0" smtClean="0"/>
              <a:t>softer</a:t>
            </a:r>
            <a:r>
              <a:rPr lang="en-US" sz="3600" dirty="0" smtClean="0"/>
              <a:t> than the original color. </a:t>
            </a:r>
            <a:br>
              <a:rPr lang="en-US" sz="3600" dirty="0" smtClean="0"/>
            </a:br>
            <a:r>
              <a:rPr lang="en-US" sz="3600" dirty="0" smtClean="0"/>
              <a:t>Tone is not used as a dimension of a color space. Instead, the tonal difference consists of the amounts of white and/or black used to determine a certain color. </a:t>
            </a:r>
          </a:p>
          <a:p>
            <a:r>
              <a:rPr lang="en-US" sz="3600" dirty="0" smtClean="0"/>
              <a:t>Exception: </a:t>
            </a:r>
            <a:br>
              <a:rPr lang="en-US" sz="3600" dirty="0" smtClean="0"/>
            </a:br>
            <a:r>
              <a:rPr lang="en-US" sz="3600" dirty="0" smtClean="0"/>
              <a:t/>
            </a:r>
            <a:br>
              <a:rPr lang="en-US" sz="3600" dirty="0" smtClean="0"/>
            </a:br>
            <a:r>
              <a:rPr lang="en-US" sz="3600" dirty="0" smtClean="0"/>
              <a:t>Tone as a result of mixing an original color with a </a:t>
            </a:r>
            <a:r>
              <a:rPr lang="en-US" sz="3600" u="sng" dirty="0" smtClean="0"/>
              <a:t>hue</a:t>
            </a:r>
            <a:r>
              <a:rPr lang="en-US" sz="3600" dirty="0" smtClean="0"/>
              <a:t>-scale color (e.g. </a:t>
            </a:r>
            <a:r>
              <a:rPr lang="en-US" sz="3600" dirty="0" err="1" smtClean="0"/>
              <a:t>brownscale</a:t>
            </a:r>
            <a:r>
              <a:rPr lang="en-US" sz="3600" dirty="0" smtClean="0"/>
              <a:t> / sepia). </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457200" y="533400"/>
            <a:ext cx="8153400" cy="57861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charset="0"/>
                <a:cs typeface="Arial" charset="0"/>
              </a:rPr>
              <a:t>Saturation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charset="0"/>
                <a:cs typeface="Arial" charset="0"/>
              </a:rPr>
              <a:t>   Saturation is a color term commonly used by (digital / analog) imaging experts.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Saturation is usually one property of three when used to determine a certain color and measured as percentage value.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Saturation defines a range </a:t>
            </a:r>
            <a:r>
              <a:rPr kumimoji="0" lang="en-US" sz="3200" b="1" i="0" u="none" strike="noStrike" cap="none" normalizeH="0" baseline="0" dirty="0" smtClean="0">
                <a:ln>
                  <a:noFill/>
                </a:ln>
                <a:solidFill>
                  <a:schemeClr val="tx1"/>
                </a:solidFill>
                <a:effectLst/>
                <a:latin typeface="Arial" charset="0"/>
                <a:cs typeface="Arial" charset="0"/>
              </a:rPr>
              <a:t>from pure color</a:t>
            </a:r>
            <a:r>
              <a:rPr kumimoji="0" lang="en-US" sz="3200" b="0" i="0" u="none" strike="noStrike" cap="none" normalizeH="0" baseline="0" dirty="0" smtClean="0">
                <a:ln>
                  <a:noFill/>
                </a:ln>
                <a:solidFill>
                  <a:schemeClr val="tx1"/>
                </a:solidFill>
                <a:effectLst/>
                <a:latin typeface="Arial" charset="0"/>
                <a:cs typeface="Arial" charset="0"/>
              </a:rPr>
              <a:t> (100%) </a:t>
            </a:r>
            <a:r>
              <a:rPr kumimoji="0" lang="en-US" sz="3200" b="1" i="0" u="none" strike="noStrike" cap="none" normalizeH="0" baseline="0" dirty="0" smtClean="0">
                <a:ln>
                  <a:noFill/>
                </a:ln>
                <a:solidFill>
                  <a:schemeClr val="tx1"/>
                </a:solidFill>
                <a:effectLst/>
                <a:latin typeface="Arial" charset="0"/>
                <a:cs typeface="Arial" charset="0"/>
              </a:rPr>
              <a:t>to gray</a:t>
            </a:r>
            <a:r>
              <a:rPr kumimoji="0" lang="en-US" sz="3200" b="0" i="0" u="none" strike="noStrike" cap="none" normalizeH="0" baseline="0" dirty="0" smtClean="0">
                <a:ln>
                  <a:noFill/>
                </a:ln>
                <a:solidFill>
                  <a:schemeClr val="tx1"/>
                </a:solidFill>
                <a:effectLst/>
                <a:latin typeface="Arial" charset="0"/>
                <a:cs typeface="Arial" charset="0"/>
              </a:rPr>
              <a:t> (0%) </a:t>
            </a:r>
            <a:r>
              <a:rPr kumimoji="0" lang="en-US" sz="3200" b="0" i="0" u="sng" strike="noStrike" cap="none" normalizeH="0" baseline="0" dirty="0" smtClean="0">
                <a:ln>
                  <a:noFill/>
                </a:ln>
                <a:solidFill>
                  <a:schemeClr val="tx1"/>
                </a:solidFill>
                <a:effectLst/>
                <a:latin typeface="Arial" charset="0"/>
                <a:cs typeface="Arial" charset="0"/>
              </a:rPr>
              <a:t>at a constant lightness level</a:t>
            </a:r>
            <a:r>
              <a:rPr kumimoji="0" lang="en-US" sz="3200" b="0" i="0" u="none" strike="noStrike" cap="none" normalizeH="0" baseline="0" dirty="0" smtClean="0">
                <a:ln>
                  <a:noFill/>
                </a:ln>
                <a:solidFill>
                  <a:schemeClr val="tx1"/>
                </a:solidFill>
                <a:effectLst/>
                <a:latin typeface="Arial" charset="0"/>
                <a:cs typeface="Arial" charset="0"/>
              </a:rPr>
              <a:t>. A pure color is fully saturated.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35842" name="Picture 2" descr="http://www.workwithcolor.com/transp.gif"/>
          <p:cNvPicPr>
            <a:picLocks noChangeAspect="1" noChangeArrowheads="1"/>
          </p:cNvPicPr>
          <p:nvPr/>
        </p:nvPicPr>
        <p:blipFill>
          <a:blip r:embed="rId2"/>
          <a:srcRect/>
          <a:stretch>
            <a:fillRect/>
          </a:stretch>
        </p:blipFill>
        <p:spPr bwMode="auto">
          <a:xfrm>
            <a:off x="120650" y="-565150"/>
            <a:ext cx="9525" cy="1143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1"/>
            <a:ext cx="8382000" cy="5632311"/>
          </a:xfrm>
          <a:prstGeom prst="rect">
            <a:avLst/>
          </a:prstGeom>
        </p:spPr>
        <p:txBody>
          <a:bodyPr wrap="square">
            <a:spAutoFit/>
          </a:bodyPr>
          <a:lstStyle/>
          <a:p>
            <a:r>
              <a:rPr lang="en-US" sz="3600" dirty="0" smtClean="0"/>
              <a:t>From a perceptional point of view saturation </a:t>
            </a:r>
            <a:r>
              <a:rPr lang="en-US" sz="3600" b="1" dirty="0" smtClean="0"/>
              <a:t>influences the grade of purity or vividness</a:t>
            </a:r>
            <a:r>
              <a:rPr lang="en-US" sz="3600" dirty="0" smtClean="0"/>
              <a:t> of a color/image. A </a:t>
            </a:r>
            <a:r>
              <a:rPr lang="en-US" sz="3600" dirty="0" err="1" smtClean="0"/>
              <a:t>desaturated</a:t>
            </a:r>
            <a:r>
              <a:rPr lang="en-US" sz="3600" dirty="0" smtClean="0"/>
              <a:t> image is said to be dull, less colorful or washed out but can also make the impression of being softer. </a:t>
            </a:r>
            <a:br>
              <a:rPr lang="en-US" sz="3600" dirty="0" smtClean="0"/>
            </a:br>
            <a:r>
              <a:rPr lang="en-US" sz="3600" dirty="0" smtClean="0"/>
              <a:t/>
            </a:r>
            <a:br>
              <a:rPr lang="en-US" sz="3600" dirty="0" smtClean="0"/>
            </a:br>
            <a:r>
              <a:rPr lang="en-US" sz="3600" dirty="0" smtClean="0"/>
              <a:t>We will clear up the term saturation from a color mixing point of view in the color spaces section. </a:t>
            </a:r>
            <a:endParaRPr lang="en-US" sz="3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304800" y="304800"/>
            <a:ext cx="8534400" cy="55399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charset="0"/>
                <a:cs typeface="Arial" charset="0"/>
              </a:rPr>
              <a:t>Lightness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cs typeface="Arial" charset="0"/>
              </a:rPr>
              <a:t>Lightness is a color term commonly used by (digital / analog) imaging experts. </a:t>
            </a:r>
            <a:br>
              <a:rPr kumimoji="0" lang="en-US" sz="2800" b="0" i="0" u="none" strike="noStrike" cap="none" normalizeH="0" baseline="0" dirty="0" smtClean="0">
                <a:ln>
                  <a:noFill/>
                </a:ln>
                <a:solidFill>
                  <a:schemeClr val="tx1"/>
                </a:solidFill>
                <a:effectLst/>
                <a:latin typeface="Arial" charset="0"/>
                <a:cs typeface="Arial" charset="0"/>
              </a:rPr>
            </a:br>
            <a:r>
              <a:rPr kumimoji="0" lang="en-US" sz="2800" b="0" i="0" u="none" strike="noStrike" cap="none" normalizeH="0" baseline="0" dirty="0" smtClean="0">
                <a:ln>
                  <a:noFill/>
                </a:ln>
                <a:solidFill>
                  <a:schemeClr val="tx1"/>
                </a:solidFill>
                <a:effectLst/>
                <a:latin typeface="Arial" charset="0"/>
                <a:cs typeface="Arial" charset="0"/>
              </a:rPr>
              <a:t>Lightness is usually one property of three when used to determine a certain color and measured as percentage value. </a:t>
            </a:r>
            <a:br>
              <a:rPr kumimoji="0" lang="en-US" sz="2800" b="0" i="0" u="none" strike="noStrike" cap="none" normalizeH="0" baseline="0" dirty="0" smtClean="0">
                <a:ln>
                  <a:noFill/>
                </a:ln>
                <a:solidFill>
                  <a:schemeClr val="tx1"/>
                </a:solidFill>
                <a:effectLst/>
                <a:latin typeface="Arial" charset="0"/>
                <a:cs typeface="Arial" charset="0"/>
              </a:rPr>
            </a:br>
            <a:r>
              <a:rPr kumimoji="0" lang="en-US" sz="2800" b="0" i="0" u="none" strike="noStrike" cap="none" normalizeH="0" baseline="0" dirty="0" smtClean="0">
                <a:ln>
                  <a:noFill/>
                </a:ln>
                <a:solidFill>
                  <a:schemeClr val="tx1"/>
                </a:solidFill>
                <a:effectLst/>
                <a:latin typeface="Arial" charset="0"/>
                <a:cs typeface="Arial" charset="0"/>
              </a:rPr>
              <a:t>Lightness defines a range </a:t>
            </a:r>
            <a:r>
              <a:rPr kumimoji="0" lang="en-US" sz="2800" b="1" i="0" u="none" strike="noStrike" cap="none" normalizeH="0" baseline="0" dirty="0" smtClean="0">
                <a:ln>
                  <a:noFill/>
                </a:ln>
                <a:solidFill>
                  <a:schemeClr val="tx1"/>
                </a:solidFill>
                <a:effectLst/>
                <a:latin typeface="Arial" charset="0"/>
                <a:cs typeface="Arial" charset="0"/>
              </a:rPr>
              <a:t>from dark</a:t>
            </a:r>
            <a:r>
              <a:rPr kumimoji="0" lang="en-US" sz="2800" b="0" i="0" u="none" strike="noStrike" cap="none" normalizeH="0" baseline="0" dirty="0" smtClean="0">
                <a:ln>
                  <a:noFill/>
                </a:ln>
                <a:solidFill>
                  <a:schemeClr val="tx1"/>
                </a:solidFill>
                <a:effectLst/>
                <a:latin typeface="Arial" charset="0"/>
                <a:cs typeface="Arial" charset="0"/>
              </a:rPr>
              <a:t> (0%) </a:t>
            </a:r>
            <a:r>
              <a:rPr kumimoji="0" lang="en-US" sz="2800" b="1" i="0" u="none" strike="noStrike" cap="none" normalizeH="0" baseline="0" dirty="0" smtClean="0">
                <a:ln>
                  <a:noFill/>
                </a:ln>
                <a:solidFill>
                  <a:schemeClr val="tx1"/>
                </a:solidFill>
                <a:effectLst/>
                <a:latin typeface="Arial" charset="0"/>
                <a:cs typeface="Arial" charset="0"/>
              </a:rPr>
              <a:t>to fully illuminated</a:t>
            </a:r>
            <a:r>
              <a:rPr kumimoji="0" lang="en-US" sz="2800" b="0" i="0" u="none" strike="noStrike" cap="none" normalizeH="0" baseline="0" dirty="0" smtClean="0">
                <a:ln>
                  <a:noFill/>
                </a:ln>
                <a:solidFill>
                  <a:schemeClr val="tx1"/>
                </a:solidFill>
                <a:effectLst/>
                <a:latin typeface="Arial" charset="0"/>
                <a:cs typeface="Arial" charset="0"/>
              </a:rPr>
              <a:t> (100%). Any original hue has the average lightness level of 50%. </a:t>
            </a:r>
            <a:br>
              <a:rPr kumimoji="0" lang="en-US" sz="2800" b="0" i="0" u="none" strike="noStrike" cap="none" normalizeH="0" baseline="0" dirty="0" smtClean="0">
                <a:ln>
                  <a:noFill/>
                </a:ln>
                <a:solidFill>
                  <a:schemeClr val="tx1"/>
                </a:solidFill>
                <a:effectLst/>
                <a:latin typeface="Arial" charset="0"/>
                <a:cs typeface="Arial" charset="0"/>
              </a:rPr>
            </a:br>
            <a:r>
              <a:rPr kumimoji="0" lang="en-US" sz="2800" b="0" i="0" u="none" strike="noStrike" cap="none" normalizeH="0" baseline="0" dirty="0" smtClean="0">
                <a:ln>
                  <a:noFill/>
                </a:ln>
                <a:solidFill>
                  <a:schemeClr val="tx1"/>
                </a:solidFill>
                <a:effectLst/>
                <a:latin typeface="Arial" charset="0"/>
                <a:cs typeface="Arial" charset="0"/>
              </a:rPr>
              <a:t>A painter might say lightness is the range from fully shaded to fully tinted</a:t>
            </a:r>
            <a:r>
              <a:rPr lang="en-US" sz="2800" dirty="0" smtClean="0"/>
              <a:t> You can </a:t>
            </a:r>
            <a:r>
              <a:rPr lang="en-US" sz="2800" b="1" dirty="0" smtClean="0"/>
              <a:t>lighten or darken</a:t>
            </a:r>
            <a:r>
              <a:rPr lang="en-US" sz="2800" dirty="0" smtClean="0"/>
              <a:t> a color by changing its lightness value.</a:t>
            </a:r>
            <a:r>
              <a:rPr kumimoji="0" lang="en-US" sz="2800" b="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36866" name="Picture 2" descr="http://www.workwithcolor.com/transp.gif"/>
          <p:cNvPicPr>
            <a:picLocks noChangeAspect="1" noChangeArrowheads="1"/>
          </p:cNvPicPr>
          <p:nvPr/>
        </p:nvPicPr>
        <p:blipFill>
          <a:blip r:embed="rId2"/>
          <a:srcRect/>
          <a:stretch>
            <a:fillRect/>
          </a:stretch>
        </p:blipFill>
        <p:spPr bwMode="auto">
          <a:xfrm>
            <a:off x="120650" y="-839788"/>
            <a:ext cx="9525" cy="1143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381000" y="381000"/>
            <a:ext cx="8458200" cy="62786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charset="0"/>
                <a:cs typeface="Arial" charset="0"/>
              </a:rPr>
              <a:t>Chromatic Signal / Chromaticity / </a:t>
            </a:r>
            <a:r>
              <a:rPr kumimoji="0" lang="en-US" sz="3200" b="1" i="0" u="none" strike="noStrike" cap="none" normalizeH="0" baseline="0" dirty="0" err="1" smtClean="0">
                <a:ln>
                  <a:noFill/>
                </a:ln>
                <a:solidFill>
                  <a:schemeClr val="tx1"/>
                </a:solidFill>
                <a:effectLst/>
                <a:latin typeface="Arial" charset="0"/>
                <a:cs typeface="Arial" charset="0"/>
              </a:rPr>
              <a:t>Chroma</a:t>
            </a:r>
            <a:endParaRPr kumimoji="0" lang="en-US" sz="3200" b="1"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charset="0"/>
                <a:cs typeface="Arial" charset="0"/>
              </a:rPr>
              <a:t>This family of color terms is commonly used by (digital / analog) imaging and </a:t>
            </a:r>
            <a:r>
              <a:rPr kumimoji="0" lang="en-US" sz="3200" b="0" i="0" u="sng" strike="noStrike" cap="none" normalizeH="0" baseline="0" dirty="0" smtClean="0">
                <a:ln>
                  <a:noFill/>
                </a:ln>
                <a:solidFill>
                  <a:schemeClr val="tx1"/>
                </a:solidFill>
                <a:effectLst/>
                <a:latin typeface="Arial" charset="0"/>
                <a:cs typeface="Arial" charset="0"/>
              </a:rPr>
              <a:t>video</a:t>
            </a:r>
            <a:r>
              <a:rPr kumimoji="0" lang="en-US" sz="3200" b="0" i="0" u="none" strike="noStrike" cap="none" normalizeH="0" baseline="0" dirty="0" smtClean="0">
                <a:ln>
                  <a:noFill/>
                </a:ln>
                <a:solidFill>
                  <a:schemeClr val="tx1"/>
                </a:solidFill>
                <a:effectLst/>
                <a:latin typeface="Arial" charset="0"/>
                <a:cs typeface="Arial" charset="0"/>
              </a:rPr>
              <a:t> experts.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In the previous section we learned that color perception is a result of achromatic and chromatic </a:t>
            </a:r>
            <a:r>
              <a:rPr kumimoji="0" lang="en-US" sz="3200" b="1" i="0" u="none" strike="noStrike" cap="none" normalizeH="0" baseline="0" dirty="0" smtClean="0">
                <a:ln>
                  <a:noFill/>
                </a:ln>
                <a:solidFill>
                  <a:schemeClr val="tx1"/>
                </a:solidFill>
                <a:effectLst/>
                <a:latin typeface="Arial" charset="0"/>
                <a:cs typeface="Arial" charset="0"/>
              </a:rPr>
              <a:t>signals</a:t>
            </a:r>
            <a:r>
              <a:rPr kumimoji="0" lang="en-US" sz="3200" b="0" i="0" u="none" strike="noStrike" cap="none" normalizeH="0" baseline="0" dirty="0" smtClean="0">
                <a:ln>
                  <a:noFill/>
                </a:ln>
                <a:solidFill>
                  <a:schemeClr val="tx1"/>
                </a:solidFill>
                <a:effectLst/>
                <a:latin typeface="Arial" charset="0"/>
                <a:cs typeface="Arial" charset="0"/>
              </a:rPr>
              <a:t>.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We can therefore define a chromatic signal as the component of </a:t>
            </a:r>
            <a:r>
              <a:rPr kumimoji="0" lang="en-US" sz="3200" b="1" i="0" u="none" strike="noStrike" cap="none" normalizeH="0" baseline="0" dirty="0" smtClean="0">
                <a:ln>
                  <a:noFill/>
                </a:ln>
                <a:solidFill>
                  <a:schemeClr val="tx1"/>
                </a:solidFill>
                <a:effectLst/>
                <a:latin typeface="Arial" charset="0"/>
                <a:cs typeface="Arial" charset="0"/>
              </a:rPr>
              <a:t>color perception that is not achromatic</a:t>
            </a:r>
            <a:r>
              <a:rPr kumimoji="0" lang="en-US" sz="3200" b="0" i="0" u="none" strike="noStrike" cap="none" normalizeH="0" baseline="0" dirty="0" smtClean="0">
                <a:ln>
                  <a:noFill/>
                </a:ln>
                <a:solidFill>
                  <a:schemeClr val="tx1"/>
                </a:solidFill>
                <a:effectLst/>
                <a:latin typeface="Arial" charset="0"/>
                <a:cs typeface="Arial" charset="0"/>
              </a:rPr>
              <a:t>, i.e. any deviation from neutral-color perception (dark, grayscale, illuminated).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40962" name="Picture 2" descr="http://www.workwithcolor.com/transp.gif"/>
          <p:cNvPicPr>
            <a:picLocks noChangeAspect="1" noChangeArrowheads="1"/>
          </p:cNvPicPr>
          <p:nvPr/>
        </p:nvPicPr>
        <p:blipFill>
          <a:blip r:embed="rId2"/>
          <a:srcRect/>
          <a:stretch>
            <a:fillRect/>
          </a:stretch>
        </p:blipFill>
        <p:spPr bwMode="auto">
          <a:xfrm>
            <a:off x="120650" y="-701675"/>
            <a:ext cx="9525" cy="1143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457200" y="457200"/>
            <a:ext cx="82296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Arial" charset="0"/>
                <a:cs typeface="Arial" charset="0"/>
              </a:rPr>
              <a:t>The chromatic intensity or </a:t>
            </a:r>
            <a:r>
              <a:rPr kumimoji="0" lang="en-US" sz="3600" b="1" i="0" u="none" strike="noStrike" cap="none" normalizeH="0" baseline="0" dirty="0" smtClean="0">
                <a:ln>
                  <a:noFill/>
                </a:ln>
                <a:solidFill>
                  <a:schemeClr val="tx1"/>
                </a:solidFill>
                <a:effectLst/>
                <a:latin typeface="Arial" charset="0"/>
                <a:cs typeface="Arial" charset="0"/>
              </a:rPr>
              <a:t>chromaticity</a:t>
            </a:r>
            <a:r>
              <a:rPr kumimoji="0" lang="en-US" sz="3600" b="0" i="0" u="none" strike="noStrike" cap="none" normalizeH="0" baseline="0" dirty="0" smtClean="0">
                <a:ln>
                  <a:noFill/>
                </a:ln>
                <a:solidFill>
                  <a:schemeClr val="tx1"/>
                </a:solidFill>
                <a:effectLst/>
                <a:latin typeface="Arial" charset="0"/>
                <a:cs typeface="Arial" charset="0"/>
              </a:rPr>
              <a:t> is the intensity of the chromatic signal contributing to color perception. Chromaticity is similar to saturation since color / an image with a low chromaticity value is not very colorful. </a:t>
            </a:r>
            <a:br>
              <a:rPr kumimoji="0" lang="en-US" sz="3600" b="0" i="0" u="none" strike="noStrike" cap="none" normalizeH="0" baseline="0" dirty="0" smtClean="0">
                <a:ln>
                  <a:noFill/>
                </a:ln>
                <a:solidFill>
                  <a:schemeClr val="tx1"/>
                </a:solidFill>
                <a:effectLst/>
                <a:latin typeface="Arial" charset="0"/>
                <a:cs typeface="Arial" charset="0"/>
              </a:rPr>
            </a:br>
            <a:r>
              <a:rPr kumimoji="0" lang="en-US" sz="3600" b="1" i="0" u="none" strike="noStrike" cap="none" normalizeH="0" baseline="0" dirty="0" err="1" smtClean="0">
                <a:ln>
                  <a:noFill/>
                </a:ln>
                <a:solidFill>
                  <a:schemeClr val="tx1"/>
                </a:solidFill>
                <a:effectLst/>
                <a:latin typeface="Arial" charset="0"/>
                <a:cs typeface="Arial" charset="0"/>
              </a:rPr>
              <a:t>Chroma</a:t>
            </a:r>
            <a:r>
              <a:rPr kumimoji="0" lang="en-US" sz="3600" b="0" i="0" u="none" strike="noStrike" cap="none" normalizeH="0" baseline="0" dirty="0" smtClean="0">
                <a:ln>
                  <a:noFill/>
                </a:ln>
                <a:solidFill>
                  <a:schemeClr val="tx1"/>
                </a:solidFill>
                <a:effectLst/>
                <a:latin typeface="Arial" charset="0"/>
                <a:cs typeface="Arial" charset="0"/>
              </a:rPr>
              <a:t> is a component of a color model. There's a blue-yellow and a red-green </a:t>
            </a:r>
            <a:r>
              <a:rPr kumimoji="0" lang="en-US" sz="3600" b="0" i="0" u="none" strike="noStrike" cap="none" normalizeH="0" baseline="0" dirty="0" err="1" smtClean="0">
                <a:ln>
                  <a:noFill/>
                </a:ln>
                <a:solidFill>
                  <a:schemeClr val="tx1"/>
                </a:solidFill>
                <a:effectLst/>
                <a:latin typeface="Arial" charset="0"/>
                <a:cs typeface="Arial" charset="0"/>
              </a:rPr>
              <a:t>chroma</a:t>
            </a:r>
            <a:r>
              <a:rPr kumimoji="0" lang="en-US" sz="3600" b="0" i="0" u="none" strike="noStrike" cap="none" normalizeH="0" baseline="0" dirty="0" smtClean="0">
                <a:ln>
                  <a:noFill/>
                </a:ln>
                <a:solidFill>
                  <a:schemeClr val="tx1"/>
                </a:solidFill>
                <a:effectLst/>
                <a:latin typeface="Arial" charset="0"/>
                <a:cs typeface="Arial" charset="0"/>
              </a:rPr>
              <a:t> component.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304800" y="228600"/>
            <a:ext cx="8534400" cy="69234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charset="0"/>
                <a:cs typeface="Arial" charset="0"/>
              </a:rPr>
              <a:t>Intensity / Luminosity / </a:t>
            </a:r>
            <a:r>
              <a:rPr kumimoji="0" lang="en-US" sz="3200" b="1" i="0" u="none" strike="noStrike" cap="none" normalizeH="0" baseline="0" dirty="0" err="1" smtClean="0">
                <a:ln>
                  <a:noFill/>
                </a:ln>
                <a:solidFill>
                  <a:schemeClr val="tx1"/>
                </a:solidFill>
                <a:effectLst/>
                <a:latin typeface="Arial" charset="0"/>
                <a:cs typeface="Arial" charset="0"/>
              </a:rPr>
              <a:t>Luma</a:t>
            </a:r>
            <a:endParaRPr kumimoji="0" lang="en-US" sz="3200" b="1"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charset="0"/>
                <a:cs typeface="Arial" charset="0"/>
              </a:rPr>
              <a:t>   In general, intensity is a synonym for magnitude, degree or strength. It can therefore be used in conjunction with any color property. Nevertheless, it carries special meaning in certain contexts.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For painters the meaning of intensity is equivalent to the meaning of </a:t>
            </a:r>
            <a:r>
              <a:rPr kumimoji="0" lang="en-US" sz="3200" b="1" i="0" u="none" strike="noStrike" cap="none" normalizeH="0" baseline="0" dirty="0" smtClean="0">
                <a:ln>
                  <a:noFill/>
                </a:ln>
                <a:solidFill>
                  <a:schemeClr val="tx1"/>
                </a:solidFill>
                <a:effectLst/>
                <a:latin typeface="Arial" charset="0"/>
                <a:cs typeface="Arial" charset="0"/>
              </a:rPr>
              <a:t>saturation</a:t>
            </a:r>
            <a:r>
              <a:rPr kumimoji="0" lang="en-US" sz="3200" b="0" i="0" u="none" strike="noStrike" cap="none" normalizeH="0" baseline="0" dirty="0" smtClean="0">
                <a:ln>
                  <a:noFill/>
                </a:ln>
                <a:solidFill>
                  <a:schemeClr val="tx1"/>
                </a:solidFill>
                <a:effectLst/>
                <a:latin typeface="Arial" charset="0"/>
                <a:cs typeface="Arial" charset="0"/>
              </a:rPr>
              <a:t>. For physicists intensity refers to different aspects of </a:t>
            </a:r>
            <a:r>
              <a:rPr kumimoji="0" lang="en-US" sz="3200" b="1" i="0" u="none" strike="noStrike" cap="none" normalizeH="0" baseline="0" dirty="0" smtClean="0">
                <a:ln>
                  <a:noFill/>
                </a:ln>
                <a:solidFill>
                  <a:schemeClr val="tx1"/>
                </a:solidFill>
                <a:effectLst/>
                <a:latin typeface="Arial" charset="0"/>
                <a:cs typeface="Arial" charset="0"/>
              </a:rPr>
              <a:t>radiation</a:t>
            </a:r>
            <a:r>
              <a:rPr kumimoji="0" lang="en-US" sz="3200" b="0" i="0" u="none" strike="noStrike" cap="none" normalizeH="0" baseline="0" dirty="0" smtClean="0">
                <a:ln>
                  <a:noFill/>
                </a:ln>
                <a:solidFill>
                  <a:schemeClr val="tx1"/>
                </a:solidFill>
                <a:effectLst/>
                <a:latin typeface="Arial" charset="0"/>
                <a:cs typeface="Arial" charset="0"/>
              </a:rPr>
              <a:t>.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When speaking of light, the intensity can mean the </a:t>
            </a:r>
            <a:r>
              <a:rPr kumimoji="0" lang="en-US" sz="3200" b="1" i="0" u="none" strike="noStrike" cap="none" normalizeH="0" baseline="0" dirty="0" smtClean="0">
                <a:ln>
                  <a:noFill/>
                </a:ln>
                <a:solidFill>
                  <a:schemeClr val="tx1"/>
                </a:solidFill>
                <a:effectLst/>
                <a:latin typeface="Arial" charset="0"/>
                <a:cs typeface="Arial" charset="0"/>
              </a:rPr>
              <a:t>number of photons</a:t>
            </a:r>
            <a:r>
              <a:rPr kumimoji="0" lang="en-US" sz="3200" b="0" i="0" u="none" strike="noStrike" cap="none" normalizeH="0" baseline="0" dirty="0" smtClean="0">
                <a:ln>
                  <a:noFill/>
                </a:ln>
                <a:solidFill>
                  <a:schemeClr val="tx1"/>
                </a:solidFill>
                <a:effectLst/>
                <a:latin typeface="Arial" charset="0"/>
                <a:cs typeface="Arial" charset="0"/>
              </a:rPr>
              <a:t> a light source emits.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43010" name="Picture 2" descr="http://www.workwithcolor.com/transp.gif"/>
          <p:cNvPicPr>
            <a:picLocks noChangeAspect="1" noChangeArrowheads="1"/>
          </p:cNvPicPr>
          <p:nvPr/>
        </p:nvPicPr>
        <p:blipFill>
          <a:blip r:embed="rId2"/>
          <a:srcRect/>
          <a:stretch>
            <a:fillRect/>
          </a:stretch>
        </p:blipFill>
        <p:spPr bwMode="auto">
          <a:xfrm>
            <a:off x="120650" y="-976313"/>
            <a:ext cx="9525" cy="1143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7772400" cy="5078313"/>
          </a:xfrm>
          <a:prstGeom prst="rect">
            <a:avLst/>
          </a:prstGeom>
        </p:spPr>
        <p:txBody>
          <a:bodyPr wrap="square">
            <a:spAutoFit/>
          </a:bodyPr>
          <a:lstStyle/>
          <a:p>
            <a:r>
              <a:rPr lang="en-US" sz="3600" dirty="0" smtClean="0"/>
              <a:t>The following sources provide a deeper insight:</a:t>
            </a:r>
            <a:br>
              <a:rPr lang="en-US" sz="3600" dirty="0" smtClean="0"/>
            </a:br>
            <a:r>
              <a:rPr lang="en-US" sz="3600" dirty="0" smtClean="0"/>
              <a:t>  - Luminosity</a:t>
            </a:r>
            <a:br>
              <a:rPr lang="en-US" sz="3600" dirty="0" smtClean="0"/>
            </a:br>
            <a:r>
              <a:rPr lang="en-US" sz="3600" dirty="0" smtClean="0"/>
              <a:t>  - Intensity</a:t>
            </a:r>
            <a:br>
              <a:rPr lang="en-US" sz="3600" dirty="0" smtClean="0"/>
            </a:br>
            <a:r>
              <a:rPr lang="en-US" sz="3600" dirty="0" smtClean="0"/>
              <a:t>  - Luminosity Function</a:t>
            </a:r>
            <a:br>
              <a:rPr lang="en-US" sz="3600" dirty="0" smtClean="0"/>
            </a:br>
            <a:r>
              <a:rPr lang="en-US" sz="3600" dirty="0" smtClean="0"/>
              <a:t>  - Lumen</a:t>
            </a:r>
            <a:br>
              <a:rPr lang="en-US" sz="3600" dirty="0" smtClean="0"/>
            </a:br>
            <a:r>
              <a:rPr lang="en-US" sz="3600" b="1" dirty="0" err="1" smtClean="0"/>
              <a:t>Luma</a:t>
            </a:r>
            <a:r>
              <a:rPr lang="en-US" sz="3600" dirty="0" smtClean="0"/>
              <a:t> (%) is the intensity of the achromatic signal contributing to our color perception. </a:t>
            </a:r>
            <a:endParaRPr lang="en-US" sz="36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533400" y="457200"/>
            <a:ext cx="7848600" cy="68326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charset="0"/>
                <a:cs typeface="Arial" charset="0"/>
              </a:rPr>
              <a:t>Brightness / (relative) Luminance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charset="0"/>
                <a:cs typeface="Arial" charset="0"/>
              </a:rPr>
              <a:t>Brightness is an attribute of our perception which is mainly influenced by a color's lightness. This is probably why brightness and lightness are often mixed up. Brightness is not a color property, if used "correctly". </a:t>
            </a:r>
            <a:br>
              <a:rPr kumimoji="0" lang="en-US" sz="3200" b="0" i="0" u="none" strike="noStrike" cap="none" normalizeH="0" baseline="0" dirty="0" smtClean="0">
                <a:ln>
                  <a:noFill/>
                </a:ln>
                <a:solidFill>
                  <a:schemeClr val="tx1"/>
                </a:solidFill>
                <a:effectLst/>
                <a:latin typeface="Arial" charset="0"/>
                <a:cs typeface="Arial" charset="0"/>
              </a:rPr>
            </a:br>
            <a:r>
              <a:rPr kumimoji="0" lang="en-US" sz="3200" b="0" i="0" u="none" strike="noStrike" cap="none" normalizeH="0" baseline="0" dirty="0" smtClean="0">
                <a:ln>
                  <a:noFill/>
                </a:ln>
                <a:solidFill>
                  <a:schemeClr val="tx1"/>
                </a:solidFill>
                <a:effectLst/>
                <a:latin typeface="Arial" charset="0"/>
                <a:cs typeface="Arial" charset="0"/>
              </a:rPr>
              <a:t>For one color of specific hue the perception of brightness is also more intense, if we increase saturation. A higher level of saturation makes a color look brighter. </a:t>
            </a:r>
            <a:br>
              <a:rPr kumimoji="0" lang="en-US" sz="3200" b="0" i="0" u="none" strike="noStrike" cap="none" normalizeH="0" baseline="0" dirty="0" smtClean="0">
                <a:ln>
                  <a:noFill/>
                </a:ln>
                <a:solidFill>
                  <a:schemeClr val="tx1"/>
                </a:solidFill>
                <a:effectLst/>
                <a:latin typeface="Arial" charset="0"/>
                <a:cs typeface="Arial" charset="0"/>
              </a:rPr>
            </a:br>
            <a:r>
              <a:rPr kumimoji="0" lang="en-US" sz="1800" b="0" i="0" u="none" strike="noStrike" cap="none" normalizeH="0" baseline="0" dirty="0" smtClean="0">
                <a:ln>
                  <a:noFill/>
                </a:ln>
                <a:solidFill>
                  <a:schemeClr val="tx1"/>
                </a:solidFill>
                <a:effectLst/>
                <a:latin typeface="Arial" charset="0"/>
                <a:cs typeface="Arial" charset="0"/>
              </a:rPr>
              <a:t/>
            </a:r>
            <a:br>
              <a:rPr kumimoji="0" lang="en-US" sz="1800" b="0" i="0" u="none" strike="noStrike" cap="none" normalizeH="0" baseline="0" dirty="0" smtClean="0">
                <a:ln>
                  <a:noFill/>
                </a:ln>
                <a:solidFill>
                  <a:schemeClr val="tx1"/>
                </a:solidFill>
                <a:effectLst/>
                <a:latin typeface="Arial" charset="0"/>
                <a:cs typeface="Arial" charset="0"/>
              </a:rPr>
            </a:br>
            <a:endParaRPr kumimoji="0" lang="en-US" sz="18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44034" name="Picture 2" descr="http://www.workwithcolor.com/transp.gif"/>
          <p:cNvPicPr>
            <a:picLocks noChangeAspect="1" noChangeArrowheads="1"/>
          </p:cNvPicPr>
          <p:nvPr/>
        </p:nvPicPr>
        <p:blipFill>
          <a:blip r:embed="rId2"/>
          <a:srcRect/>
          <a:stretch>
            <a:fillRect/>
          </a:stretch>
        </p:blipFill>
        <p:spPr bwMode="auto">
          <a:xfrm>
            <a:off x="120650" y="-1114425"/>
            <a:ext cx="9525" cy="1143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8001000" cy="4801314"/>
          </a:xfrm>
          <a:prstGeom prst="rect">
            <a:avLst/>
          </a:prstGeom>
        </p:spPr>
        <p:txBody>
          <a:bodyPr wrap="square">
            <a:spAutoFit/>
          </a:bodyPr>
          <a:lstStyle/>
          <a:p>
            <a:r>
              <a:rPr kumimoji="0" lang="en-US" b="0" i="0" u="none" strike="noStrike" cap="none" normalizeH="0" baseline="0" dirty="0" smtClean="0">
                <a:ln>
                  <a:noFill/>
                </a:ln>
                <a:solidFill>
                  <a:schemeClr val="tx1"/>
                </a:solidFill>
                <a:effectLst/>
                <a:latin typeface="Arial" charset="0"/>
                <a:cs typeface="Arial" charset="0"/>
              </a:rPr>
              <a:t/>
            </a:r>
            <a:br>
              <a:rPr kumimoji="0" lang="en-US" b="0" i="0" u="none" strike="noStrike" cap="none" normalizeH="0" baseline="0" dirty="0" smtClean="0">
                <a:ln>
                  <a:noFill/>
                </a:ln>
                <a:solidFill>
                  <a:schemeClr val="tx1"/>
                </a:solidFill>
                <a:effectLst/>
                <a:latin typeface="Arial" charset="0"/>
                <a:cs typeface="Arial" charset="0"/>
              </a:rPr>
            </a:br>
            <a:r>
              <a:rPr kumimoji="0" lang="en-US" sz="3600" b="0" i="0" u="none" strike="noStrike" cap="none" normalizeH="0" baseline="0" dirty="0" smtClean="0">
                <a:ln>
                  <a:noFill/>
                </a:ln>
                <a:solidFill>
                  <a:schemeClr val="tx1"/>
                </a:solidFill>
                <a:effectLst/>
                <a:latin typeface="Arial" charset="0"/>
                <a:cs typeface="Arial" charset="0"/>
              </a:rPr>
              <a:t>In relation to other colors the brightness intensity of a color is also influenced by its hue. We can then speak of (relative) luminance to refer to brightness. </a:t>
            </a:r>
            <a:br>
              <a:rPr kumimoji="0" lang="en-US" sz="3600" b="0" i="0" u="none" strike="noStrike" cap="none" normalizeH="0" baseline="0" dirty="0" smtClean="0">
                <a:ln>
                  <a:noFill/>
                </a:ln>
                <a:solidFill>
                  <a:schemeClr val="tx1"/>
                </a:solidFill>
                <a:effectLst/>
                <a:latin typeface="Arial" charset="0"/>
                <a:cs typeface="Arial" charset="0"/>
              </a:rPr>
            </a:br>
            <a:r>
              <a:rPr kumimoji="0" lang="en-US" sz="3600" b="0" i="0" u="none" strike="noStrike" cap="none" normalizeH="0" baseline="0" dirty="0" smtClean="0">
                <a:ln>
                  <a:noFill/>
                </a:ln>
                <a:solidFill>
                  <a:schemeClr val="tx1"/>
                </a:solidFill>
                <a:effectLst/>
                <a:latin typeface="Arial" charset="0"/>
                <a:cs typeface="Arial" charset="0"/>
              </a:rPr>
              <a:t/>
            </a:r>
            <a:br>
              <a:rPr kumimoji="0" lang="en-US" sz="3600" b="0" i="0" u="none" strike="noStrike" cap="none" normalizeH="0" baseline="0" dirty="0" smtClean="0">
                <a:ln>
                  <a:noFill/>
                </a:ln>
                <a:solidFill>
                  <a:schemeClr val="tx1"/>
                </a:solidFill>
                <a:effectLst/>
                <a:latin typeface="Arial" charset="0"/>
                <a:cs typeface="Arial" charset="0"/>
              </a:rPr>
            </a:br>
            <a:r>
              <a:rPr kumimoji="0" lang="en-US" sz="3600" b="0" i="0" u="none" strike="noStrike" cap="none" normalizeH="0" baseline="0" dirty="0" smtClean="0">
                <a:ln>
                  <a:noFill/>
                </a:ln>
                <a:solidFill>
                  <a:schemeClr val="tx1"/>
                </a:solidFill>
                <a:effectLst/>
                <a:latin typeface="Arial" charset="0"/>
                <a:cs typeface="Arial" charset="0"/>
              </a:rPr>
              <a:t>It's very important to know more about luminance. </a:t>
            </a:r>
            <a:endParaRPr lang="en-US" sz="36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457200" y="228600"/>
            <a:ext cx="7848600" cy="59708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charset="0"/>
                <a:cs typeface="Arial" charset="0"/>
              </a:rPr>
              <a:t>Grayscale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cs typeface="Arial" charset="0"/>
              </a:rPr>
              <a:t>A grayscale is a </a:t>
            </a:r>
            <a:r>
              <a:rPr kumimoji="0" lang="en-US" sz="2800" b="1" i="0" u="none" strike="noStrike" cap="none" normalizeH="0" baseline="0" dirty="0" smtClean="0">
                <a:ln>
                  <a:noFill/>
                </a:ln>
                <a:solidFill>
                  <a:schemeClr val="tx1"/>
                </a:solidFill>
                <a:effectLst/>
                <a:latin typeface="Arial" charset="0"/>
                <a:cs typeface="Arial" charset="0"/>
              </a:rPr>
              <a:t>series of neutral colors</a:t>
            </a:r>
            <a:r>
              <a:rPr kumimoji="0" lang="en-US" sz="2800" b="0" i="0" u="none" strike="noStrike" cap="none" normalizeH="0" baseline="0" dirty="0" smtClean="0">
                <a:ln>
                  <a:noFill/>
                </a:ln>
                <a:solidFill>
                  <a:schemeClr val="tx1"/>
                </a:solidFill>
                <a:effectLst/>
                <a:latin typeface="Arial" charset="0"/>
                <a:cs typeface="Arial" charset="0"/>
              </a:rPr>
              <a:t>, ranging from black to white, or the other way around. Each step's color value is usually shifted by constant amounts. </a:t>
            </a:r>
            <a:br>
              <a:rPr kumimoji="0" lang="en-US" sz="2800" b="0" i="0" u="none" strike="noStrike" cap="none" normalizeH="0" baseline="0" dirty="0" smtClean="0">
                <a:ln>
                  <a:noFill/>
                </a:ln>
                <a:solidFill>
                  <a:schemeClr val="tx1"/>
                </a:solidFill>
                <a:effectLst/>
                <a:latin typeface="Arial" charset="0"/>
                <a:cs typeface="Arial" charset="0"/>
              </a:rPr>
            </a:br>
            <a:r>
              <a:rPr kumimoji="0" lang="en-US" sz="2800" b="0" i="0" u="none" strike="noStrike" cap="none" normalizeH="0" baseline="0" dirty="0" smtClean="0">
                <a:ln>
                  <a:noFill/>
                </a:ln>
                <a:solidFill>
                  <a:schemeClr val="tx1"/>
                </a:solidFill>
                <a:effectLst/>
                <a:latin typeface="Arial" charset="0"/>
                <a:cs typeface="Arial" charset="0"/>
              </a:rPr>
              <a:t>A grayscale color can be determined by a value of a </a:t>
            </a:r>
            <a:r>
              <a:rPr kumimoji="0" lang="en-US" sz="2800" b="1" i="0" u="none" strike="noStrike" cap="none" normalizeH="0" baseline="0" dirty="0" smtClean="0">
                <a:ln>
                  <a:noFill/>
                </a:ln>
                <a:solidFill>
                  <a:schemeClr val="tx1"/>
                </a:solidFill>
                <a:effectLst/>
                <a:latin typeface="Arial" charset="0"/>
                <a:cs typeface="Arial" charset="0"/>
              </a:rPr>
              <a:t>one-dimensional</a:t>
            </a:r>
            <a:r>
              <a:rPr kumimoji="0" lang="en-US" sz="2800" b="0" i="0" u="none" strike="noStrike" cap="none" normalizeH="0" baseline="0" dirty="0" smtClean="0">
                <a:ln>
                  <a:noFill/>
                </a:ln>
                <a:solidFill>
                  <a:schemeClr val="tx1"/>
                </a:solidFill>
                <a:effectLst/>
                <a:latin typeface="Arial" charset="0"/>
                <a:cs typeface="Arial" charset="0"/>
              </a:rPr>
              <a:t> color space: </a:t>
            </a:r>
            <a:br>
              <a:rPr kumimoji="0" lang="en-US" sz="2800" b="0" i="0" u="none" strike="noStrike" cap="none" normalizeH="0" baseline="0" dirty="0" smtClean="0">
                <a:ln>
                  <a:noFill/>
                </a:ln>
                <a:solidFill>
                  <a:schemeClr val="tx1"/>
                </a:solidFill>
                <a:effectLst/>
                <a:latin typeface="Arial" charset="0"/>
                <a:cs typeface="Arial" charset="0"/>
              </a:rPr>
            </a:br>
            <a:r>
              <a:rPr kumimoji="0" lang="en-US" sz="2800" b="0" i="0" u="none" strike="noStrike" cap="none" normalizeH="0" baseline="0" dirty="0" smtClean="0">
                <a:ln>
                  <a:noFill/>
                </a:ln>
                <a:solidFill>
                  <a:schemeClr val="tx1"/>
                </a:solidFill>
                <a:effectLst/>
                <a:latin typeface="Arial" charset="0"/>
                <a:cs typeface="Arial" charset="0"/>
              </a:rPr>
              <a:t>On a white surface (e.g. paper) the grayscale color's value equals to the </a:t>
            </a:r>
            <a:r>
              <a:rPr kumimoji="0" lang="en-US" sz="2800" b="1" i="0" u="none" strike="noStrike" cap="none" normalizeH="0" baseline="0" dirty="0" smtClean="0">
                <a:ln>
                  <a:noFill/>
                </a:ln>
                <a:solidFill>
                  <a:schemeClr val="tx1"/>
                </a:solidFill>
                <a:effectLst/>
                <a:latin typeface="Arial" charset="0"/>
                <a:cs typeface="Arial" charset="0"/>
              </a:rPr>
              <a:t>relative intensity of black</a:t>
            </a:r>
            <a:r>
              <a:rPr kumimoji="0" lang="en-US" sz="2800" b="0" i="0" u="none" strike="noStrike" cap="none" normalizeH="0" baseline="0" dirty="0" smtClean="0">
                <a:ln>
                  <a:noFill/>
                </a:ln>
                <a:solidFill>
                  <a:schemeClr val="tx1"/>
                </a:solidFill>
                <a:effectLst/>
                <a:latin typeface="Arial" charset="0"/>
                <a:cs typeface="Arial" charset="0"/>
              </a:rPr>
              <a:t> (ink) applied to the medium.</a:t>
            </a:r>
            <a:br>
              <a:rPr kumimoji="0" lang="en-US" sz="2800" b="0" i="0" u="none" strike="noStrike" cap="none" normalizeH="0" baseline="0" dirty="0" smtClean="0">
                <a:ln>
                  <a:noFill/>
                </a:ln>
                <a:solidFill>
                  <a:schemeClr val="tx1"/>
                </a:solidFill>
                <a:effectLst/>
                <a:latin typeface="Arial" charset="0"/>
                <a:cs typeface="Arial" charset="0"/>
              </a:rPr>
            </a:br>
            <a:r>
              <a:rPr kumimoji="0" lang="en-US" sz="2800" b="0" i="0" u="none" strike="noStrike" cap="none" normalizeH="0" baseline="0" dirty="0" smtClean="0">
                <a:ln>
                  <a:noFill/>
                </a:ln>
                <a:solidFill>
                  <a:schemeClr val="tx1"/>
                </a:solidFill>
                <a:effectLst/>
                <a:latin typeface="Arial" charset="0"/>
                <a:cs typeface="Arial" charset="0"/>
              </a:rPr>
              <a:t>On a black surface (e.g. monitor) the grayscale color's value equals to the </a:t>
            </a:r>
            <a:r>
              <a:rPr kumimoji="0" lang="en-US" sz="2800" b="1" i="0" u="none" strike="noStrike" cap="none" normalizeH="0" baseline="0" dirty="0" smtClean="0">
                <a:ln>
                  <a:noFill/>
                </a:ln>
                <a:solidFill>
                  <a:schemeClr val="tx1"/>
                </a:solidFill>
                <a:effectLst/>
                <a:latin typeface="Arial" charset="0"/>
                <a:cs typeface="Arial" charset="0"/>
              </a:rPr>
              <a:t>relative intensity of white</a:t>
            </a:r>
            <a:r>
              <a:rPr kumimoji="0" lang="en-US" sz="2800" b="0" i="0" u="none" strike="noStrike" cap="none" normalizeH="0" baseline="0" dirty="0" smtClean="0">
                <a:ln>
                  <a:noFill/>
                </a:ln>
                <a:solidFill>
                  <a:schemeClr val="tx1"/>
                </a:solidFill>
                <a:effectLst/>
                <a:latin typeface="Arial" charset="0"/>
                <a:cs typeface="Arial" charset="0"/>
              </a:rPr>
              <a:t> (light) applied to the medium.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46082" name="Picture 2" descr="http://www.workwithcolor.com/transp.gif"/>
          <p:cNvPicPr>
            <a:picLocks noChangeAspect="1" noChangeArrowheads="1"/>
          </p:cNvPicPr>
          <p:nvPr/>
        </p:nvPicPr>
        <p:blipFill>
          <a:blip r:embed="rId2"/>
          <a:srcRect/>
          <a:stretch>
            <a:fillRect/>
          </a:stretch>
        </p:blipFill>
        <p:spPr bwMode="auto">
          <a:xfrm>
            <a:off x="120650" y="-701675"/>
            <a:ext cx="9525" cy="1143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153400" cy="3416320"/>
          </a:xfrm>
          <a:prstGeom prst="rect">
            <a:avLst/>
          </a:prstGeom>
        </p:spPr>
        <p:txBody>
          <a:bodyPr wrap="square">
            <a:spAutoFit/>
          </a:bodyPr>
          <a:lstStyle/>
          <a:p>
            <a:r>
              <a:rPr lang="en-US" sz="3600" dirty="0" smtClean="0">
                <a:solidFill>
                  <a:srgbClr val="C00000"/>
                </a:solidFill>
              </a:rPr>
              <a:t>Summery of today's Lecture. 16 Unit.3.</a:t>
            </a:r>
          </a:p>
          <a:p>
            <a:r>
              <a:rPr lang="en-US" sz="3600" dirty="0" smtClean="0">
                <a:solidFill>
                  <a:srgbClr val="C00000"/>
                </a:solidFill>
              </a:rPr>
              <a:t>LESSON. 16. UNIT. 3</a:t>
            </a:r>
            <a:br>
              <a:rPr lang="en-US" sz="3600" dirty="0" smtClean="0">
                <a:solidFill>
                  <a:srgbClr val="C00000"/>
                </a:solidFill>
              </a:rPr>
            </a:br>
            <a:r>
              <a:rPr lang="en-US" sz="3600" dirty="0" smtClean="0"/>
              <a:t>. Colour and the colour wheel (primary, secondary and tertiary colours).</a:t>
            </a:r>
            <a:br>
              <a:rPr lang="en-US" sz="3600" dirty="0" smtClean="0"/>
            </a:br>
            <a:r>
              <a:rPr lang="en-US" sz="3600" dirty="0" smtClean="0"/>
              <a:t> Characteristics of Colours. Hue, value, and intensity.</a:t>
            </a: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1007</TotalTime>
  <Words>1099</Words>
  <Application>Microsoft Office PowerPoint</Application>
  <PresentationFormat>On-screen Show (4:3)</PresentationFormat>
  <Paragraphs>115</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LESSON. 16. UNIT. 3 . Colour and the colour wheel (primary, secondary and tertiary colours).  Characteristics of Colours. Hue, value, and intensity.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16. UNIT. 3 . Colour and the colour wheel (primary, secondary and tertiary colours).  Characteristics of Colours. Hue, value, and intensity.</dc:title>
  <dc:creator>Samina Saleem</dc:creator>
  <cp:lastModifiedBy>stdc_lp</cp:lastModifiedBy>
  <cp:revision>29</cp:revision>
  <dcterms:created xsi:type="dcterms:W3CDTF">2014-07-01T12:58:52Z</dcterms:created>
  <dcterms:modified xsi:type="dcterms:W3CDTF">2014-07-02T17:49:56Z</dcterms:modified>
</cp:coreProperties>
</file>