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306" r:id="rId2"/>
    <p:sldId id="300" r:id="rId3"/>
    <p:sldId id="301" r:id="rId4"/>
    <p:sldId id="302" r:id="rId5"/>
    <p:sldId id="303" r:id="rId6"/>
    <p:sldId id="256" r:id="rId7"/>
    <p:sldId id="257" r:id="rId8"/>
    <p:sldId id="282" r:id="rId9"/>
    <p:sldId id="284" r:id="rId10"/>
    <p:sldId id="285" r:id="rId11"/>
    <p:sldId id="287" r:id="rId12"/>
    <p:sldId id="288" r:id="rId13"/>
    <p:sldId id="283" r:id="rId14"/>
    <p:sldId id="286" r:id="rId15"/>
    <p:sldId id="289" r:id="rId16"/>
    <p:sldId id="290" r:id="rId17"/>
    <p:sldId id="291" r:id="rId18"/>
    <p:sldId id="292" r:id="rId19"/>
    <p:sldId id="293" r:id="rId20"/>
    <p:sldId id="294" r:id="rId21"/>
    <p:sldId id="304" r:id="rId22"/>
    <p:sldId id="295" r:id="rId23"/>
    <p:sldId id="296" r:id="rId24"/>
    <p:sldId id="258" r:id="rId25"/>
    <p:sldId id="259" r:id="rId26"/>
    <p:sldId id="260" r:id="rId27"/>
    <p:sldId id="261" r:id="rId28"/>
    <p:sldId id="262" r:id="rId29"/>
    <p:sldId id="263" r:id="rId30"/>
    <p:sldId id="264" r:id="rId31"/>
    <p:sldId id="265" r:id="rId32"/>
    <p:sldId id="266" r:id="rId33"/>
    <p:sldId id="267" r:id="rId34"/>
    <p:sldId id="268" r:id="rId35"/>
    <p:sldId id="269" r:id="rId36"/>
    <p:sldId id="270" r:id="rId37"/>
    <p:sldId id="305" r:id="rId38"/>
    <p:sldId id="271" r:id="rId39"/>
    <p:sldId id="272" r:id="rId40"/>
    <p:sldId id="273" r:id="rId41"/>
    <p:sldId id="274" r:id="rId42"/>
    <p:sldId id="275" r:id="rId43"/>
    <p:sldId id="276" r:id="rId44"/>
    <p:sldId id="277" r:id="rId45"/>
    <p:sldId id="278" r:id="rId46"/>
    <p:sldId id="279" r:id="rId47"/>
    <p:sldId id="280" r:id="rId48"/>
    <p:sldId id="281" r:id="rId49"/>
    <p:sldId id="298" r:id="rId50"/>
    <p:sldId id="299"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4CBBD1B-44A1-4CB9-8230-653C74CAB678}" type="datetimeFigureOut">
              <a:rPr lang="en-US" smtClean="0"/>
              <a:pPr/>
              <a:t>6/30/2014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1C66008-1C7B-4EAD-B579-9EAACDABA6FE}"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1C66008-1C7B-4EAD-B579-9EAACDABA6FE}"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1C66008-1C7B-4EAD-B579-9EAACDABA6FE}" type="slidenum">
              <a:rPr lang="en-US" smtClean="0"/>
              <a:pPr/>
              <a:t>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921798F-390B-47C5-8E22-27F1737BE817}" type="datetimeFigureOut">
              <a:rPr lang="en-US" smtClean="0"/>
              <a:pPr/>
              <a:t>6/30/2014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E475F2-7FFF-4D37-9DA4-E207EBA8B73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921798F-390B-47C5-8E22-27F1737BE817}" type="datetimeFigureOut">
              <a:rPr lang="en-US" smtClean="0"/>
              <a:pPr/>
              <a:t>6/30/2014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E475F2-7FFF-4D37-9DA4-E207EBA8B73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921798F-390B-47C5-8E22-27F1737BE817}" type="datetimeFigureOut">
              <a:rPr lang="en-US" smtClean="0"/>
              <a:pPr/>
              <a:t>6/30/2014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E475F2-7FFF-4D37-9DA4-E207EBA8B73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921798F-390B-47C5-8E22-27F1737BE817}" type="datetimeFigureOut">
              <a:rPr lang="en-US" smtClean="0"/>
              <a:pPr/>
              <a:t>6/30/2014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E475F2-7FFF-4D37-9DA4-E207EBA8B73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921798F-390B-47C5-8E22-27F1737BE817}" type="datetimeFigureOut">
              <a:rPr lang="en-US" smtClean="0"/>
              <a:pPr/>
              <a:t>6/30/2014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E475F2-7FFF-4D37-9DA4-E207EBA8B73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921798F-390B-47C5-8E22-27F1737BE817}" type="datetimeFigureOut">
              <a:rPr lang="en-US" smtClean="0"/>
              <a:pPr/>
              <a:t>6/30/2014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E475F2-7FFF-4D37-9DA4-E207EBA8B73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21798F-390B-47C5-8E22-27F1737BE817}" type="datetimeFigureOut">
              <a:rPr lang="en-US" smtClean="0"/>
              <a:pPr/>
              <a:t>6/30/2014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E475F2-7FFF-4D37-9DA4-E207EBA8B73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21798F-390B-47C5-8E22-27F1737BE817}" type="datetimeFigureOut">
              <a:rPr lang="en-US" smtClean="0"/>
              <a:pPr/>
              <a:t>6/30/2014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E475F2-7FFF-4D37-9DA4-E207EBA8B73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21798F-390B-47C5-8E22-27F1737BE817}" type="datetimeFigureOut">
              <a:rPr lang="en-US" smtClean="0"/>
              <a:pPr/>
              <a:t>6/30/2014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E475F2-7FFF-4D37-9DA4-E207EBA8B73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921798F-390B-47C5-8E22-27F1737BE817}" type="datetimeFigureOut">
              <a:rPr lang="en-US" smtClean="0"/>
              <a:pPr/>
              <a:t>6/30/2014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E475F2-7FFF-4D37-9DA4-E207EBA8B73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921798F-390B-47C5-8E22-27F1737BE817}" type="datetimeFigureOut">
              <a:rPr lang="en-US" smtClean="0"/>
              <a:pPr/>
              <a:t>6/30/2014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E475F2-7FFF-4D37-9DA4-E207EBA8B73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21798F-390B-47C5-8E22-27F1737BE817}" type="datetimeFigureOut">
              <a:rPr lang="en-US" smtClean="0"/>
              <a:pPr/>
              <a:t>6/30/2014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E475F2-7FFF-4D37-9DA4-E207EBA8B73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457200"/>
            <a:ext cx="7467599" cy="3170099"/>
          </a:xfrm>
          <a:prstGeom prst="rect">
            <a:avLst/>
          </a:prstGeom>
        </p:spPr>
        <p:txBody>
          <a:bodyPr wrap="square">
            <a:spAutoFit/>
          </a:bodyPr>
          <a:lstStyle/>
          <a:p>
            <a:r>
              <a:rPr lang="en-US" sz="4000" dirty="0" smtClean="0"/>
              <a:t>LECTURE. 14. Unit. 2.</a:t>
            </a:r>
          </a:p>
          <a:p>
            <a:r>
              <a:rPr lang="en-US" sz="4000" dirty="0" smtClean="0"/>
              <a:t>Course Code. AD 212</a:t>
            </a:r>
          </a:p>
          <a:p>
            <a:r>
              <a:rPr lang="en-US" sz="4000" dirty="0" smtClean="0"/>
              <a:t>Art, craft and Architecture</a:t>
            </a:r>
          </a:p>
          <a:p>
            <a:r>
              <a:rPr lang="en-US" sz="4000" dirty="0" smtClean="0"/>
              <a:t>Introduction to Abstract Art</a:t>
            </a:r>
          </a:p>
          <a:p>
            <a:r>
              <a:rPr lang="en-US" sz="4000" dirty="0" smtClean="0"/>
              <a:t>Pakistani Artist Ahmad Parvez                   </a:t>
            </a:r>
            <a:endParaRPr lang="en-US" sz="40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457200"/>
            <a:ext cx="7848600" cy="5078313"/>
          </a:xfrm>
          <a:prstGeom prst="rect">
            <a:avLst/>
          </a:prstGeom>
        </p:spPr>
        <p:txBody>
          <a:bodyPr wrap="square">
            <a:spAutoFit/>
          </a:bodyPr>
          <a:lstStyle/>
          <a:p>
            <a:pPr>
              <a:buFont typeface="Arial" pitchFamily="34" charset="0"/>
              <a:buChar char="•"/>
            </a:pPr>
            <a:r>
              <a:rPr lang="en-US" sz="3600" dirty="0" smtClean="0">
                <a:solidFill>
                  <a:schemeClr val="bg2">
                    <a:lumMod val="10000"/>
                  </a:schemeClr>
                </a:solidFill>
              </a:rPr>
              <a:t>SUMMERY OF Lecture 13. unit. 2.</a:t>
            </a:r>
          </a:p>
          <a:p>
            <a:pPr>
              <a:buFont typeface="Arial" pitchFamily="34" charset="0"/>
              <a:buChar char="•"/>
            </a:pPr>
            <a:endParaRPr lang="en-US" sz="3600" dirty="0">
              <a:solidFill>
                <a:schemeClr val="bg2">
                  <a:lumMod val="10000"/>
                </a:schemeClr>
              </a:solidFill>
            </a:endParaRPr>
          </a:p>
          <a:p>
            <a:pPr>
              <a:buFont typeface="Arial" pitchFamily="34" charset="0"/>
              <a:buChar char="•"/>
            </a:pPr>
            <a:r>
              <a:rPr lang="en-US" sz="3600" dirty="0" smtClean="0">
                <a:solidFill>
                  <a:schemeClr val="bg2">
                    <a:lumMod val="10000"/>
                  </a:schemeClr>
                </a:solidFill>
              </a:rPr>
              <a:t>Introduction to Realism.</a:t>
            </a:r>
          </a:p>
          <a:p>
            <a:pPr>
              <a:buFont typeface="Arial" pitchFamily="34" charset="0"/>
              <a:buChar char="•"/>
            </a:pPr>
            <a:r>
              <a:rPr lang="en-US" sz="3600" dirty="0" smtClean="0">
                <a:solidFill>
                  <a:schemeClr val="bg2">
                    <a:lumMod val="10000"/>
                  </a:schemeClr>
                </a:solidFill>
              </a:rPr>
              <a:t> (Pakistani artists)</a:t>
            </a:r>
          </a:p>
          <a:p>
            <a:pPr>
              <a:buFont typeface="Arial" pitchFamily="34" charset="0"/>
              <a:buChar char="•"/>
            </a:pPr>
            <a:endParaRPr lang="en-US" sz="3600" dirty="0" smtClean="0">
              <a:solidFill>
                <a:schemeClr val="bg2">
                  <a:lumMod val="10000"/>
                </a:schemeClr>
              </a:solidFill>
            </a:endParaRPr>
          </a:p>
          <a:p>
            <a:pPr>
              <a:buFont typeface="Arial" pitchFamily="34" charset="0"/>
              <a:buChar char="•"/>
            </a:pPr>
            <a:r>
              <a:rPr lang="en-US" sz="3600" dirty="0" smtClean="0">
                <a:solidFill>
                  <a:schemeClr val="bg2">
                    <a:lumMod val="10000"/>
                  </a:schemeClr>
                </a:solidFill>
              </a:rPr>
              <a:t>Anna Molka Ahmad</a:t>
            </a:r>
          </a:p>
          <a:p>
            <a:pPr>
              <a:buFont typeface="Arial" pitchFamily="34" charset="0"/>
              <a:buChar char="•"/>
            </a:pPr>
            <a:r>
              <a:rPr lang="en-US" sz="3600" dirty="0" smtClean="0">
                <a:solidFill>
                  <a:schemeClr val="bg2">
                    <a:lumMod val="10000"/>
                  </a:schemeClr>
                </a:solidFill>
              </a:rPr>
              <a:t> Ali Imam, </a:t>
            </a:r>
          </a:p>
          <a:p>
            <a:pPr>
              <a:buFont typeface="Arial" pitchFamily="34" charset="0"/>
              <a:buChar char="•"/>
            </a:pPr>
            <a:r>
              <a:rPr lang="en-US" sz="3600" dirty="0" smtClean="0">
                <a:solidFill>
                  <a:schemeClr val="bg2">
                    <a:lumMod val="10000"/>
                  </a:schemeClr>
                </a:solidFill>
              </a:rPr>
              <a:t>Iqbal Hussain,</a:t>
            </a:r>
          </a:p>
          <a:p>
            <a:pPr>
              <a:buFont typeface="Arial" pitchFamily="34" charset="0"/>
              <a:buChar char="•"/>
            </a:pPr>
            <a:r>
              <a:rPr lang="en-US" sz="3600" dirty="0" smtClean="0">
                <a:solidFill>
                  <a:schemeClr val="bg2">
                    <a:lumMod val="10000"/>
                  </a:schemeClr>
                </a:solidFill>
              </a:rPr>
              <a:t> Khalid Iqbal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04800"/>
            <a:ext cx="8077199" cy="6186309"/>
          </a:xfrm>
          <a:prstGeom prst="rect">
            <a:avLst/>
          </a:prstGeom>
        </p:spPr>
        <p:txBody>
          <a:bodyPr wrap="square">
            <a:spAutoFit/>
          </a:bodyPr>
          <a:lstStyle/>
          <a:p>
            <a:r>
              <a:rPr lang="en-US" sz="3600" dirty="0" smtClean="0"/>
              <a:t>In our lecture 13 unit. 2 we have discussed in detail Realism Movement in art in the world with the salient features of Realism.</a:t>
            </a:r>
          </a:p>
          <a:p>
            <a:r>
              <a:rPr lang="en-US" sz="3600" dirty="0" smtClean="0"/>
              <a:t>Then we discussed some Pakistani artists who worked according to Realism or with its combination of a modern style.</a:t>
            </a:r>
          </a:p>
          <a:p>
            <a:r>
              <a:rPr lang="en-US" sz="3600" dirty="0" smtClean="0"/>
              <a:t>We also discussed the work of great painter and pioneer of Fine arts in Pakistan.</a:t>
            </a:r>
          </a:p>
          <a:p>
            <a:r>
              <a:rPr lang="en-US" sz="3600" dirty="0" smtClean="0"/>
              <a:t>Her life and her work has been shown to make the students familiar with her work</a:t>
            </a:r>
            <a:r>
              <a:rPr lang="en-US" dirty="0" smtClean="0"/>
              <a:t>.</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533400"/>
            <a:ext cx="7924799" cy="6186309"/>
          </a:xfrm>
          <a:prstGeom prst="rect">
            <a:avLst/>
          </a:prstGeom>
        </p:spPr>
        <p:txBody>
          <a:bodyPr wrap="square">
            <a:spAutoFit/>
          </a:bodyPr>
          <a:lstStyle/>
          <a:p>
            <a:r>
              <a:rPr lang="en-US" sz="3600" dirty="0" smtClean="0"/>
              <a:t>Ali Imam: the work and life of Ali Imam was also discussed in detail.</a:t>
            </a:r>
          </a:p>
          <a:p>
            <a:r>
              <a:rPr lang="en-US" sz="3600" dirty="0" smtClean="0"/>
              <a:t>Ali Imam who has produced beautiful paintings but also opened a significant school of art in Karachi. </a:t>
            </a:r>
          </a:p>
          <a:p>
            <a:r>
              <a:rPr lang="en-US" sz="3600" dirty="0" smtClean="0"/>
              <a:t>Iqbal Hussain:</a:t>
            </a:r>
          </a:p>
          <a:p>
            <a:r>
              <a:rPr lang="en-US" sz="3600" dirty="0" smtClean="0"/>
              <a:t>Iqbal </a:t>
            </a:r>
            <a:r>
              <a:rPr lang="en-US" sz="3600" dirty="0" err="1" smtClean="0"/>
              <a:t>Hussain’s</a:t>
            </a:r>
            <a:r>
              <a:rPr lang="en-US" sz="3600" dirty="0" smtClean="0"/>
              <a:t> realistic expressions of are depictions of his life experiences, which not only reflects his life but also his sensitivity and realistic approach in the depiction of women of Red light area. </a:t>
            </a:r>
            <a:endParaRPr lang="en-US" sz="36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09600" y="533400"/>
            <a:ext cx="8000999" cy="5078313"/>
          </a:xfrm>
          <a:prstGeom prst="rect">
            <a:avLst/>
          </a:prstGeom>
        </p:spPr>
        <p:txBody>
          <a:bodyPr wrap="square">
            <a:spAutoFit/>
          </a:bodyPr>
          <a:lstStyle/>
          <a:p>
            <a:r>
              <a:rPr lang="en-US" sz="3600" dirty="0" smtClean="0"/>
              <a:t>KHALID IQBAL: </a:t>
            </a:r>
            <a:br>
              <a:rPr lang="en-US" sz="3600" dirty="0" smtClean="0"/>
            </a:br>
            <a:r>
              <a:rPr lang="en-US" sz="3600" dirty="0" smtClean="0"/>
              <a:t>We also discussed the realistic impressionistic work of Khalid Iqbal. His landscapes of Punjab reflect his interest in the roots of Pakistan. He has painted simple landscapes with intricate details. </a:t>
            </a:r>
          </a:p>
          <a:p>
            <a:r>
              <a:rPr lang="en-US" sz="3600" dirty="0" smtClean="0"/>
              <a:t>The purpose of this lecture was to make the students familiar with the work of some artists of Pakistan.</a:t>
            </a:r>
            <a:endParaRPr lang="en-US" sz="36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95400" y="457200"/>
            <a:ext cx="6553200" cy="3785652"/>
          </a:xfrm>
          <a:prstGeom prst="rect">
            <a:avLst/>
          </a:prstGeom>
        </p:spPr>
        <p:txBody>
          <a:bodyPr wrap="square">
            <a:spAutoFit/>
          </a:bodyPr>
          <a:lstStyle/>
          <a:p>
            <a:r>
              <a:rPr lang="en-US" sz="4800" dirty="0" smtClean="0">
                <a:solidFill>
                  <a:srgbClr val="C00000"/>
                </a:solidFill>
              </a:rPr>
              <a:t>LECTURE. 14. UNIT. 2</a:t>
            </a:r>
          </a:p>
          <a:p>
            <a:pPr>
              <a:buFont typeface="Arial" pitchFamily="34" charset="0"/>
              <a:buChar char="•"/>
            </a:pPr>
            <a:r>
              <a:rPr lang="en-US" sz="4800" dirty="0" smtClean="0"/>
              <a:t>Introduction to Abstraction. </a:t>
            </a:r>
          </a:p>
          <a:p>
            <a:pPr>
              <a:buFont typeface="Arial" pitchFamily="34" charset="0"/>
              <a:buChar char="•"/>
            </a:pPr>
            <a:r>
              <a:rPr lang="en-US" sz="4800" dirty="0" smtClean="0"/>
              <a:t>(Pakistani artist)</a:t>
            </a:r>
          </a:p>
          <a:p>
            <a:pPr>
              <a:buFont typeface="Arial" pitchFamily="34" charset="0"/>
              <a:buChar char="•"/>
            </a:pPr>
            <a:r>
              <a:rPr lang="en-US" sz="4800" dirty="0" smtClean="0"/>
              <a:t> Ahmad Pervaiz</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533400"/>
            <a:ext cx="8077200" cy="5693866"/>
          </a:xfrm>
          <a:prstGeom prst="rect">
            <a:avLst/>
          </a:prstGeom>
        </p:spPr>
        <p:txBody>
          <a:bodyPr wrap="square">
            <a:spAutoFit/>
          </a:bodyPr>
          <a:lstStyle/>
          <a:p>
            <a:r>
              <a:rPr lang="en-US" sz="4000" i="1" dirty="0" smtClean="0"/>
              <a:t>INTRODUCTION TO ABSTRACTION</a:t>
            </a:r>
            <a:r>
              <a:rPr lang="en-US" i="1" dirty="0" smtClean="0"/>
              <a:t>:</a:t>
            </a:r>
          </a:p>
          <a:p>
            <a:r>
              <a:rPr lang="en-US" i="1" dirty="0" smtClean="0"/>
              <a:t>"</a:t>
            </a:r>
            <a:r>
              <a:rPr lang="en-US" sz="3600" i="1" dirty="0" smtClean="0"/>
              <a:t>Of all the arts, abstract painting is the most difficult. It demands that you know how to draw well, that you have a heightened sensitivity for composition and for colours, and that you be a true poet. This last is essential."</a:t>
            </a:r>
            <a:r>
              <a:rPr lang="en-US" sz="3600" dirty="0" smtClean="0"/>
              <a:t> -- </a:t>
            </a:r>
            <a:r>
              <a:rPr lang="en-US" sz="3600" dirty="0" err="1" smtClean="0"/>
              <a:t>Wassily</a:t>
            </a:r>
            <a:r>
              <a:rPr lang="en-US" sz="3600" dirty="0" smtClean="0"/>
              <a:t> Kandinsky is a big name as far as abstract art is concerned. The great Cubists Picasso and Braque we have already discussed</a:t>
            </a:r>
            <a:endParaRPr lang="en-US" sz="36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http://upload.wikimedia.org/wikipedia/commons/8/8a/Vassily-Kandinsky.jpeg"/>
          <p:cNvPicPr>
            <a:picLocks noChangeAspect="1" noChangeArrowheads="1"/>
          </p:cNvPicPr>
          <p:nvPr/>
        </p:nvPicPr>
        <p:blipFill>
          <a:blip r:embed="rId2" cstate="print"/>
          <a:srcRect/>
          <a:stretch>
            <a:fillRect/>
          </a:stretch>
        </p:blipFill>
        <p:spPr bwMode="auto">
          <a:xfrm>
            <a:off x="608362" y="2713029"/>
            <a:ext cx="2258664" cy="3611571"/>
          </a:xfrm>
          <a:prstGeom prst="rect">
            <a:avLst/>
          </a:prstGeom>
          <a:noFill/>
        </p:spPr>
      </p:pic>
      <p:sp>
        <p:nvSpPr>
          <p:cNvPr id="38916" name="AutoShape 4" descr="https://encrypted-tbn1.gstatic.com/images?q=tbn:ANd9GcQHgdNhU8dAamBW5mZwk9UkrVlWfM5vmOITn3cGGvP_8Ssy9HBIAkf2JbY"/>
          <p:cNvSpPr>
            <a:spLocks noChangeAspect="1" noChangeArrowheads="1"/>
          </p:cNvSpPr>
          <p:nvPr/>
        </p:nvSpPr>
        <p:spPr bwMode="auto">
          <a:xfrm>
            <a:off x="155575" y="-1790700"/>
            <a:ext cx="4991100" cy="37433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38918" name="Picture 6" descr="https://encrypted-tbn1.gstatic.com/images?q=tbn:ANd9GcQHgdNhU8dAamBW5mZwk9UkrVlWfM5vmOITn3cGGvP_8Ssy9HBIAkf2JbY"/>
          <p:cNvPicPr>
            <a:picLocks noChangeAspect="1" noChangeArrowheads="1"/>
          </p:cNvPicPr>
          <p:nvPr/>
        </p:nvPicPr>
        <p:blipFill>
          <a:blip r:embed="rId3" cstate="print"/>
          <a:srcRect/>
          <a:stretch>
            <a:fillRect/>
          </a:stretch>
        </p:blipFill>
        <p:spPr bwMode="auto">
          <a:xfrm>
            <a:off x="3581400" y="2667000"/>
            <a:ext cx="4991100" cy="3743325"/>
          </a:xfrm>
          <a:prstGeom prst="rect">
            <a:avLst/>
          </a:prstGeom>
          <a:noFill/>
        </p:spPr>
      </p:pic>
      <p:sp>
        <p:nvSpPr>
          <p:cNvPr id="5" name="Rectangle 4"/>
          <p:cNvSpPr/>
          <p:nvPr/>
        </p:nvSpPr>
        <p:spPr>
          <a:xfrm>
            <a:off x="304800" y="228600"/>
            <a:ext cx="8001000" cy="1569660"/>
          </a:xfrm>
          <a:prstGeom prst="rect">
            <a:avLst/>
          </a:prstGeom>
        </p:spPr>
        <p:txBody>
          <a:bodyPr wrap="square">
            <a:spAutoFit/>
          </a:bodyPr>
          <a:lstStyle/>
          <a:p>
            <a:r>
              <a:rPr lang="en-US" sz="3200" dirty="0" err="1" smtClean="0"/>
              <a:t>Wassily</a:t>
            </a:r>
            <a:r>
              <a:rPr lang="en-US" sz="3200" dirty="0" smtClean="0"/>
              <a:t> Kandinsky (1866 – 1944) was a Russian-French painter. His style of painting originally belonged to expressionism.</a:t>
            </a:r>
            <a:endParaRPr lang="en-US" sz="32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685800"/>
            <a:ext cx="8382000" cy="3970318"/>
          </a:xfrm>
          <a:prstGeom prst="rect">
            <a:avLst/>
          </a:prstGeom>
        </p:spPr>
        <p:txBody>
          <a:bodyPr wrap="square">
            <a:spAutoFit/>
          </a:bodyPr>
          <a:lstStyle/>
          <a:p>
            <a:r>
              <a:rPr lang="en-US" sz="3600" dirty="0" smtClean="0"/>
              <a:t>A further distinction tends to be made between abstract art which is geometric, such as the work of Mondrian, and abstract art that is more fluid (and where the apparent spontaneity often belies careful planning and execution), such as the abstract art of Kandinsky or Pollock.</a:t>
            </a:r>
            <a:endParaRPr lang="en-US" sz="36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04800"/>
            <a:ext cx="8077200" cy="5632311"/>
          </a:xfrm>
          <a:prstGeom prst="rect">
            <a:avLst/>
          </a:prstGeom>
        </p:spPr>
        <p:txBody>
          <a:bodyPr wrap="square">
            <a:spAutoFit/>
          </a:bodyPr>
          <a:lstStyle/>
          <a:p>
            <a:r>
              <a:rPr lang="en-US" sz="3600" dirty="0" smtClean="0"/>
              <a:t>Also generally classified with abstract art are figurative abstractions and paintings which represent things that aren't visual, such an emotion, sound, or spiritual experience. Figurative abstractions are abstractions or simplifications of reality, where detail is eliminated from recognizable objects leaving only the essence or some degree of recognizable form. </a:t>
            </a:r>
            <a:endParaRPr lang="en-US" sz="36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81001"/>
            <a:ext cx="8382000" cy="6494085"/>
          </a:xfrm>
          <a:prstGeom prst="rect">
            <a:avLst/>
          </a:prstGeom>
        </p:spPr>
        <p:txBody>
          <a:bodyPr wrap="square">
            <a:spAutoFit/>
          </a:bodyPr>
          <a:lstStyle/>
          <a:p>
            <a:r>
              <a:rPr lang="en-US" sz="3200" dirty="0" smtClean="0"/>
              <a:t>In Western art history, the break from the notion that a painting had to represent something happened in the early 20th century. Impressionism, Fauvism, Cubism and other art movements of the time all contributed by breaking the "rules" of art followed since The Renaissance. Impressionism saw painters not "finishing" their paintings. The Fauvists used colour in a non-realistic way. Cubism introduced the idea of painting an object from more than one view point. From all of these the idea developed that colour, line, form, and texture could be the "subject" of the painting. </a:t>
            </a:r>
            <a:endParaRPr lang="en-US" sz="32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304800"/>
            <a:ext cx="8001000" cy="6001643"/>
          </a:xfrm>
          <a:prstGeom prst="rect">
            <a:avLst/>
          </a:prstGeom>
        </p:spPr>
        <p:txBody>
          <a:bodyPr wrap="square">
            <a:spAutoFit/>
          </a:bodyPr>
          <a:lstStyle/>
          <a:p>
            <a:r>
              <a:rPr lang="en-US" sz="3200" dirty="0" smtClean="0"/>
              <a:t>Abstract Expressionism, which emerged in the 1940s, applied the principles of Expressionism to abstract painting. The action painting of Jackson Pollock, in which paint was dripped, dropped, smeared, spattered, or thrown on the canvas, is a good example. </a:t>
            </a:r>
          </a:p>
          <a:p>
            <a:r>
              <a:rPr lang="en-US" sz="3200" dirty="0" smtClean="0"/>
              <a:t>In 1864 the critic Ernest Chesneau wrote that if the trend the Impressionists were setting continued, paintings would eventually consist of nothing but "two broadly brushed areas of colour". What would he have thought of the art being produced 100 years later? </a:t>
            </a:r>
            <a:endParaRPr lang="en-US" sz="32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381000"/>
            <a:ext cx="8001000" cy="5078313"/>
          </a:xfrm>
          <a:prstGeom prst="rect">
            <a:avLst/>
          </a:prstGeom>
        </p:spPr>
        <p:txBody>
          <a:bodyPr wrap="square">
            <a:spAutoFit/>
          </a:bodyPr>
          <a:lstStyle/>
          <a:p>
            <a:r>
              <a:rPr lang="en-US" sz="3600" dirty="0" smtClean="0"/>
              <a:t>In its purest form in Western art, an abstract art is one without a recognizable subject, one which doesn't relate to anything external or try to "look like" something. Instead the colour and form (and often the materials and support) are the subject of the abstract painting. It's completely non-objective or non-representational.</a:t>
            </a:r>
            <a:endParaRPr lang="en-US" sz="36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152400"/>
            <a:ext cx="8610600" cy="6494085"/>
          </a:xfrm>
          <a:prstGeom prst="rect">
            <a:avLst/>
          </a:prstGeom>
        </p:spPr>
        <p:txBody>
          <a:bodyPr wrap="square">
            <a:spAutoFit/>
          </a:bodyPr>
          <a:lstStyle/>
          <a:p>
            <a:r>
              <a:rPr lang="en-US" sz="3200" dirty="0" smtClean="0"/>
              <a:t>Important Abstract painters of the world Abstract Expressionism, which emerged in the 1940s, applied the principles of Expressionism to abstract painting. The action painting of Jackson Pollock, in which paint was dripped, dropped, smeared, spattered, or thrown on the canvas, is a good example. </a:t>
            </a:r>
          </a:p>
          <a:p>
            <a:r>
              <a:rPr lang="en-US" sz="3200" dirty="0" smtClean="0"/>
              <a:t>In 1864 the critic Ernest Chesneau wrote that if the trend the Impressionists were setting continued, paintings would eventually consist of nothing but "two broadly brushed areas of colour". What would he have thought of the art being produced 100 years later? </a:t>
            </a:r>
            <a:endParaRPr lang="en-US" sz="32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533400"/>
            <a:ext cx="8077200" cy="4524315"/>
          </a:xfrm>
          <a:prstGeom prst="rect">
            <a:avLst/>
          </a:prstGeom>
        </p:spPr>
        <p:txBody>
          <a:bodyPr wrap="square">
            <a:spAutoFit/>
          </a:bodyPr>
          <a:lstStyle/>
          <a:p>
            <a:r>
              <a:rPr lang="en-US" sz="3200" b="1" dirty="0" smtClean="0"/>
              <a:t>Painting the Invisible: Paul Klee (1879-1940)</a:t>
            </a:r>
          </a:p>
          <a:p>
            <a:r>
              <a:rPr lang="en-US" sz="3200" dirty="0" smtClean="0"/>
              <a:t>The art of Paul Klee defies easy categorization. During his career he experimented relentlessly with creating images in a wide variety of styles, some abstract, some less so. Visionary, subtle, whimsical, sometimes innocent, but always innovative, his prolific output has ensured that he remains one of the favorites of twentieth century abstract artists.</a:t>
            </a:r>
            <a:endParaRPr lang="en-US" sz="32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Revolution of the Viaduct"/>
          <p:cNvPicPr>
            <a:picLocks noChangeAspect="1" noChangeArrowheads="1"/>
          </p:cNvPicPr>
          <p:nvPr/>
        </p:nvPicPr>
        <p:blipFill>
          <a:blip r:embed="rId2" cstate="print"/>
          <a:srcRect/>
          <a:stretch>
            <a:fillRect/>
          </a:stretch>
        </p:blipFill>
        <p:spPr bwMode="auto">
          <a:xfrm>
            <a:off x="2362200" y="395111"/>
            <a:ext cx="4800600" cy="6104468"/>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381000"/>
            <a:ext cx="7696200" cy="6186309"/>
          </a:xfrm>
          <a:prstGeom prst="rect">
            <a:avLst/>
          </a:prstGeom>
        </p:spPr>
        <p:txBody>
          <a:bodyPr wrap="square">
            <a:spAutoFit/>
          </a:bodyPr>
          <a:lstStyle/>
          <a:p>
            <a:r>
              <a:rPr lang="en-US" sz="3600" b="1" dirty="0" smtClean="0"/>
              <a:t>Hans Hofmann (1880-1966)</a:t>
            </a:r>
          </a:p>
          <a:p>
            <a:r>
              <a:rPr lang="en-US" sz="3600" dirty="0" smtClean="0"/>
              <a:t>Artist and teacher, Hans Hofmann, occupied a unique place in the world of 20thcentury art as someone whose career spanned art movements from Cubism and Fauvism, through Surrealism to Abstract Expressionism.  Hofmann knew artists such as Matisse, Picasso, Braque and Delaunay as well as Pollock, Krasner and Frankenthaler.</a:t>
            </a:r>
            <a:endParaRPr lang="en-US" sz="36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Buy at Art.com"/>
          <p:cNvPicPr>
            <a:picLocks noChangeAspect="1" noChangeArrowheads="1"/>
          </p:cNvPicPr>
          <p:nvPr/>
        </p:nvPicPr>
        <p:blipFill>
          <a:blip r:embed="rId2" cstate="print"/>
          <a:srcRect/>
          <a:stretch>
            <a:fillRect/>
          </a:stretch>
        </p:blipFill>
        <p:spPr bwMode="auto">
          <a:xfrm>
            <a:off x="2209799" y="0"/>
            <a:ext cx="5011335" cy="6671896"/>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304800"/>
            <a:ext cx="8077200" cy="6001643"/>
          </a:xfrm>
          <a:prstGeom prst="rect">
            <a:avLst/>
          </a:prstGeom>
        </p:spPr>
        <p:txBody>
          <a:bodyPr wrap="square">
            <a:spAutoFit/>
          </a:bodyPr>
          <a:lstStyle/>
          <a:p>
            <a:r>
              <a:rPr lang="en-US" sz="3200" b="1" dirty="0" smtClean="0"/>
              <a:t>Jackson Pollock Paintings</a:t>
            </a:r>
          </a:p>
          <a:p>
            <a:r>
              <a:rPr lang="en-US" sz="3200" dirty="0" smtClean="0"/>
              <a:t>Jackson Pollock paintings are some of the most recognizable and thrilling images produced in the 20th century. Pollock was dubbed ‘Jack the Dripper’ by</a:t>
            </a:r>
            <a:r>
              <a:rPr lang="en-US" sz="3200" i="1" dirty="0" smtClean="0"/>
              <a:t> Time</a:t>
            </a:r>
            <a:r>
              <a:rPr lang="en-US" sz="3200" dirty="0" smtClean="0"/>
              <a:t> magazine due to the unusual way he liked to drip and splatter paint onto his canvas.   Some of the inspiration for his paintings came from the Native American sand art he saw as a child and his own method of working resembled a form of ritualized dance around the canvas which was laid out flat on the floor.</a:t>
            </a:r>
            <a:endParaRPr lang="en-US" sz="32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533400"/>
            <a:ext cx="7315200" cy="5632311"/>
          </a:xfrm>
          <a:prstGeom prst="rect">
            <a:avLst/>
          </a:prstGeom>
        </p:spPr>
        <p:txBody>
          <a:bodyPr wrap="square">
            <a:spAutoFit/>
          </a:bodyPr>
          <a:lstStyle/>
          <a:p>
            <a:r>
              <a:rPr lang="en-US" sz="3600" dirty="0" smtClean="0"/>
              <a:t>This fine art print is produced on Forest Stewardship Council certified paper, using post-consumer and sustainably sourced paper, and soy-based inks. The detailed proofing process and standardized printing plates of offset lithography ensure this print reproduction maintains vivid colors and faithfulness to the original work of art.</a:t>
            </a:r>
            <a:endParaRPr lang="en-US" sz="36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imagecache5d.art.com/Crop/cropwm.jpg?img=-8-802-AFVI000Z&amp;x=0&amp;y=0&amp;w=1000&amp;h=1000&amp;size=2&amp;maxw=1257&amp;maxh=575&amp;q=100"/>
          <p:cNvPicPr>
            <a:picLocks noChangeAspect="1" noChangeArrowheads="1"/>
          </p:cNvPicPr>
          <p:nvPr/>
        </p:nvPicPr>
        <p:blipFill>
          <a:blip r:embed="rId2" cstate="print"/>
          <a:srcRect/>
          <a:stretch>
            <a:fillRect/>
          </a:stretch>
        </p:blipFill>
        <p:spPr bwMode="auto">
          <a:xfrm>
            <a:off x="304800" y="249904"/>
            <a:ext cx="8621053" cy="6446171"/>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685800"/>
            <a:ext cx="7772400" cy="5078313"/>
          </a:xfrm>
          <a:prstGeom prst="rect">
            <a:avLst/>
          </a:prstGeom>
        </p:spPr>
        <p:txBody>
          <a:bodyPr wrap="square">
            <a:spAutoFit/>
          </a:bodyPr>
          <a:lstStyle/>
          <a:p>
            <a:r>
              <a:rPr lang="en-US" sz="3600" b="1" dirty="0" smtClean="0"/>
              <a:t>Clyfford Still (1904-1980)</a:t>
            </a:r>
          </a:p>
          <a:p>
            <a:r>
              <a:rPr lang="en-US" sz="3600" dirty="0" smtClean="0"/>
              <a:t>Clyfford Still’s art is electrifying.  It’s like a bolt of lightning both visually and in its impact on the viewer.   There is a constant sense of revelation running through the work, an ongoing depiction of those powerful intricacies of nature that we inherently understand but can’t find words for.  </a:t>
            </a:r>
            <a:endParaRPr lang="en-US" sz="36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Clyfford Still 1957-D No 1"/>
          <p:cNvPicPr>
            <a:picLocks noChangeAspect="1" noChangeArrowheads="1"/>
          </p:cNvPicPr>
          <p:nvPr/>
        </p:nvPicPr>
        <p:blipFill>
          <a:blip r:embed="rId2" cstate="print"/>
          <a:srcRect/>
          <a:stretch>
            <a:fillRect/>
          </a:stretch>
        </p:blipFill>
        <p:spPr bwMode="auto">
          <a:xfrm>
            <a:off x="1447522" y="1176909"/>
            <a:ext cx="6324878" cy="4316729"/>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457200"/>
            <a:ext cx="8229600" cy="5632311"/>
          </a:xfrm>
          <a:prstGeom prst="rect">
            <a:avLst/>
          </a:prstGeom>
        </p:spPr>
        <p:txBody>
          <a:bodyPr wrap="square">
            <a:spAutoFit/>
          </a:bodyPr>
          <a:lstStyle/>
          <a:p>
            <a:r>
              <a:rPr lang="en-US" sz="3600" b="1" dirty="0" smtClean="0"/>
              <a:t>Ahmed </a:t>
            </a:r>
            <a:r>
              <a:rPr lang="en-US" sz="3600" b="1" dirty="0" err="1" smtClean="0"/>
              <a:t>Pervez</a:t>
            </a:r>
            <a:endParaRPr lang="en-US" sz="3600" b="1" dirty="0" smtClean="0"/>
          </a:p>
          <a:p>
            <a:r>
              <a:rPr lang="en-US" sz="3600" dirty="0" smtClean="0"/>
              <a:t>Ahmed Parvez (1926–1979) was born in Rawalpindi, Pakistan. He was one of the most remarkable artists produced by Pakistan and he received widespread acclaim in Pakistan and abroad. From his first solo exhibition in 1952 to his last in 1979, he passed through many phases as a painter, but his work remained marked with energy.</a:t>
            </a:r>
            <a:endParaRPr lang="en-US" sz="36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276599"/>
            <a:ext cx="8610600" cy="3046988"/>
          </a:xfrm>
          <a:prstGeom prst="rect">
            <a:avLst/>
          </a:prstGeom>
        </p:spPr>
        <p:txBody>
          <a:bodyPr wrap="square">
            <a:spAutoFit/>
          </a:bodyPr>
          <a:lstStyle/>
          <a:p>
            <a:r>
              <a:rPr lang="en-US" sz="3200" dirty="0" smtClean="0"/>
              <a:t>Before 1972, he spent about 12 years in Britain and exhibited successfully all over Europe; and also two years in USA, where his exhibition in Gallery International, New York, was very well received. He received the President’s Medal for Pride of Performance in 1978.</a:t>
            </a:r>
            <a:endParaRPr lang="en-US" sz="3200" dirty="0"/>
          </a:p>
        </p:txBody>
      </p:sp>
      <p:pic>
        <p:nvPicPr>
          <p:cNvPr id="3074" name="Picture 2" descr="http://wahabjaffer.com/wj/images/MARJORlE_HUSAIN.jpg"/>
          <p:cNvPicPr>
            <a:picLocks noChangeAspect="1" noChangeArrowheads="1"/>
          </p:cNvPicPr>
          <p:nvPr/>
        </p:nvPicPr>
        <p:blipFill>
          <a:blip r:embed="rId2" cstate="print"/>
          <a:srcRect/>
          <a:stretch>
            <a:fillRect/>
          </a:stretch>
        </p:blipFill>
        <p:spPr bwMode="auto">
          <a:xfrm>
            <a:off x="3200400" y="150362"/>
            <a:ext cx="2133600" cy="3228926"/>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457200"/>
            <a:ext cx="8458200" cy="4524315"/>
          </a:xfrm>
          <a:prstGeom prst="rect">
            <a:avLst/>
          </a:prstGeom>
        </p:spPr>
        <p:txBody>
          <a:bodyPr wrap="square">
            <a:spAutoFit/>
          </a:bodyPr>
          <a:lstStyle/>
          <a:p>
            <a:r>
              <a:rPr lang="en-US" sz="3600" b="1" dirty="0" smtClean="0"/>
              <a:t>Postage stamp:</a:t>
            </a:r>
            <a:endParaRPr lang="en-US" sz="3600" dirty="0" smtClean="0"/>
          </a:p>
          <a:p>
            <a:r>
              <a:rPr lang="en-US" sz="3600" dirty="0" smtClean="0"/>
              <a:t>On 14 August 2006, Pakistan Post issued a Rs. 40 </a:t>
            </a:r>
            <a:r>
              <a:rPr lang="en-US" sz="3600" dirty="0" err="1" smtClean="0"/>
              <a:t>sheetlet</a:t>
            </a:r>
            <a:r>
              <a:rPr lang="en-US" sz="3600" dirty="0" smtClean="0"/>
              <a:t> to posthumously honour 10 Pakistani Painters. Besides Ahmed </a:t>
            </a:r>
            <a:r>
              <a:rPr lang="en-US" sz="3600" dirty="0" err="1" smtClean="0"/>
              <a:t>Pervez</a:t>
            </a:r>
            <a:r>
              <a:rPr lang="en-US" sz="3600" dirty="0" smtClean="0"/>
              <a:t>, the other 9 painters are: </a:t>
            </a:r>
            <a:r>
              <a:rPr lang="en-US" sz="3600" dirty="0" err="1" smtClean="0"/>
              <a:t>Laila</a:t>
            </a:r>
            <a:r>
              <a:rPr lang="en-US" sz="3600" dirty="0" smtClean="0"/>
              <a:t> </a:t>
            </a:r>
            <a:r>
              <a:rPr lang="en-US" sz="3600" dirty="0" err="1" smtClean="0"/>
              <a:t>Shahzada</a:t>
            </a:r>
            <a:r>
              <a:rPr lang="en-US" sz="3600" dirty="0" smtClean="0"/>
              <a:t>, </a:t>
            </a:r>
            <a:r>
              <a:rPr lang="en-US" sz="3600" dirty="0" err="1" smtClean="0"/>
              <a:t>Askari</a:t>
            </a:r>
            <a:r>
              <a:rPr lang="en-US" sz="3600" dirty="0" smtClean="0"/>
              <a:t> Mian </a:t>
            </a:r>
            <a:r>
              <a:rPr lang="en-US" sz="3600" dirty="0" err="1" smtClean="0"/>
              <a:t>Irani</a:t>
            </a:r>
            <a:r>
              <a:rPr lang="en-US" sz="3600" dirty="0" smtClean="0"/>
              <a:t>, </a:t>
            </a:r>
            <a:r>
              <a:rPr lang="en-US" sz="3600" dirty="0" err="1" smtClean="0"/>
              <a:t>Sadequain</a:t>
            </a:r>
            <a:r>
              <a:rPr lang="en-US" sz="3600" dirty="0" smtClean="0"/>
              <a:t>, Ali Imam, Shakir Ali, Anna Molka Ahmed, </a:t>
            </a:r>
            <a:r>
              <a:rPr lang="en-US" sz="3600" dirty="0" err="1" smtClean="0"/>
              <a:t>Zahoor</a:t>
            </a:r>
            <a:r>
              <a:rPr lang="en-US" sz="3600" dirty="0" smtClean="0"/>
              <a:t> ul Akhlaq, </a:t>
            </a:r>
            <a:r>
              <a:rPr lang="en-US" sz="3600" dirty="0" err="1" smtClean="0"/>
              <a:t>Zubeida</a:t>
            </a:r>
            <a:r>
              <a:rPr lang="en-US" sz="3600" dirty="0" smtClean="0"/>
              <a:t> </a:t>
            </a:r>
            <a:r>
              <a:rPr lang="en-US" sz="3600" dirty="0" err="1" smtClean="0"/>
              <a:t>Agha</a:t>
            </a:r>
            <a:r>
              <a:rPr lang="en-US" sz="3600" dirty="0" smtClean="0"/>
              <a:t> and Bashir Mirza.</a:t>
            </a:r>
            <a:endParaRPr lang="en-US" sz="36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untitled 1"/>
          <p:cNvPicPr>
            <a:picLocks noChangeAspect="1" noChangeArrowheads="1"/>
          </p:cNvPicPr>
          <p:nvPr/>
        </p:nvPicPr>
        <p:blipFill>
          <a:blip r:embed="rId2" cstate="print"/>
          <a:srcRect/>
          <a:stretch>
            <a:fillRect/>
          </a:stretch>
        </p:blipFill>
        <p:spPr bwMode="auto">
          <a:xfrm>
            <a:off x="2089712" y="240964"/>
            <a:ext cx="4615888" cy="6236036"/>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untitled 5"/>
          <p:cNvPicPr>
            <a:picLocks noChangeAspect="1" noChangeArrowheads="1"/>
          </p:cNvPicPr>
          <p:nvPr/>
        </p:nvPicPr>
        <p:blipFill>
          <a:blip r:embed="rId2" cstate="print"/>
          <a:srcRect/>
          <a:stretch>
            <a:fillRect/>
          </a:stretch>
        </p:blipFill>
        <p:spPr bwMode="auto">
          <a:xfrm>
            <a:off x="2672498" y="383675"/>
            <a:ext cx="3804502" cy="5407525"/>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untitled 6"/>
          <p:cNvPicPr>
            <a:picLocks noChangeAspect="1" noChangeArrowheads="1"/>
          </p:cNvPicPr>
          <p:nvPr/>
        </p:nvPicPr>
        <p:blipFill>
          <a:blip r:embed="rId2" cstate="print"/>
          <a:srcRect/>
          <a:stretch>
            <a:fillRect/>
          </a:stretch>
        </p:blipFill>
        <p:spPr bwMode="auto">
          <a:xfrm>
            <a:off x="2895600" y="232063"/>
            <a:ext cx="3352800" cy="6400803"/>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untitled 1"/>
          <p:cNvPicPr>
            <a:picLocks noChangeAspect="1" noChangeArrowheads="1"/>
          </p:cNvPicPr>
          <p:nvPr/>
        </p:nvPicPr>
        <p:blipFill>
          <a:blip r:embed="rId2" cstate="print"/>
          <a:srcRect/>
          <a:stretch>
            <a:fillRect/>
          </a:stretch>
        </p:blipFill>
        <p:spPr bwMode="auto">
          <a:xfrm>
            <a:off x="1326176" y="711820"/>
            <a:ext cx="5531824" cy="5612780"/>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untitled 3"/>
          <p:cNvPicPr>
            <a:picLocks noChangeAspect="1" noChangeArrowheads="1"/>
          </p:cNvPicPr>
          <p:nvPr/>
        </p:nvPicPr>
        <p:blipFill>
          <a:blip r:embed="rId2" cstate="print"/>
          <a:srcRect/>
          <a:stretch>
            <a:fillRect/>
          </a:stretch>
        </p:blipFill>
        <p:spPr bwMode="auto">
          <a:xfrm>
            <a:off x="2286000" y="304800"/>
            <a:ext cx="4902586" cy="5946924"/>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untitled 4"/>
          <p:cNvPicPr>
            <a:picLocks noChangeAspect="1" noChangeArrowheads="1"/>
          </p:cNvPicPr>
          <p:nvPr/>
        </p:nvPicPr>
        <p:blipFill>
          <a:blip r:embed="rId2" cstate="print"/>
          <a:srcRect/>
          <a:stretch>
            <a:fillRect/>
          </a:stretch>
        </p:blipFill>
        <p:spPr bwMode="auto">
          <a:xfrm>
            <a:off x="2438400" y="533400"/>
            <a:ext cx="4314824" cy="5753100"/>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untitled 2"/>
          <p:cNvPicPr>
            <a:picLocks noChangeAspect="1" noChangeArrowheads="1"/>
          </p:cNvPicPr>
          <p:nvPr/>
        </p:nvPicPr>
        <p:blipFill>
          <a:blip r:embed="rId2" cstate="print"/>
          <a:srcRect/>
          <a:stretch>
            <a:fillRect/>
          </a:stretch>
        </p:blipFill>
        <p:spPr bwMode="auto">
          <a:xfrm>
            <a:off x="2793254" y="132780"/>
            <a:ext cx="2921746" cy="6268020"/>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600200"/>
          </a:xfrm>
        </p:spPr>
        <p:txBody>
          <a:bodyPr>
            <a:noAutofit/>
          </a:bodyPr>
          <a:lstStyle/>
          <a:p>
            <a:r>
              <a:rPr lang="en-US" sz="3200" dirty="0" smtClean="0"/>
              <a:t>Ahmed Parvez rightly called himself an Van Gogh With A Twist ''organic'' painter, because like the great masters of art such as Bashir Mirza,</a:t>
            </a:r>
            <a:endParaRPr lang="en-US" sz="3200" dirty="0"/>
          </a:p>
        </p:txBody>
      </p:sp>
      <p:pic>
        <p:nvPicPr>
          <p:cNvPr id="25602" name="Picture 2" descr="http://magtheweekly.com/24Dec-30Dec2011/images/art4.jpg"/>
          <p:cNvPicPr>
            <a:picLocks noChangeAspect="1" noChangeArrowheads="1"/>
          </p:cNvPicPr>
          <p:nvPr/>
        </p:nvPicPr>
        <p:blipFill>
          <a:blip r:embed="rId2" cstate="print"/>
          <a:srcRect/>
          <a:stretch>
            <a:fillRect/>
          </a:stretch>
        </p:blipFill>
        <p:spPr bwMode="auto">
          <a:xfrm>
            <a:off x="2755136" y="1852151"/>
            <a:ext cx="3340864" cy="4472449"/>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Ahmed Parvez regularly met with artists through Marjorie Hussain. An interview with her made one realize.</a:t>
            </a:r>
            <a:endParaRPr lang="en-US" dirty="0"/>
          </a:p>
        </p:txBody>
      </p:sp>
      <p:pic>
        <p:nvPicPr>
          <p:cNvPr id="26626" name="Picture 2" descr="http://magtheweekly.com/24Dec-30Dec2011/images/art5.jpg"/>
          <p:cNvPicPr>
            <a:picLocks noChangeAspect="1" noChangeArrowheads="1"/>
          </p:cNvPicPr>
          <p:nvPr/>
        </p:nvPicPr>
        <p:blipFill>
          <a:blip r:embed="rId2" cstate="print"/>
          <a:srcRect/>
          <a:stretch>
            <a:fillRect/>
          </a:stretch>
        </p:blipFill>
        <p:spPr bwMode="auto">
          <a:xfrm>
            <a:off x="2743200" y="1978742"/>
            <a:ext cx="3429000" cy="4590437"/>
          </a:xfrm>
          <a:prstGeom prst="rect">
            <a:avLst/>
          </a:prstGeo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74638"/>
            <a:ext cx="7162800" cy="5745162"/>
          </a:xfrm>
        </p:spPr>
        <p:txBody>
          <a:bodyPr>
            <a:noAutofit/>
          </a:bodyPr>
          <a:lstStyle/>
          <a:p>
            <a:pPr algn="l"/>
            <a:r>
              <a:rPr lang="en-US" sz="3600" dirty="0" smtClean="0"/>
              <a:t>Ahmed Parvez began his success through the water colour medium and gouache. A piece that stands out to many of his viewers is one that has been executed with oil sticks and created in 1978. Parvez's paintings are epitomes of vibrancy; explosions of colour are contained within triangles</a:t>
            </a:r>
            <a:endParaRPr lang="en-US" sz="36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457200"/>
            <a:ext cx="7848600" cy="5509200"/>
          </a:xfrm>
          <a:prstGeom prst="rect">
            <a:avLst/>
          </a:prstGeom>
        </p:spPr>
        <p:txBody>
          <a:bodyPr wrap="square">
            <a:spAutoFit/>
          </a:bodyPr>
          <a:lstStyle/>
          <a:p>
            <a:r>
              <a:rPr lang="en-US" sz="3200" dirty="0" smtClean="0"/>
              <a:t>and jewel, toy-like shapes. The brilliant sun-like glowing qualities of the colours are merged with a mechanical design pattern. Initially advised by Dennis Bowen in 1959 to break up the elements of his work, Parvez since then began to add a radical sense of geometry to his work which is evident in his pieces. The pattern of fluorescent green, cobalt blue, bright orange and burn umber square checks on the top right hand side seem to</a:t>
            </a:r>
            <a:endParaRPr lang="en-US" sz="32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533401"/>
            <a:ext cx="7620000" cy="5509200"/>
          </a:xfrm>
          <a:prstGeom prst="rect">
            <a:avLst/>
          </a:prstGeom>
        </p:spPr>
        <p:txBody>
          <a:bodyPr wrap="square">
            <a:spAutoFit/>
          </a:bodyPr>
          <a:lstStyle/>
          <a:p>
            <a:r>
              <a:rPr lang="en-US" sz="3200" dirty="0" err="1" smtClean="0"/>
              <a:t>symbolise</a:t>
            </a:r>
            <a:r>
              <a:rPr lang="en-US" sz="3200" dirty="0" smtClean="0"/>
              <a:t> a window behind a vase, blurred with a multitude of colours from the sun.</a:t>
            </a:r>
            <a:br>
              <a:rPr lang="en-US" sz="3200" dirty="0" smtClean="0"/>
            </a:br>
            <a:r>
              <a:rPr lang="en-US" sz="3200" dirty="0" smtClean="0"/>
              <a:t>Concentrating on arrangements of flowers in vases, his 'still-life' paintings radiate colour. The intensity of oil sticks truly captures the raw energy Parvez injects into his creations; the cadmium orange and reds would appear harsh if handled differently, yet they create an atmosphere of excitement which encapsulates the spontaneity of Parvez's character.</a:t>
            </a:r>
            <a:endParaRPr lang="en-US" sz="3200"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Beautiful combination of design and colour.</a:t>
            </a:r>
            <a:endParaRPr lang="en-US" dirty="0"/>
          </a:p>
        </p:txBody>
      </p:sp>
      <p:pic>
        <p:nvPicPr>
          <p:cNvPr id="27650" name="Picture 2" descr="Van Gogh With A Twist"/>
          <p:cNvPicPr>
            <a:picLocks noChangeAspect="1" noChangeArrowheads="1"/>
          </p:cNvPicPr>
          <p:nvPr/>
        </p:nvPicPr>
        <p:blipFill>
          <a:blip r:embed="rId2" cstate="print"/>
          <a:srcRect/>
          <a:stretch>
            <a:fillRect/>
          </a:stretch>
        </p:blipFill>
        <p:spPr bwMode="auto">
          <a:xfrm>
            <a:off x="2743200" y="1447800"/>
            <a:ext cx="3607105" cy="4828868"/>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Van Gogh With A Twist"/>
          <p:cNvPicPr>
            <a:picLocks noChangeAspect="1" noChangeArrowheads="1"/>
          </p:cNvPicPr>
          <p:nvPr/>
        </p:nvPicPr>
        <p:blipFill>
          <a:blip r:embed="rId2" cstate="print"/>
          <a:srcRect/>
          <a:stretch>
            <a:fillRect/>
          </a:stretch>
        </p:blipFill>
        <p:spPr bwMode="auto">
          <a:xfrm>
            <a:off x="2438400" y="403122"/>
            <a:ext cx="4267200" cy="5712544"/>
          </a:xfrm>
          <a:prstGeom prst="rect">
            <a:avLst/>
          </a:prstGeom>
          <a:noFill/>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457200"/>
            <a:ext cx="8305800" cy="5509200"/>
          </a:xfrm>
          <a:prstGeom prst="rect">
            <a:avLst/>
          </a:prstGeom>
        </p:spPr>
        <p:txBody>
          <a:bodyPr wrap="square">
            <a:spAutoFit/>
          </a:bodyPr>
          <a:lstStyle/>
          <a:p>
            <a:r>
              <a:rPr lang="en-US" sz="3200" dirty="0" smtClean="0"/>
              <a:t>The flowers and leaves are crooked and end with sharp points yet the </a:t>
            </a:r>
            <a:r>
              <a:rPr lang="en-US" sz="3200" dirty="0" err="1" smtClean="0"/>
              <a:t>colouration</a:t>
            </a:r>
            <a:r>
              <a:rPr lang="en-US" sz="3200" dirty="0" smtClean="0"/>
              <a:t> of powder blue, leafy green and rich purple provide the composition with mystery and allow the viewer's focus to keep rotating around the piece. The flowers appear to be lilies in the arrangement. When considering the actual softness and delicacy of lilies to the bold contorted flowers Ahmed Parvez creates, the viewer may wonder how he could have called himself an "organic" non-representational painter</a:t>
            </a:r>
            <a:endParaRPr lang="en-US" sz="3200"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228600"/>
            <a:ext cx="7924800" cy="6001643"/>
          </a:xfrm>
          <a:prstGeom prst="rect">
            <a:avLst/>
          </a:prstGeom>
        </p:spPr>
        <p:txBody>
          <a:bodyPr wrap="square">
            <a:spAutoFit/>
          </a:bodyPr>
          <a:lstStyle/>
          <a:p>
            <a:r>
              <a:rPr lang="en-US" sz="3200" dirty="0" smtClean="0"/>
              <a:t>Interestingly enough Parvez's work has a detailed Mughal and Sindhi decorative influence. In his pieces, the red, green, purple and yellow colours dominate, projecting the oriental feel to his work. Perhaps because of the twisted element of Pakistani culture one can detect in his work, Ahmed Parvez rightly called himself an ''organic'' painter, because like the great masters of art such as Bashir Mirza, he stayed true to his roots and drew inspiration, especially </a:t>
            </a:r>
            <a:r>
              <a:rPr lang="en-US" sz="3200" dirty="0" err="1" smtClean="0"/>
              <a:t>colouration</a:t>
            </a:r>
            <a:r>
              <a:rPr lang="en-US" sz="3200" dirty="0" smtClean="0"/>
              <a:t> from the vibrancy of his country. </a:t>
            </a:r>
            <a:endParaRPr lang="en-US" sz="3200"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81000"/>
            <a:ext cx="8153400" cy="5632311"/>
          </a:xfrm>
          <a:prstGeom prst="rect">
            <a:avLst/>
          </a:prstGeom>
        </p:spPr>
        <p:txBody>
          <a:bodyPr wrap="square">
            <a:spAutoFit/>
          </a:bodyPr>
          <a:lstStyle/>
          <a:p>
            <a:r>
              <a:rPr lang="en-US" sz="3600" dirty="0" smtClean="0"/>
              <a:t>great masters of art such as Bashir Mirza, he stayed true to his roots and drew inspiration, especially coloration from the vibrancy of his country. </a:t>
            </a:r>
            <a:br>
              <a:rPr lang="en-US" sz="3600" dirty="0" smtClean="0"/>
            </a:br>
            <a:r>
              <a:rPr lang="en-US" sz="3600" dirty="0" smtClean="0"/>
              <a:t>Parvez acknowledged that he owed much to his uncle and however futile his teachings in drawing a perfect circle were, he indirectly provided Parvez with a motive to break away from the 'classical interpretation' of art.</a:t>
            </a:r>
            <a:endParaRPr lang="en-US" sz="3600"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609600"/>
            <a:ext cx="8610600" cy="5078313"/>
          </a:xfrm>
          <a:prstGeom prst="rect">
            <a:avLst/>
          </a:prstGeom>
        </p:spPr>
        <p:txBody>
          <a:bodyPr wrap="square">
            <a:spAutoFit/>
          </a:bodyPr>
          <a:lstStyle/>
          <a:p>
            <a:r>
              <a:rPr lang="en-US" sz="3600" dirty="0" smtClean="0"/>
              <a:t>His gouache on paper, created in 1978, of a cadmium red mug-like vase with a flower arrangement which appears as exploding buds and 'bursting seeds', has a calligraphic feel to it as the flowers are shaped to appear as stretched and distorted alphabets. The coloration scheme in this painting reminded the writer of a conversation shared with Wahab Jaffer during an interview.</a:t>
            </a:r>
            <a:endParaRPr lang="en-US" sz="3600"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1"/>
            <a:ext cx="8534400" cy="6494085"/>
          </a:xfrm>
          <a:prstGeom prst="rect">
            <a:avLst/>
          </a:prstGeom>
        </p:spPr>
        <p:txBody>
          <a:bodyPr wrap="square">
            <a:spAutoFit/>
          </a:bodyPr>
          <a:lstStyle/>
          <a:p>
            <a:r>
              <a:rPr lang="en-US" sz="3200" dirty="0" smtClean="0"/>
              <a:t>The artist had been reminiscing upon Parvez's teachings; he had shown Wahab Jaffer that inevitably a light blue background would immediately pick up the colours in the foreground. This draws a parallel with how a child will almost always colour the sky light blue in a landscape painting, accentuating the bright hues of the objects in the forefront. Similarly, the pastel feminine-like shades of blue, pink and light purple create a soft background which enables the virile oranges, greens and yellows to stand out and remind the viewer of the restless personality of Ahmed Parvez. </a:t>
            </a:r>
            <a:endParaRPr lang="en-US" sz="3200"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Van Gogh With A Twist"/>
          <p:cNvPicPr>
            <a:picLocks noChangeAspect="1" noChangeArrowheads="1"/>
          </p:cNvPicPr>
          <p:nvPr/>
        </p:nvPicPr>
        <p:blipFill>
          <a:blip r:embed="rId2" cstate="print"/>
          <a:srcRect/>
          <a:stretch>
            <a:fillRect/>
          </a:stretch>
        </p:blipFill>
        <p:spPr bwMode="auto">
          <a:xfrm>
            <a:off x="2590800" y="914399"/>
            <a:ext cx="4023910" cy="5386849"/>
          </a:xfrm>
          <a:prstGeom prst="rect">
            <a:avLst/>
          </a:prstGeom>
          <a:noFill/>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152400"/>
            <a:ext cx="8382000" cy="6722685"/>
          </a:xfrm>
          <a:prstGeom prst="rect">
            <a:avLst/>
          </a:prstGeom>
        </p:spPr>
        <p:txBody>
          <a:bodyPr wrap="square">
            <a:spAutoFit/>
          </a:bodyPr>
          <a:lstStyle/>
          <a:p>
            <a:r>
              <a:rPr lang="en-US" sz="3200" dirty="0" smtClean="0"/>
              <a:t>Ahmed Parvez regularly met with artists through Marjorie Hussain. An interview with her made one realize that Parvez did not just pursue art for a career or even for therapeutic reasons; his art communicated the unspoken. The spontaneity of coloration and the heightened pigments of his work revealed his fluctuating nature and how he valued every moment's gesture. Child-like yet dynamic and detailed, his work could apply to a multitude of adjectives. Having the opportunity to view his work at Wahab Jaffer's home made me </a:t>
            </a:r>
            <a:r>
              <a:rPr lang="en-US" sz="3200" dirty="0" err="1" smtClean="0"/>
              <a:t>realise</a:t>
            </a:r>
            <a:r>
              <a:rPr lang="en-US" sz="3200" dirty="0" smtClean="0"/>
              <a:t> that his art was meant to transcend time and communicate to many generations.</a:t>
            </a:r>
            <a:endParaRPr lang="en-US" sz="3200"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801"/>
            <a:ext cx="8534400" cy="6001643"/>
          </a:xfrm>
          <a:prstGeom prst="rect">
            <a:avLst/>
          </a:prstGeom>
        </p:spPr>
        <p:txBody>
          <a:bodyPr wrap="square">
            <a:spAutoFit/>
          </a:bodyPr>
          <a:lstStyle/>
          <a:p>
            <a:r>
              <a:rPr lang="en-US" sz="3200" dirty="0" smtClean="0"/>
              <a:t>he </a:t>
            </a:r>
            <a:r>
              <a:rPr lang="en-US" sz="3200" dirty="0" err="1" smtClean="0"/>
              <a:t>colouration</a:t>
            </a:r>
            <a:r>
              <a:rPr lang="en-US" sz="3200" dirty="0" smtClean="0"/>
              <a:t> of the work from artists conveys a certain intellectualism, as their knowledge and control over the choice and blending of colours is a skill which is rarely found. Therefore, Ahmed Parvez's abstract and symbolic art are transported to another level because of his colours. They represent universal issues and this may be one of the many reasons behind why the artist received the President's Award for Pride of Performance. However he never failed to show his generosity in encouraging younger artists and his fellow peers and took delight in good work. </a:t>
            </a:r>
            <a:endParaRPr lang="en-US" sz="3200"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800"/>
            <a:ext cx="8458200" cy="4524315"/>
          </a:xfrm>
          <a:prstGeom prst="rect">
            <a:avLst/>
          </a:prstGeom>
        </p:spPr>
        <p:txBody>
          <a:bodyPr wrap="square">
            <a:spAutoFit/>
          </a:bodyPr>
          <a:lstStyle/>
          <a:p>
            <a:r>
              <a:rPr lang="en-US" sz="3600" dirty="0" smtClean="0">
                <a:solidFill>
                  <a:srgbClr val="C00000"/>
                </a:solidFill>
              </a:rPr>
              <a:t>UNIT 2 GOALS </a:t>
            </a:r>
          </a:p>
          <a:p>
            <a:r>
              <a:rPr lang="en-US" sz="3600" dirty="0" smtClean="0"/>
              <a:t>At the end of the unit students teachers will know how art is product of the particular culture, Key features of Islamic art, explains the significance of calligraphy in Islamic art. Will recognize work of artists. Will have the knowledge of Cubism, realism and abstraction.</a:t>
            </a:r>
            <a:endParaRPr lang="en-US" sz="3600"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228600"/>
            <a:ext cx="8153400" cy="6186309"/>
          </a:xfrm>
          <a:prstGeom prst="rect">
            <a:avLst/>
          </a:prstGeom>
        </p:spPr>
        <p:txBody>
          <a:bodyPr wrap="square">
            <a:spAutoFit/>
          </a:bodyPr>
          <a:lstStyle/>
          <a:p>
            <a:r>
              <a:rPr lang="en-US" sz="3600" dirty="0" smtClean="0">
                <a:solidFill>
                  <a:srgbClr val="C00000"/>
                </a:solidFill>
              </a:rPr>
              <a:t>UNIT 2 ESSENCIAL QUESTIONS</a:t>
            </a:r>
          </a:p>
          <a:p>
            <a:pPr>
              <a:buFont typeface="Arial" pitchFamily="34" charset="0"/>
              <a:buChar char="•"/>
            </a:pPr>
            <a:r>
              <a:rPr lang="en-US" sz="3600" dirty="0" smtClean="0"/>
              <a:t> Does art reflect culture or shape it?</a:t>
            </a:r>
          </a:p>
          <a:p>
            <a:pPr>
              <a:buFont typeface="Arial" pitchFamily="34" charset="0"/>
              <a:buChar char="•"/>
            </a:pPr>
            <a:r>
              <a:rPr lang="en-US" sz="3600" dirty="0" smtClean="0"/>
              <a:t> How is culture and tradition expressed through art.</a:t>
            </a:r>
          </a:p>
          <a:p>
            <a:pPr>
              <a:buFont typeface="Arial" pitchFamily="34" charset="0"/>
              <a:buChar char="•"/>
            </a:pPr>
            <a:r>
              <a:rPr lang="en-US" sz="3600" dirty="0" smtClean="0"/>
              <a:t> What is Islamic art/ How can Islamic art be used in teaching Math?</a:t>
            </a:r>
          </a:p>
          <a:p>
            <a:pPr>
              <a:buFont typeface="Arial" pitchFamily="34" charset="0"/>
              <a:buChar char="•"/>
            </a:pPr>
            <a:r>
              <a:rPr lang="en-US" sz="3600" dirty="0" smtClean="0"/>
              <a:t> How can writing convey its meaning through its appearance (beyond literal meaning)?</a:t>
            </a:r>
          </a:p>
          <a:p>
            <a:pPr>
              <a:buFont typeface="Arial" pitchFamily="34" charset="0"/>
              <a:buChar char="•"/>
            </a:pPr>
            <a:r>
              <a:rPr lang="en-US" sz="3600" dirty="0" smtClean="0"/>
              <a:t>  What are Cubism, Realism and Abstraction in art?</a:t>
            </a:r>
            <a:endParaRPr lang="en-US" sz="36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2216</TotalTime>
  <Words>2105</Words>
  <Application>Microsoft Office PowerPoint</Application>
  <PresentationFormat>On-screen Show (4:3)</PresentationFormat>
  <Paragraphs>76</Paragraphs>
  <Slides>50</Slides>
  <Notes>2</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Ahmed Parvez rightly called himself an Van Gogh With A Twist ''organic'' painter, because like the great masters of art such as Bashir Mirza,</vt:lpstr>
      <vt:lpstr>Ahmed Parvez regularly met with artists through Marjorie Hussain. An interview with her made one realize.</vt:lpstr>
      <vt:lpstr>Ahmed Parvez began his success through the water colour medium and gouache. A piece that stands out to many of his viewers is one that has been executed with oil sticks and created in 1978. Parvez's paintings are epitomes of vibrancy; explosions of colour are contained within triangles</vt:lpstr>
      <vt:lpstr>Slide 37</vt:lpstr>
      <vt:lpstr>Slide 38</vt:lpstr>
      <vt:lpstr>Beautiful combination of design and colour.</vt:lpstr>
      <vt:lpstr>Slide 40</vt:lpstr>
      <vt:lpstr>Slide 41</vt:lpstr>
      <vt:lpstr>Slide 42</vt:lpstr>
      <vt:lpstr>Slide 43</vt:lpstr>
      <vt:lpstr>Slide 44</vt:lpstr>
      <vt:lpstr>Slide 45</vt:lpstr>
      <vt:lpstr>Slide 46</vt:lpstr>
      <vt:lpstr>Slide 47</vt:lpstr>
      <vt:lpstr>Slide 48</vt:lpstr>
      <vt:lpstr>Slide 49</vt:lpstr>
      <vt:lpstr>Slide 50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Samina Saleem</dc:creator>
  <cp:lastModifiedBy>NTS</cp:lastModifiedBy>
  <cp:revision>38</cp:revision>
  <dcterms:created xsi:type="dcterms:W3CDTF">2014-06-28T17:14:34Z</dcterms:created>
  <dcterms:modified xsi:type="dcterms:W3CDTF">2014-06-30T09:16:37Z</dcterms:modified>
</cp:coreProperties>
</file>