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06" r:id="rId2"/>
    <p:sldId id="307" r:id="rId3"/>
    <p:sldId id="256" r:id="rId4"/>
    <p:sldId id="257" r:id="rId5"/>
    <p:sldId id="301" r:id="rId6"/>
    <p:sldId id="258" r:id="rId7"/>
    <p:sldId id="302" r:id="rId8"/>
    <p:sldId id="303" r:id="rId9"/>
    <p:sldId id="259" r:id="rId10"/>
    <p:sldId id="260" r:id="rId11"/>
    <p:sldId id="261" r:id="rId12"/>
    <p:sldId id="262" r:id="rId13"/>
    <p:sldId id="263" r:id="rId14"/>
    <p:sldId id="264" r:id="rId15"/>
    <p:sldId id="265" r:id="rId16"/>
    <p:sldId id="304" r:id="rId17"/>
    <p:sldId id="305" r:id="rId18"/>
    <p:sldId id="267" r:id="rId19"/>
    <p:sldId id="266" r:id="rId20"/>
    <p:sldId id="268" r:id="rId21"/>
    <p:sldId id="269" r:id="rId22"/>
    <p:sldId id="270" r:id="rId23"/>
    <p:sldId id="271" r:id="rId24"/>
    <p:sldId id="272" r:id="rId25"/>
    <p:sldId id="273" r:id="rId26"/>
    <p:sldId id="275" r:id="rId27"/>
    <p:sldId id="274" r:id="rId28"/>
    <p:sldId id="276" r:id="rId29"/>
    <p:sldId id="277" r:id="rId30"/>
    <p:sldId id="278" r:id="rId31"/>
    <p:sldId id="279" r:id="rId32"/>
    <p:sldId id="280" r:id="rId33"/>
    <p:sldId id="281" r:id="rId34"/>
    <p:sldId id="282" r:id="rId35"/>
    <p:sldId id="283" r:id="rId36"/>
    <p:sldId id="284" r:id="rId37"/>
    <p:sldId id="285" r:id="rId38"/>
    <p:sldId id="286" r:id="rId39"/>
    <p:sldId id="291" r:id="rId40"/>
    <p:sldId id="287" r:id="rId41"/>
    <p:sldId id="290" r:id="rId42"/>
    <p:sldId id="288" r:id="rId43"/>
    <p:sldId id="292" r:id="rId44"/>
    <p:sldId id="293" r:id="rId45"/>
    <p:sldId id="289" r:id="rId46"/>
    <p:sldId id="294" r:id="rId47"/>
    <p:sldId id="295" r:id="rId48"/>
    <p:sldId id="296" r:id="rId49"/>
    <p:sldId id="297" r:id="rId50"/>
    <p:sldId id="298" r:id="rId51"/>
    <p:sldId id="299" r:id="rId52"/>
    <p:sldId id="30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8075B4-5CE9-49FF-9287-01B28BBD887C}" type="datetimeFigureOut">
              <a:rPr lang="en-US" smtClean="0"/>
              <a:pPr/>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1DA26A-3771-489B-BFED-339220C352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1DA26A-3771-489B-BFED-339220C3520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1DA26A-3771-489B-BFED-339220C3520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1DA26A-3771-489B-BFED-339220C3520A}" type="slidenum">
              <a:rPr lang="en-US" smtClean="0"/>
              <a:pPr/>
              <a:t>50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1DA26A-3771-489B-BFED-339220C3520A}"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0B0BA5-ED19-4C7B-B9F2-D928DB89CA43}"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B0BA5-ED19-4C7B-B9F2-D928DB89CA43}"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0B0BA5-ED19-4C7B-B9F2-D928DB89CA43}"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0B0BA5-ED19-4C7B-B9F2-D928DB89CA43}"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0B0BA5-ED19-4C7B-B9F2-D928DB89CA43}" type="datetimeFigureOut">
              <a:rPr lang="en-US" smtClean="0"/>
              <a:pPr/>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0B0BA5-ED19-4C7B-B9F2-D928DB89CA43}" type="datetimeFigureOut">
              <a:rPr lang="en-US" smtClean="0"/>
              <a:pPr/>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B0BA5-ED19-4C7B-B9F2-D928DB89CA43}" type="datetimeFigureOut">
              <a:rPr lang="en-US" smtClean="0"/>
              <a:pPr/>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0B0BA5-ED19-4C7B-B9F2-D928DB89CA43}"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0B0BA5-ED19-4C7B-B9F2-D928DB89CA43}"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B0BA5-ED19-4C7B-B9F2-D928DB89CA43}"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B0BA5-ED19-4C7B-B9F2-D928DB89CA43}"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946B62-09D3-42E3-B70A-855083EC13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0B0BA5-ED19-4C7B-B9F2-D928DB89CA43}" type="datetimeFigureOut">
              <a:rPr lang="en-US" smtClean="0"/>
              <a:pPr/>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946B62-09D3-42E3-B70A-855083EC13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457200"/>
            <a:ext cx="8381999" cy="5909310"/>
          </a:xfrm>
          <a:prstGeom prst="rect">
            <a:avLst/>
          </a:prstGeom>
        </p:spPr>
        <p:txBody>
          <a:bodyPr wrap="square">
            <a:spAutoFit/>
          </a:bodyPr>
          <a:lstStyle/>
          <a:p>
            <a:r>
              <a:rPr lang="en-US" sz="3600" b="1" dirty="0" smtClean="0"/>
              <a:t>Lecture. 12. Unit. 2.</a:t>
            </a:r>
          </a:p>
          <a:p>
            <a:r>
              <a:rPr lang="en-US" sz="3600" b="1" dirty="0" smtClean="0"/>
              <a:t>Summery of Lecture 11.</a:t>
            </a:r>
          </a:p>
          <a:p>
            <a:r>
              <a:rPr lang="en-US" sz="3600" dirty="0" smtClean="0">
                <a:solidFill>
                  <a:srgbClr val="C00000"/>
                </a:solidFill>
              </a:rPr>
              <a:t>LECTURE. 11. UNIT. 2</a:t>
            </a:r>
            <a:br>
              <a:rPr lang="en-US" sz="3600" dirty="0" smtClean="0">
                <a:solidFill>
                  <a:srgbClr val="C00000"/>
                </a:solidFill>
              </a:rPr>
            </a:br>
            <a:r>
              <a:rPr lang="en-US" sz="3600" dirty="0" smtClean="0"/>
              <a:t>Making Calligraphies using different tools and mediums. (Practical)</a:t>
            </a:r>
          </a:p>
          <a:p>
            <a:r>
              <a:rPr lang="en-US" sz="3600" dirty="0" smtClean="0"/>
              <a:t>After this practical based lecture 10. Unit. 2.</a:t>
            </a:r>
          </a:p>
          <a:p>
            <a:r>
              <a:rPr lang="en-US" sz="3600" dirty="0" smtClean="0"/>
              <a:t>In lecture 10 we discussed Important Pakistani Calligraphers and their work.</a:t>
            </a:r>
          </a:p>
          <a:p>
            <a:r>
              <a:rPr lang="en-US" sz="3600" dirty="0" smtClean="0"/>
              <a:t>Although they were all Modern artists but they gave importance to Traditional script.</a:t>
            </a:r>
          </a:p>
          <a:p>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533400"/>
            <a:ext cx="8229600" cy="5632311"/>
          </a:xfrm>
          <a:prstGeom prst="rect">
            <a:avLst/>
          </a:prstGeom>
        </p:spPr>
        <p:txBody>
          <a:bodyPr wrap="square">
            <a:spAutoFit/>
          </a:bodyPr>
          <a:lstStyle/>
          <a:p>
            <a:r>
              <a:rPr lang="en-US" sz="3600" dirty="0" smtClean="0"/>
              <a:t>The work of Calligraphers of Pakistan that we discussed are </a:t>
            </a:r>
          </a:p>
          <a:p>
            <a:r>
              <a:rPr lang="en-US" sz="3600" dirty="0" smtClean="0"/>
              <a:t>Anwar Jalal Shemza</a:t>
            </a:r>
          </a:p>
          <a:p>
            <a:r>
              <a:rPr lang="en-US" sz="3600" dirty="0" smtClean="0"/>
              <a:t>Guljee</a:t>
            </a:r>
          </a:p>
          <a:p>
            <a:r>
              <a:rPr lang="en-US" sz="3600" dirty="0" smtClean="0"/>
              <a:t>Sadeqain</a:t>
            </a:r>
          </a:p>
          <a:p>
            <a:r>
              <a:rPr lang="en-US" sz="3600" dirty="0" smtClean="0"/>
              <a:t>Shakir Ali.</a:t>
            </a:r>
          </a:p>
          <a:p>
            <a:r>
              <a:rPr lang="en-US" sz="3600" dirty="0" smtClean="0"/>
              <a:t>All these artist are well known for their love for Modern art and their love for Calligraphy.</a:t>
            </a:r>
          </a:p>
          <a:p>
            <a:r>
              <a:rPr lang="en-US" sz="3600" dirty="0" smtClean="0"/>
              <a:t>We Discussed their life and work in detail.</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5638799"/>
          </a:xfrm>
        </p:spPr>
        <p:txBody>
          <a:bodyPr>
            <a:normAutofit fontScale="90000"/>
          </a:bodyPr>
          <a:lstStyle/>
          <a:p>
            <a:pPr algn="l"/>
            <a:r>
              <a:rPr lang="en-US" dirty="0" smtClean="0">
                <a:solidFill>
                  <a:srgbClr val="C00000"/>
                </a:solidFill>
              </a:rPr>
              <a:t/>
            </a:r>
            <a:br>
              <a:rPr lang="en-US" dirty="0" smtClean="0">
                <a:solidFill>
                  <a:srgbClr val="C00000"/>
                </a:solidFill>
              </a:rPr>
            </a:br>
            <a:r>
              <a:rPr lang="en-US" dirty="0" smtClean="0">
                <a:solidFill>
                  <a:srgbClr val="C00000"/>
                </a:solidFill>
              </a:rPr>
              <a:t>LECTURE. 12. Unit. 2</a:t>
            </a:r>
            <a:br>
              <a:rPr lang="en-US" dirty="0" smtClean="0">
                <a:solidFill>
                  <a:srgbClr val="C00000"/>
                </a:solidFill>
              </a:rPr>
            </a:br>
            <a:r>
              <a:rPr lang="en-US" dirty="0" smtClean="0"/>
              <a:t>Introduction to Cubism.</a:t>
            </a:r>
            <a:br>
              <a:rPr lang="en-US" dirty="0" smtClean="0"/>
            </a:br>
            <a:r>
              <a:rPr lang="en-US" dirty="0" smtClean="0"/>
              <a:t>20</a:t>
            </a:r>
            <a:r>
              <a:rPr lang="en-US" baseline="30000" dirty="0" smtClean="0"/>
              <a:t>th</a:t>
            </a:r>
            <a:r>
              <a:rPr lang="en-US" dirty="0" smtClean="0"/>
              <a:t> Century art in Pakistan</a:t>
            </a:r>
            <a:br>
              <a:rPr lang="en-US" dirty="0" smtClean="0"/>
            </a:br>
            <a:r>
              <a:rPr lang="en-US" dirty="0" smtClean="0"/>
              <a:t/>
            </a:r>
            <a:br>
              <a:rPr lang="en-US" dirty="0" smtClean="0"/>
            </a:br>
            <a:r>
              <a:rPr lang="en-US" dirty="0" smtClean="0"/>
              <a:t>(Pakistani Artists Shakir Ali and Mansoor Rahi</a:t>
            </a:r>
            <a:br>
              <a:rPr lang="en-US" dirty="0" smtClean="0"/>
            </a:br>
            <a:r>
              <a:rPr lang="en-US" dirty="0"/>
              <a:t/>
            </a:r>
            <a:br>
              <a:rPr lang="en-US" dirty="0"/>
            </a:b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1"/>
            <a:ext cx="8458200" cy="5632311"/>
          </a:xfrm>
          <a:prstGeom prst="rect">
            <a:avLst/>
          </a:prstGeom>
        </p:spPr>
        <p:txBody>
          <a:bodyPr wrap="square">
            <a:spAutoFit/>
          </a:bodyPr>
          <a:lstStyle/>
          <a:p>
            <a:r>
              <a:rPr lang="en-US" sz="3600" dirty="0" smtClean="0"/>
              <a:t>CUBISM:</a:t>
            </a:r>
          </a:p>
          <a:p>
            <a:r>
              <a:rPr lang="en-US" sz="3600" dirty="0" smtClean="0"/>
              <a:t> Within the first two decades of the 20th century, a new art movement began that was unlike any other—</a:t>
            </a:r>
            <a:r>
              <a:rPr lang="en-US" sz="3600" b="1" dirty="0" smtClean="0"/>
              <a:t>Cubism</a:t>
            </a:r>
            <a:r>
              <a:rPr lang="en-US" sz="3600" dirty="0" smtClean="0"/>
              <a:t>.</a:t>
            </a:r>
          </a:p>
          <a:p>
            <a:r>
              <a:rPr lang="en-US" sz="3600" dirty="0" smtClean="0"/>
              <a:t>Started by Georges Braque and Pablo Picasso, most Cubist works are immediately recognizable due to their flattened, nearly two-dimensional appearance; an inclusion of geometric angles, lines, and shapes; and a fairly neutral color palette.</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descr="data:image/jpeg;base64,/9j/4AAQSkZJRgABAQAAAQABAAD/2wCEAAkGBwgHBgkIBwgKCgkLDRYPDQwMDRsUFRAWIB0iIiAdHx8kKDQsJCYxJx8fLT0tMTU3Ojo6Iys/RD84QzQ5OjcBCgoKDQwNGg8PGjclHyU3Nzc3Nzc3Nzc3Nzc3Nzc3Nzc3Nzc3Nzc3Nzc3Nzc3Nzc3Nzc3Nzc3Nzc3Nzc3Nzc3N//AABEIALoAlwMBIgACEQEDEQH/xAAcAAACAgMBAQAAAAAAAAAAAAAFBgMEAAIHAQj/xAA9EAACAQMDAQYEAwYEBgMAAAABAgMABBEFEiExBhMiQVFhFDJxgSORoQcWQlKx0RViwfAkM0Ny4fFEgrL/xAAUAQEAAAAAAAAAAAAAAAAAAAAA/8QAFBEBAAAAAAAAAAAAAAAAAAAAAP/aAAwDAQACEQMRAD8ARnXedqqox/lFVbqPJ3Dac/5RUwk8eaiIluZUigUs7HgD+p9qCi0SPIcouAP5ax4VCqWUDjgBRTTbaDYwBWvpZZHI5WPhM+metEYrfS4QphtEOOmRk0HPfgzKcQQtJnrsTJ/QVfh7OarM+V090RsAbwB/Wuk23eLgxqqDGQFGKkaaV+ZCfWgQrbsXfy5734aMA+bda3PYm6PIubYsx816U3q7HxPxjOAK1knCKcHJ9KBEueyWpREhIoJCOm1hj8jVG40XULc5ks5B/wBseR+lPjXBeX5Dk/arsMz48DOB7c0HKWjO/bJGFOOhXH6YqBlbfnjIHhGAMV1+4W1vY9l9bRTAcYZKAal2Lsrhe806VreTGe6kO5D9+ooOf7T4jlc7RncKxEzwF+n1q9qmnXWl3QivbaVNx8L/AMLfQ9DVQhlOT0Hl60HrIXQH5QGFaKFy3hU4PPFSNKrIBjqckelRuY+oyC3zHPFBYSNW+dOvXitZgqnZtVefJa3Lq3gx/viobh0yBk7v60EG7Yp+vtWVmVIO4cZ6V5QMqCWSQRojSMegSnbRNIS0tSly2yaX52Ucj2z6VW0/To9Jk7veGn/jbrjywKNxXHAj4z/Wg0TTrUnK5cDybzrdraGIEKiLjyxXjnCME+bqQK2EwYeM5OOKDO8O0YwuOPtUc8204z9axpl5UDJ9K0de8B3jJ4wRQQuS3KgkfXBrRFDN0zVjYdpx0GahQFefPPFBDKCjZRR0wa2VWGQp5JzVhk3n5AMc8V4IgwJGMetBGuOrE7h+tbNIVIAPA8/OsMS7go+Y8DFZgr8w3epoJpEt7m0MN1Gk0TjDI46/eknX+yXwUbXembprQdVIBaP+49/Km/KY8TYB4FWYH7k7VPzHGD0NBx6QgIdpx9BUMYLnbwRXQu1fZZLkPfaOgDgbpbcHAb1K/wBqQSjKxAB3eYIxz/egkjBSXxDI5zWh3huCDz5itkJDevr7Vj9AfXoepIoIwoB2lCT6Lx/pWV7DJ3Ugc+I44rKB57R/H6Xdh5QDGxIR84zzUFvr8yjJ5YV0fVdLttWtJrW6QMhGQx5IPr9a5DrejyaHftayOWQruWRPMe/vQH27SrJ5lGA5J86sW2uxy7RMy5xwc/7xSIzPghWZhjjI5NeiWRcZwceQ4xQdSguo5EB3qzH08qtCRGA8x7VyaC9uEbek0iEeWeKJW2tai57uBtzHp4sGg6WJFKkRoR7kVrhNg3DBzwMUmxXnagJvFnI4HGVIatm7Sa5bgG40+THqYzQN7rgsQDgjrWqxnaCOgpSTtuE4ntSMc/N1/OrsHbWwnyzo8Yzz4c/0oGNAdwOMEdK2ZcMdw48jQu07T6dcFVScAN05x+lFo7q2kQbJAfPmgha3DAHGApz9a8EHdkdCM9aumON0VwT9jxWj+LPtQRxbkBK4K+mOnvQLtR2Wh1VDe6Wqx3ud8kYGBL749aYlRxt2EEH08qlgV43J24BPkfP1oOKvD3chRkIdsgg9Rjr/AEqK5VixyOBzxzj6V1Xtb2VXVomu9PRV1BV3NF5TffyauYXQkiYqyFGQ4ZW4P3HkaCh80uc7R6jrWVMsbK27aTmvKD6KVThscqeRj1pE/aNps1ylrcQIdwbujjpz0p/tId6gDK59TUGs2Cy2s3G7A4OOh8j9qDlb6EunWqLK26eTDPVC6sEZu82bAeDinu/sQyr3pb296HT6epQ4XnyBoEqeyYqSrZUeVUPh3DYXr7jpTnNpzeSE8Z46YqnPo0spIkJT+IYHUUC1bXV5Z5+HupI28wJDijNh2x1m2IDziZehV1/1zWraMUJHd5bHiJ5zVebSwke/J5OCPagOx9tbeYCPU9HimB67CMjP1FbNP2KuQFksntnPUqMEfcUt3GnOHdSDwu7PqfSqa27PFlwcAZyRnFA3funoF+pbTdcjjYk4WQhiDgVH+5Wu2yltOvYZwOndsR+maUShULtB56EjpVi3v720dfhp5UIOBhzigNz3Gu6VJ/xdu4IHL92f/wBAirFr2zlDpHLyfMt4v7EfrVW07datB+FMUuh1IlGcj0q5+8Oj6ioGp6IiZ+aS3NAdsu1VrcKGy6Mx5CHcD/r+lHbHVbO5XYjq3PTPipBfQ9Bu/wATR9Y+HfBIiuBjn0zVabS9e00bzAbqMdJIfHkeuRzQdctVDeJXyOMAjpQHtX2Qi15GntAYL8c7ig2y48mHr6GkfT+117ZOBKXDL/Aw5NPmhds7S/kSOZWjm9B4uPXig5Hf6fc2Fw8F1E8My/PG3GP/ABWV0/8AaZZw6j2fOoR938VaMqh1PLIzYwfvzWUD3FCCEQHxcdefKory9toZXtWZRIRhfQmrMQBQMG5C5pLjnkn1C4NySUeXMTZ+Ujy+lARuISIRvwxwVI9PehxjDE5XrwRR6TYbaUIpJUDJ96FhVyfb2zQVfhQoK7xhueD0HpWLpjRxDDFkwSCeT9jVyB4IIpJ7iRYljGXyegoBqfbRljd9Jtg0MZ/5jdPbig1vLO4itvh1WQrnPeNgsOaqPaRYCvLG/OW2c1T/AMe1PULgw2t48jGISSNEoCoecrz6cfnXunSSTJJM4Vu76uBjP1oJhYd5ubacsuRnpQxbWKODax2urcqad+z0C3Nt+Lt3DzPpShrtjIuovCz+EAkUAq5gg+YA8nxVVe080BK+Q869hjmN0wiILxjoT0FWW1FiIlMccjuPEoXbtNAJeyKEID4ScnHX6VGiYKhuPQUVMkFwGCfhzD/p/wCtUSrFiWBO3jI86D22HeEITkc5THSr66pcaXIHsbqZCwGUEmQDVa0A/EZhwFOPrVb4VnZpCCFAzzxQMf7zC9UR6lpVndD+fbsc/cUJu7qzW6E2mQXFugxmOWTO0+e3/wA1DImEhIUAFDx5HBxUEjkuBxj6UBXUu0V/faf8C87rbsQXXOS2OmSf7VlBg5LnBJxWUH0rgohUsB4eMfQUoXEYRpY3XlXPTypqViqodo+UefsKE6nCGuXAAG+PfnP2NAN07VTdWLSohCudjD+U9K0lZBKQc7SOcVtYwJBprQxgZVju+tQS4Dhj1NBW1Cyub2MwxNG0THDPI54+hA5qhKvwP4UcSKAcFDghh/v1pitcle9XoOUHoPWt0w42tGMkHnA5+tAqSy3ty3dgNGq5/CiRVGPqKI29pK9l3LJsz/L1J96ZFsoAilMAgdBVB7q279o7fdujYA58zQWdG09dqQ9GC4OKEdq9JMOrI4wUx4mHVaadLjZJlkx4SOtaa4ifEF3CsCPSg5vJpdzLcrcRbWCc7Dx+taSWbf8AyLdUK9CfFx9RTvDaRO+Ym3e1QXOmruZzEQ+eCDxQI11pUM6K0QbcnPCY/Khs9su8DPQcn3p6nsowjADYV+Ug9D1zS3qUJBc7QGPP39aAPbwKX8WFQHJ+gqR/h57d5IBjg/8AurGnxCVnVwNgiOR6YFV+z0BkMhYbogNzHy20FPUYTA1vC74aOHLDHQtzj7CqTqxByVwfOrF5cNc3LzOTudiRmqjSEkFRn1NBswAXC+AeoryvMjZvIPI8qyg+kUjH4Q8PKrnn2qhrcRSJZgM7TtOPSiEcgZUIXoo/oK3kg7+GWLIO5TjNArbYopZRCzqsnLI3O01RZi3UZP5cVbQtA8kcoAlIwMjk89apsuZi7MFGDQTRTGNu6DKMjkD0q9bSrnGdwH60vyyjveJBliD9RVuG5KoxJXgZyPSgt61qfwsKxQDdcSnCBfKtbCK2h0+Mlw0xO6VsdT50MtAZzJezr+JJkQg/wr60HvNZvdPJhFuskOfLqKDqWkPFMDg5AH5V5rLq8irEgb2NIundqAlsTbAFieVJwR65qvJ24S3m5TvWHVFNAxXivpt9BK2RFN4WA6KfWrl1KpVdpJ565qlYX37xaQ0rxdyrn8NWHXH8VSRBu6AduRx0oB+oJ3viV1ToMevPSgetQsnixuZT8vrR+9AgAkABywBzzmq2oQJdHasgGw9TQKtpZPc28yRyJE79S2flqXXreLRNIW0tX3PcNtLHgkDr9qL6VHDBeGCbgSKcYHnkUudt7o3etNFEw2WyCPPv1P6mgXgdwJHI961KkDlSpPUVIY/w8McD2q3ZWPxMuFOWHU5oB+0gED/1WUxXHZ51iym5snkAV7QdtjRo1jAwQFG4+vAqXaVTcrbXxwOlSW0IMKKeAqLy30qPU7gWMDzBARg7Pc+VBQ1YpFZvJO0MbSHChiAT9KTrtCGyRldwyB6Un6tr+oaprsEuoOVWCdR3J4EZBx0+9Nlzd900hO3rkY86CORDsi3IMk8YHTirF5aOtjGB/wBVgp+lQqwcwOf5hTBqSA2Vq6qAA+Rjr06UAtlVlVBwBwPeqtxYRypsfGCTQ681me0ZsWT7Qx3HGcHNVf3vTdiW0yuPEc9DQRXfZ6I6lFGrOueWK8Z+tM2ndnbKNuIwQBxuHFQDtBowEc0pI9ivKnj0q1H2l0i4kAW4AGP4jjdQHEhNrFGIwvy4A9KrStmbYm0ll8/1qOHVrS4VVSaNlXI3K3Sqzyq91aMpBzIVwnTkUE8sfjIkHhxkA+tUZ0WNSwAHPSiV3JmSNGAyfT0xQnUSr5jfIBJyfQUAC80jXtUvI/8AC7aQxKp/GJ2IMn+b7Vag/Zpd7d+paisZIyVhXeR9WPBrF1HUNS057OLEcUEm6B0bGAPP7059k5L+SAJqE6Sem4eL86Besv2e6TGwE8l9PnqzOFA+wFM+j9mdCsm/AsIw2c7nyxP50wLZQs/BYevNerZCL5OuelBrFa224iOCMf8A1GKyt+YuD086ygsWaL3MfPiZR/Suc/tB7QMuqw2tk+RbNuYAggt55+ldA+MhjTAByiZ/SuLa9bobx3V2Z2Jdyw6EnpQQdr7eTUu716CIbHwlyY0I2yjzIx1PHtmrC3nx1pFKpUHbg59fermi6oZ4Xs50jWFUZJIyM5U8HPtQS6s20S5bB7y0m5R16ewJ9aAvYXX/AA2x5AzQsrAnqQfSmmOdb3SAsZww+U+4rnsV0i3it1iIwfvRnSL6S1uGtpD+G2Wj96AlJB34dfEs/wDGjedDIbW1W423IEfkcru/SmSC0/xK2WeF9k6Dj/OB5GqGqab8RGhMe+XHIBoPIdI0dyrRpBKy9fH6+1b3Gk6O3L2cMa/xNQCTTr2EgQwzrn0zzRLTNFmaZGnMuwHJRv6UFi17P6bMxaHTtkIHErMRv+ntW9usdjcqpUrFksvPA4o93TyL3aEpD0IHUUv9pAyvGseQiefr9aCW4v1EhcOBtXlh7+VULae21C+bT3lZbmSI4B9M859OKCTXRsrJ52Kq7MRGM9T5GhfZq8mtdTWeI7p2fc5YAhh/7oOp6XpUFvCqJFwvSjcARGGzaGHOKCNqYu9NW6sgCwXLxDrn2rfTor+/JYSW8QxwZJeR9hQNkE6qil2+b/WrqTo/ybWpXTRr5yg/xqyQ58KBCT/Wr0vZnWTCfhdWKyg/xQrj/wA0B9jDIoVlrKRLqw/aNayYxZXcQ43R7Ru9ODXlAAutRuYS0dxLKssygRsPl6cUPGn3sMsrDxkITncOT96bL62VbEOGSVWi7zEq+JT1Az/ahvZhonkKX6KA3O1h4R78UCiJlkuA0C9zcAfiDPzny4/30oxai11OxaxuAzKeUfzVvI0c1O0tFluI417tZEKlkXCtnqcf0pNvNQuLW8UFG7pRxsYZbGcHnp16UAS6hmsZ5bGcYaJ8cHgiikF131ouDmaLjIoxdNYa3E0NwCtwg2wT79zD2P3pWuo7nSbpopA29GxyMA0HQ+yuroLUCQHkDI9KYt8LHvItq7h5kVySy1F4pBKoIBPIJ4BpkTtEJo12bVmX+L2oHyG2yiv3/JGcYFTIyk4cqVHRsDmkCLtJJFKVLtk9Azef9qtwdpJUPKIsR+Zs5P5UDXKygEqTgMaSe1Gp26s0LHxAZJz19q01XtflDDbR5cfK2aVEhkv7vvJzl2bO4+VAP1O5e8uB3pwiL4QB0FbaPM1rdK6g7VH8ueKzU7cw6i8ZTc2QMD0xVzT0MEolki8GMRoehPqfbzoHPsxcv8BtVVM1uO8ZUXbtHp6k/wBMV0vs/e22q2kZAQkgZU/SuN9lNSuoNRjh+IY2u896uQA2fQ/l+dMxvbjsnr3doxe1kbcnoVJ6fbpQdZ/w63liXdawtyDnAGD6gj6VZhz8rMTUWmXUeo2cc8EmVfnw+XtVqFNpy3IoNZlfk+XHNZUsq5UENx6VlBy4x21xpedTlNuyxgooOTjA2/pih1vBbx3kZmaTecbFX5MAjz+5q3rFhbnTO+Vz+HFnvWPLHbn79aHdmILqbTI0YM3w6+Bsf8xfXH++lAwX1nG9urxsQB8ufI+hpJ1myVJijhcg7vKnq0mEIdJt2X8TKV+XPTH5UP1SwtrqZAFJAON4IA5PrQc9trUxTCS3jd4nOSqrhsD2+go3qccGuQrbXMqxyxgCKTI4x5MfOtdS0cpH3a4faA42nyz5enTFaabpokusKp7xjgiNs89cigUtStLjS7kwygqVAzxx0FRrKpB3Ltceamui9odHtpNIWLVdRFtdKNsbuQxck5wQOccVzW6tHspSA6zRhtu+MZUmg2a4fcF35I6VJFNM7hXc4JxjyqmviJc8HyAHSpo256sVzkgUFyKDfIUU/l50xaDZI7ghcrGSG+teaVClzF3qQMjv4cno1NNnpaWEJQhdpXLHb09c0CVq8cMOv97IRkR5VCcDd0U/QcmqMt7O2npARHgMfGvLsc9PpWtzLBdarcTSyqIg+NpHRcYGPrWabbrJLMbcFBGhePvhx7DPrQXrew7hrMTRmAyuNxYZIBIycU+9oYLO40yHT4ru3k1O3yIoC2JHTHp5HzxmlTU762h7OxNPbq9zEwSLflwSV8R598/TFLOh3Aj1y0upAJn+IDEsMZJPPNA79ju1Vx2e1E2t4swhOO8iYHK58xXVbDXJmBZ0iu7d+YZoGwXHuD5ikfXNOsdZAa7TBXP4kZw69KX44dW7Lu76ZcfGae4zJFI2AAPT36Cg7OdYsVj8btCw6iSMjFZXKbLtxKGia0YToy+O01Dgxn/K/XFZQF9TjBsFt4x8sQCBuc8UG0W8n03W4Z57qCVblViySc7v4VA8sGnm+VfhLsbRjuh5VyzWPDqcDLwfi4+R/wBwoHy/iKlmY7nQnHHFDHEsv4ceWZQdqjGc0dvFBWUEAjuwcEeeBQ+aOOLupIkVHGfEowfzoF7VVhsLZp7uYxh/nLMPmB/OlK97VyRsP8KXus8NNjxfb0qL9oE0r9p5UeR2RUQqpYkD6UBHPeZ9KDDeSzTtdySSNOrf8xjlj96JX2tSakYfiIo+/Vdruox3npuHr70LkA2xcVYmVe9HA+T0oDOm6VBqKu1rIqyxsVaEt4h5/cUe0vsj3oQupBPVT6UjaU7pdRSIzK4mwGBwfzrumlgbl4HKCggs9EtbIwBEPh9TWnaOT4fSb6SIHKRkL96PuAUyR5UvdtuNAugOhVaDjrN4cELhz4gvX0z7+dHdJtUfNn3+1Fw8shQnag55/wB+dCJlUHhQNsoAwOnhpg1BEj7Ml0VVaR03sowW+vrQBtcZb+y+PtlYWsN0LeNSMBUwQP15qDs5Esmt2qcnE2TgeQ5ojZAN2Lu1YAqLtOD0qLsOB+8UHH8Df0oOlXjQRsW3dXAznnFBbhLq+crbHADAcLjJ8h+dG7lVOlK5UbxIcNjkVVsWIEeCeX/1oFfVNEFtG8kxkeRgMANyrZ5+1ZThfojC6DKpAVMAjpzWUH//2Q=="/>
          <p:cNvSpPr>
            <a:spLocks noChangeAspect="1" noChangeArrowheads="1"/>
          </p:cNvSpPr>
          <p:nvPr/>
        </p:nvSpPr>
        <p:spPr bwMode="auto">
          <a:xfrm>
            <a:off x="155575" y="-846138"/>
            <a:ext cx="1438275" cy="177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68" name="AutoShape 4" descr="data:image/jpeg;base64,/9j/4AAQSkZJRgABAQAAAQABAAD/2wCEAAkGBwgHBgkIBwgKCgkLDRYPDQwMDRsUFRAWIB0iIiAdHx8kKDQsJCYxJx8fLT0tMTU3Ojo6Iys/RD84QzQ5OjcBCgoKDQwNGg8PGjclHyU3Nzc3Nzc3Nzc3Nzc3Nzc3Nzc3Nzc3Nzc3Nzc3Nzc3Nzc3Nzc3Nzc3Nzc3Nzc3Nzc3N//AABEIALoAlwMBIgACEQEDEQH/xAAcAAACAgMBAQAAAAAAAAAAAAAFBgMEAAIHAQj/xAA9EAACAQMDAQYEAwYEBgMAAAABAgMABBEFEiExBhMiQVFhFDJxgSORoQcWQlKx0RViwfAkM0Ny4fFEgrL/xAAUAQEAAAAAAAAAAAAAAAAAAAAA/8QAFBEBAAAAAAAAAAAAAAAAAAAAAP/aAAwDAQACEQMRAD8ARnXedqqox/lFVbqPJ3Dac/5RUwk8eaiIluZUigUs7HgD+p9qCi0SPIcouAP5ax4VCqWUDjgBRTTbaDYwBWvpZZHI5WPhM+metEYrfS4QphtEOOmRk0HPfgzKcQQtJnrsTJ/QVfh7OarM+V090RsAbwB/Wuk23eLgxqqDGQFGKkaaV+ZCfWgQrbsXfy5734aMA+bda3PYm6PIubYsx816U3q7HxPxjOAK1knCKcHJ9KBEueyWpREhIoJCOm1hj8jVG40XULc5ks5B/wBseR+lPjXBeX5Dk/arsMz48DOB7c0HKWjO/bJGFOOhXH6YqBlbfnjIHhGAMV1+4W1vY9l9bRTAcYZKAal2Lsrhe806VreTGe6kO5D9+ooOf7T4jlc7RncKxEzwF+n1q9qmnXWl3QivbaVNx8L/AMLfQ9DVQhlOT0Hl60HrIXQH5QGFaKFy3hU4PPFSNKrIBjqckelRuY+oyC3zHPFBYSNW+dOvXitZgqnZtVefJa3Lq3gx/viobh0yBk7v60EG7Yp+vtWVmVIO4cZ6V5QMqCWSQRojSMegSnbRNIS0tSly2yaX52Ucj2z6VW0/To9Jk7veGn/jbrjywKNxXHAj4z/Wg0TTrUnK5cDybzrdraGIEKiLjyxXjnCME+bqQK2EwYeM5OOKDO8O0YwuOPtUc8204z9axpl5UDJ9K0de8B3jJ4wRQQuS3KgkfXBrRFDN0zVjYdpx0GahQFefPPFBDKCjZRR0wa2VWGQp5JzVhk3n5AMc8V4IgwJGMetBGuOrE7h+tbNIVIAPA8/OsMS7go+Y8DFZgr8w3epoJpEt7m0MN1Gk0TjDI46/eknX+yXwUbXembprQdVIBaP+49/Km/KY8TYB4FWYH7k7VPzHGD0NBx6QgIdpx9BUMYLnbwRXQu1fZZLkPfaOgDgbpbcHAb1K/wBqQSjKxAB3eYIxz/egkjBSXxDI5zWh3huCDz5itkJDevr7Vj9AfXoepIoIwoB2lCT6Lx/pWV7DJ3Ugc+I44rKB57R/H6Xdh5QDGxIR84zzUFvr8yjJ5YV0fVdLttWtJrW6QMhGQx5IPr9a5DrejyaHftayOWQruWRPMe/vQH27SrJ5lGA5J86sW2uxy7RMy5xwc/7xSIzPghWZhjjI5NeiWRcZwceQ4xQdSguo5EB3qzH08qtCRGA8x7VyaC9uEbek0iEeWeKJW2tai57uBtzHp4sGg6WJFKkRoR7kVrhNg3DBzwMUmxXnagJvFnI4HGVIatm7Sa5bgG40+THqYzQN7rgsQDgjrWqxnaCOgpSTtuE4ntSMc/N1/OrsHbWwnyzo8Yzz4c/0oGNAdwOMEdK2ZcMdw48jQu07T6dcFVScAN05x+lFo7q2kQbJAfPmgha3DAHGApz9a8EHdkdCM9aumON0VwT9jxWj+LPtQRxbkBK4K+mOnvQLtR2Wh1VDe6Wqx3ud8kYGBL749aYlRxt2EEH08qlgV43J24BPkfP1oOKvD3chRkIdsgg9Rjr/AEqK5VixyOBzxzj6V1Xtb2VXVomu9PRV1BV3NF5TffyauYXQkiYqyFGQ4ZW4P3HkaCh80uc7R6jrWVMsbK27aTmvKD6KVThscqeRj1pE/aNps1ylrcQIdwbujjpz0p/tId6gDK59TUGs2Cy2s3G7A4OOh8j9qDlb6EunWqLK26eTDPVC6sEZu82bAeDinu/sQyr3pb296HT6epQ4XnyBoEqeyYqSrZUeVUPh3DYXr7jpTnNpzeSE8Z46YqnPo0spIkJT+IYHUUC1bXV5Z5+HupI28wJDijNh2x1m2IDziZehV1/1zWraMUJHd5bHiJ5zVebSwke/J5OCPagOx9tbeYCPU9HimB67CMjP1FbNP2KuQFksntnPUqMEfcUt3GnOHdSDwu7PqfSqa27PFlwcAZyRnFA3funoF+pbTdcjjYk4WQhiDgVH+5Wu2yltOvYZwOndsR+maUShULtB56EjpVi3v720dfhp5UIOBhzigNz3Gu6VJ/xdu4IHL92f/wBAirFr2zlDpHLyfMt4v7EfrVW07datB+FMUuh1IlGcj0q5+8Oj6ioGp6IiZ+aS3NAdsu1VrcKGy6Mx5CHcD/r+lHbHVbO5XYjq3PTPipBfQ9Bu/wATR9Y+HfBIiuBjn0zVabS9e00bzAbqMdJIfHkeuRzQdctVDeJXyOMAjpQHtX2Qi15GntAYL8c7ig2y48mHr6GkfT+117ZOBKXDL/Aw5NPmhds7S/kSOZWjm9B4uPXig5Hf6fc2Fw8F1E8My/PG3GP/ABWV0/8AaZZw6j2fOoR938VaMqh1PLIzYwfvzWUD3FCCEQHxcdefKory9toZXtWZRIRhfQmrMQBQMG5C5pLjnkn1C4NySUeXMTZ+Ujy+lARuISIRvwxwVI9PehxjDE5XrwRR6TYbaUIpJUDJ96FhVyfb2zQVfhQoK7xhueD0HpWLpjRxDDFkwSCeT9jVyB4IIpJ7iRYljGXyegoBqfbRljd9Jtg0MZ/5jdPbig1vLO4itvh1WQrnPeNgsOaqPaRYCvLG/OW2c1T/AMe1PULgw2t48jGISSNEoCoecrz6cfnXunSSTJJM4Vu76uBjP1oJhYd5ubacsuRnpQxbWKODax2urcqad+z0C3Nt+Lt3DzPpShrtjIuovCz+EAkUAq5gg+YA8nxVVe080BK+Q869hjmN0wiILxjoT0FWW1FiIlMccjuPEoXbtNAJeyKEID4ScnHX6VGiYKhuPQUVMkFwGCfhzD/p/wCtUSrFiWBO3jI86D22HeEITkc5THSr66pcaXIHsbqZCwGUEmQDVa0A/EZhwFOPrVb4VnZpCCFAzzxQMf7zC9UR6lpVndD+fbsc/cUJu7qzW6E2mQXFugxmOWTO0+e3/wA1DImEhIUAFDx5HBxUEjkuBxj6UBXUu0V/faf8C87rbsQXXOS2OmSf7VlBg5LnBJxWUH0rgohUsB4eMfQUoXEYRpY3XlXPTypqViqodo+UefsKE6nCGuXAAG+PfnP2NAN07VTdWLSohCudjD+U9K0lZBKQc7SOcVtYwJBprQxgZVju+tQS4Dhj1NBW1Cyub2MwxNG0THDPI54+hA5qhKvwP4UcSKAcFDghh/v1pitcle9XoOUHoPWt0w42tGMkHnA5+tAqSy3ty3dgNGq5/CiRVGPqKI29pK9l3LJsz/L1J96ZFsoAilMAgdBVB7q279o7fdujYA58zQWdG09dqQ9GC4OKEdq9JMOrI4wUx4mHVaadLjZJlkx4SOtaa4ifEF3CsCPSg5vJpdzLcrcRbWCc7Dx+taSWbf8AyLdUK9CfFx9RTvDaRO+Ym3e1QXOmruZzEQ+eCDxQI11pUM6K0QbcnPCY/Khs9su8DPQcn3p6nsowjADYV+Ug9D1zS3qUJBc7QGPP39aAPbwKX8WFQHJ+gqR/h57d5IBjg/8AurGnxCVnVwNgiOR6YFV+z0BkMhYbogNzHy20FPUYTA1vC74aOHLDHQtzj7CqTqxByVwfOrF5cNc3LzOTudiRmqjSEkFRn1NBswAXC+AeoryvMjZvIPI8qyg+kUjH4Q8PKrnn2qhrcRSJZgM7TtOPSiEcgZUIXoo/oK3kg7+GWLIO5TjNArbYopZRCzqsnLI3O01RZi3UZP5cVbQtA8kcoAlIwMjk89apsuZi7MFGDQTRTGNu6DKMjkD0q9bSrnGdwH60vyyjveJBliD9RVuG5KoxJXgZyPSgt61qfwsKxQDdcSnCBfKtbCK2h0+Mlw0xO6VsdT50MtAZzJezr+JJkQg/wr60HvNZvdPJhFuskOfLqKDqWkPFMDg5AH5V5rLq8irEgb2NIundqAlsTbAFieVJwR65qvJ24S3m5TvWHVFNAxXivpt9BK2RFN4WA6KfWrl1KpVdpJ565qlYX37xaQ0rxdyrn8NWHXH8VSRBu6AduRx0oB+oJ3viV1ToMevPSgetQsnixuZT8vrR+9AgAkABywBzzmq2oQJdHasgGw9TQKtpZPc28yRyJE79S2flqXXreLRNIW0tX3PcNtLHgkDr9qL6VHDBeGCbgSKcYHnkUudt7o3etNFEw2WyCPPv1P6mgXgdwJHI961KkDlSpPUVIY/w8McD2q3ZWPxMuFOWHU5oB+0gED/1WUxXHZ51iym5snkAV7QdtjRo1jAwQFG4+vAqXaVTcrbXxwOlSW0IMKKeAqLy30qPU7gWMDzBARg7Pc+VBQ1YpFZvJO0MbSHChiAT9KTrtCGyRldwyB6Un6tr+oaprsEuoOVWCdR3J4EZBx0+9Nlzd900hO3rkY86CORDsi3IMk8YHTirF5aOtjGB/wBVgp+lQqwcwOf5hTBqSA2Vq6qAA+Rjr06UAtlVlVBwBwPeqtxYRypsfGCTQ681me0ZsWT7Qx3HGcHNVf3vTdiW0yuPEc9DQRXfZ6I6lFGrOueWK8Z+tM2ndnbKNuIwQBxuHFQDtBowEc0pI9ivKnj0q1H2l0i4kAW4AGP4jjdQHEhNrFGIwvy4A9KrStmbYm0ll8/1qOHVrS4VVSaNlXI3K3Sqzyq91aMpBzIVwnTkUE8sfjIkHhxkA+tUZ0WNSwAHPSiV3JmSNGAyfT0xQnUSr5jfIBJyfQUAC80jXtUvI/8AC7aQxKp/GJ2IMn+b7Vag/Zpd7d+paisZIyVhXeR9WPBrF1HUNS057OLEcUEm6B0bGAPP7059k5L+SAJqE6Sem4eL86Besv2e6TGwE8l9PnqzOFA+wFM+j9mdCsm/AsIw2c7nyxP50wLZQs/BYevNerZCL5OuelBrFa224iOCMf8A1GKyt+YuD086ygsWaL3MfPiZR/Suc/tB7QMuqw2tk+RbNuYAggt55+ldA+MhjTAByiZ/SuLa9bobx3V2Z2Jdyw6EnpQQdr7eTUu716CIbHwlyY0I2yjzIx1PHtmrC3nx1pFKpUHbg59fermi6oZ4Xs50jWFUZJIyM5U8HPtQS6s20S5bB7y0m5R16ewJ9aAvYXX/AA2x5AzQsrAnqQfSmmOdb3SAsZww+U+4rnsV0i3it1iIwfvRnSL6S1uGtpD+G2Wj96AlJB34dfEs/wDGjedDIbW1W423IEfkcru/SmSC0/xK2WeF9k6Dj/OB5GqGqab8RGhMe+XHIBoPIdI0dyrRpBKy9fH6+1b3Gk6O3L2cMa/xNQCTTr2EgQwzrn0zzRLTNFmaZGnMuwHJRv6UFi17P6bMxaHTtkIHErMRv+ntW9usdjcqpUrFksvPA4o93TyL3aEpD0IHUUv9pAyvGseQiefr9aCW4v1EhcOBtXlh7+VULae21C+bT3lZbmSI4B9M859OKCTXRsrJ52Kq7MRGM9T5GhfZq8mtdTWeI7p2fc5YAhh/7oOp6XpUFvCqJFwvSjcARGGzaGHOKCNqYu9NW6sgCwXLxDrn2rfTor+/JYSW8QxwZJeR9hQNkE6qil2+b/WrqTo/ybWpXTRr5yg/xqyQ58KBCT/Wr0vZnWTCfhdWKyg/xQrj/wA0B9jDIoVlrKRLqw/aNayYxZXcQ43R7Ru9ODXlAAutRuYS0dxLKssygRsPl6cUPGn3sMsrDxkITncOT96bL62VbEOGSVWi7zEq+JT1Az/ahvZhonkKX6KA3O1h4R78UCiJlkuA0C9zcAfiDPzny4/30oxai11OxaxuAzKeUfzVvI0c1O0tFluI417tZEKlkXCtnqcf0pNvNQuLW8UFG7pRxsYZbGcHnp16UAS6hmsZ5bGcYaJ8cHgiikF131ouDmaLjIoxdNYa3E0NwCtwg2wT79zD2P3pWuo7nSbpopA29GxyMA0HQ+yuroLUCQHkDI9KYt8LHvItq7h5kVySy1F4pBKoIBPIJ4BpkTtEJo12bVmX+L2oHyG2yiv3/JGcYFTIyk4cqVHRsDmkCLtJJFKVLtk9Azef9qtwdpJUPKIsR+Zs5P5UDXKygEqTgMaSe1Gp26s0LHxAZJz19q01XtflDDbR5cfK2aVEhkv7vvJzl2bO4+VAP1O5e8uB3pwiL4QB0FbaPM1rdK6g7VH8ueKzU7cw6i8ZTc2QMD0xVzT0MEolki8GMRoehPqfbzoHPsxcv8BtVVM1uO8ZUXbtHp6k/wBMV0vs/e22q2kZAQkgZU/SuN9lNSuoNRjh+IY2u896uQA2fQ/l+dMxvbjsnr3doxe1kbcnoVJ6fbpQdZ/w63liXdawtyDnAGD6gj6VZhz8rMTUWmXUeo2cc8EmVfnw+XtVqFNpy3IoNZlfk+XHNZUsq5UENx6VlBy4x21xpedTlNuyxgooOTjA2/pih1vBbx3kZmaTecbFX5MAjz+5q3rFhbnTO+Vz+HFnvWPLHbn79aHdmILqbTI0YM3w6+Bsf8xfXH++lAwX1nG9urxsQB8ufI+hpJ1myVJijhcg7vKnq0mEIdJt2X8TKV+XPTH5UP1SwtrqZAFJAON4IA5PrQc9trUxTCS3jd4nOSqrhsD2+go3qccGuQrbXMqxyxgCKTI4x5MfOtdS0cpH3a4faA42nyz5enTFaabpokusKp7xjgiNs89cigUtStLjS7kwygqVAzxx0FRrKpB3Ltceamui9odHtpNIWLVdRFtdKNsbuQxck5wQOccVzW6tHspSA6zRhtu+MZUmg2a4fcF35I6VJFNM7hXc4JxjyqmviJc8HyAHSpo256sVzkgUFyKDfIUU/l50xaDZI7ghcrGSG+teaVClzF3qQMjv4cno1NNnpaWEJQhdpXLHb09c0CVq8cMOv97IRkR5VCcDd0U/QcmqMt7O2npARHgMfGvLsc9PpWtzLBdarcTSyqIg+NpHRcYGPrWabbrJLMbcFBGhePvhx7DPrQXrew7hrMTRmAyuNxYZIBIycU+9oYLO40yHT4ru3k1O3yIoC2JHTHp5HzxmlTU762h7OxNPbq9zEwSLflwSV8R598/TFLOh3Aj1y0upAJn+IDEsMZJPPNA79ju1Vx2e1E2t4swhOO8iYHK58xXVbDXJmBZ0iu7d+YZoGwXHuD5ikfXNOsdZAa7TBXP4kZw69KX44dW7Lu76ZcfGae4zJFI2AAPT36Cg7OdYsVj8btCw6iSMjFZXKbLtxKGia0YToy+O01Dgxn/K/XFZQF9TjBsFt4x8sQCBuc8UG0W8n03W4Z57qCVblViySc7v4VA8sGnm+VfhLsbRjuh5VyzWPDqcDLwfi4+R/wBwoHy/iKlmY7nQnHHFDHEsv4ceWZQdqjGc0dvFBWUEAjuwcEeeBQ+aOOLupIkVHGfEowfzoF7VVhsLZp7uYxh/nLMPmB/OlK97VyRsP8KXus8NNjxfb0qL9oE0r9p5UeR2RUQqpYkD6UBHPeZ9KDDeSzTtdySSNOrf8xjlj96JX2tSakYfiIo+/Vdruox3npuHr70LkA2xcVYmVe9HA+T0oDOm6VBqKu1rIqyxsVaEt4h5/cUe0vsj3oQupBPVT6UjaU7pdRSIzK4mwGBwfzrumlgbl4HKCggs9EtbIwBEPh9TWnaOT4fSb6SIHKRkL96PuAUyR5UvdtuNAugOhVaDjrN4cELhz4gvX0z7+dHdJtUfNn3+1Fw8shQnag55/wB+dCJlUHhQNsoAwOnhpg1BEj7Ml0VVaR03sowW+vrQBtcZb+y+PtlYWsN0LeNSMBUwQP15qDs5Esmt2qcnE2TgeQ5ojZAN2Lu1YAqLtOD0qLsOB+8UHH8Df0oOlXjQRsW3dXAznnFBbhLq+crbHADAcLjJ8h+dG7lVOlK5UbxIcNjkVVsWIEeCeX/1oFfVNEFtG8kxkeRgMANyrZ5+1ZThfojC6DKpAVMAjpzWUH//2Q=="/>
          <p:cNvSpPr>
            <a:spLocks noChangeAspect="1" noChangeArrowheads="1"/>
          </p:cNvSpPr>
          <p:nvPr/>
        </p:nvSpPr>
        <p:spPr bwMode="auto">
          <a:xfrm>
            <a:off x="155575" y="-846138"/>
            <a:ext cx="1438275" cy="177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0" name="AutoShape 6" descr="data:image/jpeg;base64,/9j/4AAQSkZJRgABAQAAAQABAAD/2wCEAAkGBxQTEhUUExQUFBQXGBcaFxgYFxUWFxwcFBcWFxQXHBQYHCggGBwlHBUcITEhJSkrLi4uFx8zODMsNygtLisBCgoKBQUFDgUFDisZExkrKysrKysrKysrKysrKysrKysrKysrKysrKysrKysrKysrKysrKysrKysrKysrKysrK//AABEIAPsAyQMBIgACEQEDEQH/xAAcAAABBQEBAQAAAAAAAAAAAAADAQIEBQYABwj/xABAEAABAwEGAgkCAwYFBAMAAAABAAIRAwQFEiExQVFhBhMicYGRobHwwdEyUuEHFEJikvEVIzOisnKCk9IkQ1T/xAAUAQEAAAAAAAAAAAAAAAAAAAAA/8QAFBEBAAAAAAAAAAAAAAAAAAAAAP/aAAwDAQACEQMRAD8A8fc5ICuKUMQKO9IAlDVxQcAUQAlDDk9rkCkJjgUc8U2EAQnNlc5KCgXAU1x5pxeuyQIDzSGeKcEpagGZXAlKZCaSgVsynEniulGhBHzXZopbCQoBklObKcWpcCBhlJDp1RCFzEDATO6N154lIYToQQoT6ZQ5SygMUgCUFLCAZC6E7EuQI13FLJ2TSE0OQOcUoCPYbE+q7CwTxJyA7ytPd/R2mzN/+Y7n+EeH3QZWjQc49lpPcPrspf8AhVX8sd5C2zaWUAABCqUs90GOddr/AOXzP2QqlleNQVprUzlCi9cNDn4fVBmqkhMhXlpoNcqutSwoAlcHp0b7JuFAmOURBARECwnFyZK4lARrkjSmApwKAxG6bmmAlElBBSgJSFyBzTCdiQgU4OQLCWCuRKbJMIBhpOgJ7lc3dcReQXAtHjPkVfXdcQpMa4iahAOeeGfSVc2ezx88wgi2SyBgDWiFOp0kWnRUyjQQQjQyTHUCVdssmSFVs0IMxbLNkqO22c7SthbKKqrTSCDJVCRqotXPJXV4WbVUlaRpkUD6NnM5abjv5cskS8bHgAIBjfMHPgY0Ui6AC5uYzMQTGvA7Kfe9OGxi5HLPI7jjkR3gaIMw9JKWpkSOBTUCHVOXBcgVwySsKQLjkgeERMlOgoAPTCU5xTUHBIAntalQMBWl6E3f1tcOLZazPPMTmRlufQd8Rn7PSxuDRuvWLksQs9IUwBiiXHYE5n53eAFr05JJ9P1Qw1Ea4kEmEWgyUD6FGVb2SyDJAslLNXVnp6IBGz5Kvr09lcVSoNpA1QZ+10VT2mhC0T2Ek+iqbwYAgzl4NELN29uRWjtb81WW+hyQUdhqw7YfotNbXdZRbViHbxvGmXHCFjzqtBY7ZNmc05w4eEiPv5oKi3sAflniAP0+ijFHtp7UTOQ9c/qgygUJSExPlBwSnNcFw1QOomckaEBuqPKCGUmFK5cCgekXSnILTowP/kNMSRJ7sjtxJgea9AuuXyXb6yfReaWK0Fjg5sAggzyBk/OS9Luuu002xoQCPHNBLeNvupNj0UYqXZGoLayNyVhTcVBs7cuSmMCBHySoltmNVJeInX6/PuottZ2JM8hMBBXV8jHL53qptokcz/ZXdWzDDJjPn9Sqy1sGhiI5eiDLVaJkmJ7lFveAwq2qkA7HPuWevStO6DM1xDj3/wBl1K0Foc0aOie4Z+/smVXZlMCCTbCZaY1aD5jJCS2h8nWYEfPVKAganYkmFcDmgcCuTUoKB0J+aYCi4EEeEsLilhBwCSU4JqA1koGo8MaC5x2HIEnkMlvLic/q8DmljmtAg95Gm5jNZfotLXVag1YwQOON7fSGlelWdrXwS0B0DPfu80ARp82/RTbGCTw4qJhy+eCNRqR5oL+gz5mpVOAM/kKndemBo3PfCK++BpAGmp3QWFQiQMxkTvy+6gWl7XSDJA4nKTohfvfbEn+EqPYapd1zjpMDwH6oJtao3q2kDl5SPcLOXpbA0dxkefBHp2yaBjPC5/uf1Wcvi1b4m756nuiMkEwVcRJPP05LM9JKQEEZKSy2l+jxzE6qDfLsoInefmiDOVtckLEnvTQEBDASYydMlzhmmEoDjRK1Mppw3QdKXVI1cgdCJKGETEgGQlBTXtTmhBwTSE9JCC06NWvBVwGIqDDns6QWHzEf9y9DttvFJjCQc4kjadZ5LygtXpljp/vFnovdnLWF3MtMP9QUFq9/ag7geyDbbQyix1R2w0GpOwA3P3Ui+G4Sx3h880GtYesEEiI1gFwBycAYkSgoqNZ9Wm+sWl4pgucA806bYGLD2RjqOA12VFeF61f3jqqFTUjC5mMAlzQTlUc7SYnkvRqdfqRAp42RHhEQeSy1sqU6TsVnslOk7PtEOcc+E5BBAu6taXvLCS4t1w9kidZ+69OuyyxZwIg4c+eW6z3Qi76naqPEYt4EmfDRbSzfhPCEHiXS6u+hWc2mXMBzIBkc+Sqbvs1SvUaHFxBOZz05Dc/cLQftLEV2/OCiXY5waWNM6EA6d2WqCF0iuE0nhjKVRwkkPzfIIENwgDCRnMgHPhCgWuyVKLQXdkZS0un/AG7LSWkPcJDiORn2lZy8aDge0UFeYKHiUh9nLWyd9FHQcHJSZTSntagICnJAFzXIHgJUhK4oOlEn5mmJYQNhOplNeU6jog4tzXDJOCYSgVy3X7PLXip1KBP4TiHIPkGI/mH+5YOVZ9FrwFG1Me4wwyxx5O37gQD4IPVLWyacTiLdxy3XWF0t+eS7rWQQ2JcHE+QCBZjEILmmwOmZxHmYHLJFsdx0pD3NxHacwOGWiBYKgOeatjaQ1snIDM+6BzxGWgyR7PodsvJZW5rydaKtWoCeraQ1vfq73HmtRRBwyEHkP7RaRNRroJAxc1mbFaII0yW9/aO0YHEa/JXllJ5aQUG2qVwXNM5HIx3KottZgdpp+iSrVhoc05fNvFUtoqHEUB7faS7xUGU95QygQFGGiY0CE8IHtK6FwSSgcVzSuBXBA4ImaG0J6ARGaI12SZC5AspgCcU2ECJwC4BEpmTAzPAZnyQWnRO1FtqpCTBxMzJiHNMADbtBq9Kp8F5VTsdVr2RTqYy4YAWPBc4GQAIk6bL1cUiDDmlrtwYkHcZIJtjcBMaT9lV9KrydAo083vyA5nLyUmyGGxPw/wB1DuZoqWl9U59XDG/9RzcfAR/UgurksQslFrTpq522I6knZWNS92Nb+IZpzaoIOLQ5EfRZbpNY2spOczshoJA2zOiDO9N7w62Q0zz2WBrwBqDyGavek93vbBLiWmDEQP1Wd6shBYXdUxAtPgodsbBT6TsMH5zRbzp5h2xAIQQ8XqmpToEp0QLiCcwhACWEElyQBBEp3WFAQBOlLZaLnmAFKbdr+CCME+e9PdY3DYperd+UoBsZJgAk8BmfJTRcto//AD1//FU/9V73ctgp0OxToMbzYxrT4ka96vCYEmAg8J6KdBatpcTWx0KbciXNIe48Gtdw3ccu/a5q/sypirh/enBh0BY0vPEYsUT4LfW+/Qx/4MbR+KBLvDieSj9KrvNRmKlixtIIyIPGI+iCFdnQOx0Wf6QrO/NVh5P/AG/hHgFqrsstINHVsYwcGtDfZQrlquwAVAQYzkR7o9KqKdWP4Xe6CybREzAlZrpVd8EVgMjk/kYhp8dPAcVqmhNtFMOaWkAgiCDzQea0z2XeKh9G6oFPEdXPqO8nFo15NCnWyh1b6lOdHEc9onwhU9hpAg0zoC6M/wAxk+vug0Trc38wHiFW3rFVhbiETnyUZ9zUHZOZGWrS9vjkc1z+jNENJZVfTdsceLj+bPhkgqemT6YDQHAkeenBYWsQSVp7f0dpNJLq1R55kDflyWbtlCm0w2T3n5mgAToFOr05szTu0keRyVd1cZq3qGbO1u8mfEygqLPSmZ0GZQarp00Umv2RG5UQoGpwKQBLCB8cEko13Nmo0cZHoVcf4IHTEtPzZAW4afYnvVwxV13UjTbgdkRrw81ZMQOLUmAcESE/CfgQe5sZmoV61IEDf6qyiJVY+n1lSNkEe6rvDRiI7R0+6PXGeSsWMzPAZDwUaq3NAlGy7u1UltmadgfBEaEamEGa6Y1DRs1SqwlppjFI1huZ9Eyj0touaHBlWDmCWjfliR+m7MVjrt403/8AErPdHaLH2emQZBY32QV3Sa3UqlR1Sm4SQ3E0gtdI7JOYGwbpOhVTdpEnn4/2Wgtl1guyCjVbibEx7j2QAdQc0EziB8xylZ29butNQ/5eLD35e3yVfsuyoB2Hk/ykn0S4KgkYnN8T9JhBgrfctpaSXAx3hVbrC7cGV6HXoE/iJjicxPMgmPFC/wAEBOINDu55/ug88FmIJLxpoPun0XEg/AtnUuCm49th/qITmdGKDxhLXxyePoUHnVd8klCJW4vG4rJSOF7KjcWQeXOgHbeCFkLzsfVVCyZiIPEFBGXQmo1Ci57g1oknQILbopYOtrA/wszPecgPr4L0WpdjXDTPYqD0aukUmNG+pPE7lacUskGbFih4DozGvHOW+59FLFytO3krOzUsVQwMgPWfsFb0qI4eSDIVbieNDI5/ohf4ZU/Kt66i3g754JvUN/m8x9kGrqugFRruZDXHclPqOmV1lOTgglgZKI/8SlNOSGG5oFBUhmiBCPsgo75GKnUHFp24grzT9m9uJpdWTJYcPlovTbRmHDvXi3Q61ilaa7DkOsfHg5wQeqlnclczJR7PbAXBm5GI93Eqa0SggULKCYT69hy0BU+nSzT67MkGbrWA/wAPkoL7ARoMOe0iP0WktLZ+fPgQDSl3ggov3WsJhxI5jEPuE02oj8TRPGPrqFpQ8NErP3wdSYEoMb00vlr29UWgzoeBGywxeSe1mQIzz02U7pBVmseChtpdsczCC2sNxstDMVMljtwc2+WoV7cVzts/4/xnVxHZ7gdh3qsuKsbNWh/4HnXn9Fv7RXY5o0MiQN8t0Eyw2bIKbVZAzWf6B2zHUtNL+Fhpubyx4g6OA7APeSr693QDHD1OiBLkpSHP/M4x3NyHrKt+rjvXXXZcNNreAUvAgjuGSbg5I7hJAR+oQGfWzKJZpl3cVGpVBnojU63+YBsRHmgsqOnz6Jx3+eqFQcI+eyZUtA4/O5AZ7kRxgKrs1sD6oaNtfJEvK3BpIy0QVz7Rm8e/3Xj9p6P2ujWfaBZ6rqbnuLS1uOQ50gw2SBG5C9Ebapc87QVp7nMUaQ/kZ/xCDzm5bfVL3F9KqwOcJLmPYA1jBgbLgIlxK0rbUStTaKIe0scMTSMweCyF4XRaGEik3rW7dpoeOAIcRPeEE0WsiE/9/BWXtl6VKDgyvTcwxImMxyjXwSHpJTIzQaKpaRqmMqzJ3JgeeRWPtl/sEifZVFs6bsaOwZMAZSdOeiDa9J7cKYawEEvfTEDXNwHtKB0vrAAMGsExy4rEdHL5pVH9ZXeTVxlwp5kudpTA4wNhutparOepNWq0trVfxAkHC0E4G5cteZKDx61sl3e8hWV8WA0xPIZ8xoot6Mh8DXHOc7x9lt+kl0N/d5xHQHCPwjuxS7zKCpdZxaLM1w1w+oSdFLZOOm49sbkmSBoJ2A4IHQO1w6pTOkSPHVRb7ihaQ9u+vig3fQBoba7YBuyi7+l1QH3Wjr0y97RxMnw0WP8A2cVjUtNpeNOqYD3l8j2K9Auyjiqk7BBb0KWSbasoCnU6ar7zPaA4IG2RkuVl1KFdtLJT8KDzcXiRUMnIq7qW4SCBnAWVeZJKktt+WEu9UGpffIAniPI7j5yVVXvgmYVLa7c1jJiQTA2ziVXttxdoI8UGu6MWs9c9xOTWHzJb+qh3neJc9xVPYaxBMEidYOy0Nma0DIAHuE+aCps4JGHd2WfNbuwHsgbAR5LHW0w9rlp7urZILcZ96BWG6dSqIlUeqCLbrDStNPq6rQ5p04tP5mnYrzvpB0Cq0s6YNanxaO2O9g17x6L0UOwnkp3WdmeH0QfPVrusSAdNxoctVorn6G2WswOG/vuF6veN3Ua3+pSY/mQMX9Qz9VVU+jNKkHGz4mOOYBcXNkbQcx3oMJ0a6CNZaHVsx1TgGDaYzJ8HR5rQ9JIDO1lCmWi1VmdgUKhdyaS3YZOGR0WJvq9H1JBOU6THnKDCdIWEVu8iPMLZ3xbWuo4N8PedPVUFsaxxk9ojZsxO0vI9ktOm934vBrdPPUoKS7ahoue4cCAduaj1qrq9QBoLiSA0bkmAPElbXonclnt5tVmxnrxSxUnf/WCHDFp+LPCDyceCteg3QGtStgq2mmWNodpswQ5+YbBBggHPwCDVdGOjzbDZxT1qEYqruLo0HIaBaHo9Q7GI6uJKBa+1A3eY8BqtBYqGFoCB4Ys/eNSakcT7LS1BAKyLzitAHA/PdBpLCyGhScK6kyAEsoPnqzSBm4+JJ91Kp1iTAUGrpAUiwtkoLe9R/lU/+o+wUKipd9f6dPx9gq6lUQWdkecS0VGtAWYsb81cMroJltzaDwKuLrrZBUZfLCPHyUq6a6DV0nqU14IVVRqqVTqICVR5hEs9WWwmP4oE4XAoJYft4J6ikw7l8+keSO1yDnuKpbxuGhUcR1YEzJbIz1cYGWp4K6JjPh77JLJQzxHw8P1Qeb330Or0gXUmtqs4hsuHezXyWGvNlZwLSYG4aMM8p+i+kW5KsvK76FU9ulTeeJaJ89UHkn7Frjqfvb65BDGU3NnYueWwPIE+S9gthyR7DZGUmBrGtY0bAAD0UW1mXQgjWejNQcgtBSYq272alWzdEEa2mGHuWQuvtWh3In3WrvR3YKynRzOqTxKDagZIMo5OSiSg+f2aKTY3drJXRuqlH4PV33R7LdlIaN9XfdBWXuewzx9gqoFbO8bvpkNlugO7uXNQTddL8vq77oKWxOhWVN6m0rtpfl9XfdSW2Cn+X1d90AbK7iusNWHkHYqyoWNnD1P3XOsLOsPZ4bn7oLGhV0UylUQaFmbllw3Km0qDeHqUBadSQh1M1IpUh8lF6ocEEPHlPzLL2IRqb05tIZ5cePAolGkOGw4oOqHQfOX38FLYAAhMpjEPH2CkFoQBqVV1mZJlNZTEqfSYIQCqmAq4tkkqyrNQqdIcEBbHTgKW5dRanuCCkvypDD3H0BVB0WZ21pL4ogtMjY8eCgXDZmg5D1KC9qZBU3XhXdZuSzHUN4epQf/Z"/>
          <p:cNvSpPr>
            <a:spLocks noChangeAspect="1" noChangeArrowheads="1"/>
          </p:cNvSpPr>
          <p:nvPr/>
        </p:nvSpPr>
        <p:spPr bwMode="auto">
          <a:xfrm>
            <a:off x="155575" y="-1790700"/>
            <a:ext cx="29908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2472" name="AutoShape 8" descr="data:image/jpeg;base64,/9j/4AAQSkZJRgABAQAAAQABAAD/2wCEAAkGBxQTEhUUExQUFBQXGBcaFxgYFxUWFxwcFBcWFxQXHBQYHCggGBwlHBUcITEhJSkrLi4uFx8zODMsNygtLisBCgoKBQUFDgUFDisZExkrKysrKysrKysrKysrKysrKysrKysrKysrKysrKysrKysrKysrKysrKysrKysrKysrK//AABEIAPsAyQMBIgACEQEDEQH/xAAcAAABBQEBAQAAAAAAAAAAAAADAQIEBQYABwj/xABAEAABAwEGAgkCAwYFBAMAAAABAAIRAwQFEiExQVFhBhMicYGRobHwwdEyUuEHFEJikvEVIzOisnKCk9IkQ1T/xAAUAQEAAAAAAAAAAAAAAAAAAAAA/8QAFBEBAAAAAAAAAAAAAAAAAAAAAP/aAAwDAQACEQMRAD8A8fc5ICuKUMQKO9IAlDVxQcAUQAlDDk9rkCkJjgUc8U2EAQnNlc5KCgXAU1x5pxeuyQIDzSGeKcEpagGZXAlKZCaSgVsynEniulGhBHzXZopbCQoBklObKcWpcCBhlJDp1RCFzEDATO6N154lIYToQQoT6ZQ5SygMUgCUFLCAZC6E7EuQI13FLJ2TSE0OQOcUoCPYbE+q7CwTxJyA7ytPd/R2mzN/+Y7n+EeH3QZWjQc49lpPcPrspf8AhVX8sd5C2zaWUAABCqUs90GOddr/AOXzP2QqlleNQVprUzlCi9cNDn4fVBmqkhMhXlpoNcqutSwoAlcHp0b7JuFAmOURBARECwnFyZK4lARrkjSmApwKAxG6bmmAlElBBSgJSFyBzTCdiQgU4OQLCWCuRKbJMIBhpOgJ7lc3dcReQXAtHjPkVfXdcQpMa4iahAOeeGfSVc2ezx88wgi2SyBgDWiFOp0kWnRUyjQQQjQyTHUCVdssmSFVs0IMxbLNkqO22c7SthbKKqrTSCDJVCRqotXPJXV4WbVUlaRpkUD6NnM5abjv5cskS8bHgAIBjfMHPgY0Ui6AC5uYzMQTGvA7Kfe9OGxi5HLPI7jjkR3gaIMw9JKWpkSOBTUCHVOXBcgVwySsKQLjkgeERMlOgoAPTCU5xTUHBIAntalQMBWl6E3f1tcOLZazPPMTmRlufQd8Rn7PSxuDRuvWLksQs9IUwBiiXHYE5n53eAFr05JJ9P1Qw1Ea4kEmEWgyUD6FGVb2SyDJAslLNXVnp6IBGz5Kvr09lcVSoNpA1QZ+10VT2mhC0T2Ek+iqbwYAgzl4NELN29uRWjtb81WW+hyQUdhqw7YfotNbXdZRbViHbxvGmXHCFjzqtBY7ZNmc05w4eEiPv5oKi3sAflniAP0+ijFHtp7UTOQ9c/qgygUJSExPlBwSnNcFw1QOomckaEBuqPKCGUmFK5cCgekXSnILTowP/kNMSRJ7sjtxJgea9AuuXyXb6yfReaWK0Fjg5sAggzyBk/OS9Luuu002xoQCPHNBLeNvupNj0UYqXZGoLayNyVhTcVBs7cuSmMCBHySoltmNVJeInX6/PuottZ2JM8hMBBXV8jHL53qptokcz/ZXdWzDDJjPn9Sqy1sGhiI5eiDLVaJkmJ7lFveAwq2qkA7HPuWevStO6DM1xDj3/wBl1K0Foc0aOie4Z+/smVXZlMCCTbCZaY1aD5jJCS2h8nWYEfPVKAganYkmFcDmgcCuTUoKB0J+aYCi4EEeEsLilhBwCSU4JqA1koGo8MaC5x2HIEnkMlvLic/q8DmljmtAg95Gm5jNZfotLXVag1YwQOON7fSGlelWdrXwS0B0DPfu80ARp82/RTbGCTw4qJhy+eCNRqR5oL+gz5mpVOAM/kKndemBo3PfCK++BpAGmp3QWFQiQMxkTvy+6gWl7XSDJA4nKTohfvfbEn+EqPYapd1zjpMDwH6oJtao3q2kDl5SPcLOXpbA0dxkefBHp2yaBjPC5/uf1Wcvi1b4m756nuiMkEwVcRJPP05LM9JKQEEZKSy2l+jxzE6qDfLsoInefmiDOVtckLEnvTQEBDASYydMlzhmmEoDjRK1Mppw3QdKXVI1cgdCJKGETEgGQlBTXtTmhBwTSE9JCC06NWvBVwGIqDDns6QWHzEf9y9DttvFJjCQc4kjadZ5LygtXpljp/vFnovdnLWF3MtMP9QUFq9/ag7geyDbbQyix1R2w0GpOwA3P3Ui+G4Sx3h880GtYesEEiI1gFwBycAYkSgoqNZ9Wm+sWl4pgucA806bYGLD2RjqOA12VFeF61f3jqqFTUjC5mMAlzQTlUc7SYnkvRqdfqRAp42RHhEQeSy1sqU6TsVnslOk7PtEOcc+E5BBAu6taXvLCS4t1w9kidZ+69OuyyxZwIg4c+eW6z3Qi76naqPEYt4EmfDRbSzfhPCEHiXS6u+hWc2mXMBzIBkc+Sqbvs1SvUaHFxBOZz05Dc/cLQftLEV2/OCiXY5waWNM6EA6d2WqCF0iuE0nhjKVRwkkPzfIIENwgDCRnMgHPhCgWuyVKLQXdkZS0un/AG7LSWkPcJDiORn2lZy8aDge0UFeYKHiUh9nLWyd9FHQcHJSZTSntagICnJAFzXIHgJUhK4oOlEn5mmJYQNhOplNeU6jog4tzXDJOCYSgVy3X7PLXip1KBP4TiHIPkGI/mH+5YOVZ9FrwFG1Me4wwyxx5O37gQD4IPVLWyacTiLdxy3XWF0t+eS7rWQQ2JcHE+QCBZjEILmmwOmZxHmYHLJFsdx0pD3NxHacwOGWiBYKgOeatjaQ1snIDM+6BzxGWgyR7PodsvJZW5rydaKtWoCeraQ1vfq73HmtRRBwyEHkP7RaRNRroJAxc1mbFaII0yW9/aO0YHEa/JXllJ5aQUG2qVwXNM5HIx3KottZgdpp+iSrVhoc05fNvFUtoqHEUB7faS7xUGU95QygQFGGiY0CE8IHtK6FwSSgcVzSuBXBA4ImaG0J6ARGaI12SZC5AspgCcU2ECJwC4BEpmTAzPAZnyQWnRO1FtqpCTBxMzJiHNMADbtBq9Kp8F5VTsdVr2RTqYy4YAWPBc4GQAIk6bL1cUiDDmlrtwYkHcZIJtjcBMaT9lV9KrydAo083vyA5nLyUmyGGxPw/wB1DuZoqWl9U59XDG/9RzcfAR/UgurksQslFrTpq522I6knZWNS92Nb+IZpzaoIOLQ5EfRZbpNY2spOczshoJA2zOiDO9N7w62Q0zz2WBrwBqDyGavek93vbBLiWmDEQP1Wd6shBYXdUxAtPgodsbBT6TsMH5zRbzp5h2xAIQQ8XqmpToEp0QLiCcwhACWEElyQBBEp3WFAQBOlLZaLnmAFKbdr+CCME+e9PdY3DYperd+UoBsZJgAk8BmfJTRcto//AD1//FU/9V73ctgp0OxToMbzYxrT4ka96vCYEmAg8J6KdBatpcTWx0KbciXNIe48Gtdw3ccu/a5q/sypirh/enBh0BY0vPEYsUT4LfW+/Qx/4MbR+KBLvDieSj9KrvNRmKlixtIIyIPGI+iCFdnQOx0Wf6QrO/NVh5P/AG/hHgFqrsstINHVsYwcGtDfZQrlquwAVAQYzkR7o9KqKdWP4Xe6CybREzAlZrpVd8EVgMjk/kYhp8dPAcVqmhNtFMOaWkAgiCDzQea0z2XeKh9G6oFPEdXPqO8nFo15NCnWyh1b6lOdHEc9onwhU9hpAg0zoC6M/wAxk+vug0Trc38wHiFW3rFVhbiETnyUZ9zUHZOZGWrS9vjkc1z+jNENJZVfTdsceLj+bPhkgqemT6YDQHAkeenBYWsQSVp7f0dpNJLq1R55kDflyWbtlCm0w2T3n5mgAToFOr05szTu0keRyVd1cZq3qGbO1u8mfEygqLPSmZ0GZQarp00Umv2RG5UQoGpwKQBLCB8cEko13Nmo0cZHoVcf4IHTEtPzZAW4afYnvVwxV13UjTbgdkRrw81ZMQOLUmAcESE/CfgQe5sZmoV61IEDf6qyiJVY+n1lSNkEe6rvDRiI7R0+6PXGeSsWMzPAZDwUaq3NAlGy7u1UltmadgfBEaEamEGa6Y1DRs1SqwlppjFI1huZ9Eyj0touaHBlWDmCWjfliR+m7MVjrt403/8AErPdHaLH2emQZBY32QV3Sa3UqlR1Sm4SQ3E0gtdI7JOYGwbpOhVTdpEnn4/2Wgtl1guyCjVbibEx7j2QAdQc0EziB8xylZ29butNQ/5eLD35e3yVfsuyoB2Hk/ykn0S4KgkYnN8T9JhBgrfctpaSXAx3hVbrC7cGV6HXoE/iJjicxPMgmPFC/wAEBOINDu55/ug88FmIJLxpoPun0XEg/AtnUuCm49th/qITmdGKDxhLXxyePoUHnVd8klCJW4vG4rJSOF7KjcWQeXOgHbeCFkLzsfVVCyZiIPEFBGXQmo1Ci57g1oknQILbopYOtrA/wszPecgPr4L0WpdjXDTPYqD0aukUmNG+pPE7lacUskGbFih4DozGvHOW+59FLFytO3krOzUsVQwMgPWfsFb0qI4eSDIVbieNDI5/ohf4ZU/Kt66i3g754JvUN/m8x9kGrqugFRruZDXHclPqOmV1lOTgglgZKI/8SlNOSGG5oFBUhmiBCPsgo75GKnUHFp24grzT9m9uJpdWTJYcPlovTbRmHDvXi3Q61ilaa7DkOsfHg5wQeqlnclczJR7PbAXBm5GI93Eqa0SggULKCYT69hy0BU+nSzT67MkGbrWA/wAPkoL7ARoMOe0iP0WktLZ+fPgQDSl3ggov3WsJhxI5jEPuE02oj8TRPGPrqFpQ8NErP3wdSYEoMb00vlr29UWgzoeBGywxeSe1mQIzz02U7pBVmseChtpdsczCC2sNxstDMVMljtwc2+WoV7cVzts/4/xnVxHZ7gdh3qsuKsbNWh/4HnXn9Fv7RXY5o0MiQN8t0Eyw2bIKbVZAzWf6B2zHUtNL+Fhpubyx4g6OA7APeSr693QDHD1OiBLkpSHP/M4x3NyHrKt+rjvXXXZcNNreAUvAgjuGSbg5I7hJAR+oQGfWzKJZpl3cVGpVBnojU63+YBsRHmgsqOnz6Jx3+eqFQcI+eyZUtA4/O5AZ7kRxgKrs1sD6oaNtfJEvK3BpIy0QVz7Rm8e/3Xj9p6P2ujWfaBZ6rqbnuLS1uOQ50gw2SBG5C9Ebapc87QVp7nMUaQ/kZ/xCDzm5bfVL3F9KqwOcJLmPYA1jBgbLgIlxK0rbUStTaKIe0scMTSMweCyF4XRaGEik3rW7dpoeOAIcRPeEE0WsiE/9/BWXtl6VKDgyvTcwxImMxyjXwSHpJTIzQaKpaRqmMqzJ3JgeeRWPtl/sEifZVFs6bsaOwZMAZSdOeiDa9J7cKYawEEvfTEDXNwHtKB0vrAAMGsExy4rEdHL5pVH9ZXeTVxlwp5kudpTA4wNhutparOepNWq0trVfxAkHC0E4G5cteZKDx61sl3e8hWV8WA0xPIZ8xoot6Mh8DXHOc7x9lt+kl0N/d5xHQHCPwjuxS7zKCpdZxaLM1w1w+oSdFLZOOm49sbkmSBoJ2A4IHQO1w6pTOkSPHVRb7ihaQ9u+vig3fQBoba7YBuyi7+l1QH3Wjr0y97RxMnw0WP8A2cVjUtNpeNOqYD3l8j2K9Auyjiqk7BBb0KWSbasoCnU6ar7zPaA4IG2RkuVl1KFdtLJT8KDzcXiRUMnIq7qW4SCBnAWVeZJKktt+WEu9UGpffIAniPI7j5yVVXvgmYVLa7c1jJiQTA2ziVXttxdoI8UGu6MWs9c9xOTWHzJb+qh3neJc9xVPYaxBMEidYOy0Nma0DIAHuE+aCps4JGHd2WfNbuwHsgbAR5LHW0w9rlp7urZILcZ96BWG6dSqIlUeqCLbrDStNPq6rQ5p04tP5mnYrzvpB0Cq0s6YNanxaO2O9g17x6L0UOwnkp3WdmeH0QfPVrusSAdNxoctVorn6G2WswOG/vuF6veN3Ua3+pSY/mQMX9Qz9VVU+jNKkHGz4mOOYBcXNkbQcx3oMJ0a6CNZaHVsx1TgGDaYzJ8HR5rQ9JIDO1lCmWi1VmdgUKhdyaS3YZOGR0WJvq9H1JBOU6THnKDCdIWEVu8iPMLZ3xbWuo4N8PedPVUFsaxxk9ojZsxO0vI9ktOm934vBrdPPUoKS7ahoue4cCAduaj1qrq9QBoLiSA0bkmAPElbXonclnt5tVmxnrxSxUnf/WCHDFp+LPCDyceCteg3QGtStgq2mmWNodpswQ5+YbBBggHPwCDVdGOjzbDZxT1qEYqruLo0HIaBaHo9Q7GI6uJKBa+1A3eY8BqtBYqGFoCB4Ys/eNSakcT7LS1BAKyLzitAHA/PdBpLCyGhScK6kyAEsoPnqzSBm4+JJ91Kp1iTAUGrpAUiwtkoLe9R/lU/+o+wUKipd9f6dPx9gq6lUQWdkecS0VGtAWYsb81cMroJltzaDwKuLrrZBUZfLCPHyUq6a6DV0nqU14IVVRqqVTqICVR5hEs9WWwmP4oE4XAoJYft4J6ikw7l8+keSO1yDnuKpbxuGhUcR1YEzJbIz1cYGWp4K6JjPh77JLJQzxHw8P1Qeb330Or0gXUmtqs4hsuHezXyWGvNlZwLSYG4aMM8p+i+kW5KsvK76FU9ulTeeJaJ89UHkn7Frjqfvb65BDGU3NnYueWwPIE+S9gthyR7DZGUmBrGtY0bAAD0UW1mXQgjWejNQcgtBSYq272alWzdEEa2mGHuWQuvtWh3In3WrvR3YKynRzOqTxKDagZIMo5OSiSg+f2aKTY3drJXRuqlH4PV33R7LdlIaN9XfdBWXuewzx9gqoFbO8bvpkNlugO7uXNQTddL8vq77oKWxOhWVN6m0rtpfl9XfdSW2Cn+X1d90AbK7iusNWHkHYqyoWNnD1P3XOsLOsPZ4bn7oLGhV0UylUQaFmbllw3Km0qDeHqUBadSQh1M1IpUh8lF6ocEEPHlPzLL2IRqb05tIZ5cePAolGkOGw4oOqHQfOX38FLYAAhMpjEPH2CkFoQBqVV1mZJlNZTEqfSYIQCqmAq4tkkqyrNQqdIcEBbHTgKW5dRanuCCkvypDD3H0BVB0WZ21pL4ogtMjY8eCgXDZmg5D1KC9qZBU3XhXdZuSzHUN4epQf/Z"/>
          <p:cNvSpPr>
            <a:spLocks noChangeAspect="1" noChangeArrowheads="1"/>
          </p:cNvSpPr>
          <p:nvPr/>
        </p:nvSpPr>
        <p:spPr bwMode="auto">
          <a:xfrm>
            <a:off x="155575" y="-1790700"/>
            <a:ext cx="29908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2474" name="Picture 10" descr="http://www.webzeest.com/articleimages/8f14e45fce_1387197164696Pablo_Picasso_por_Arnold_Newman.jpg"/>
          <p:cNvPicPr>
            <a:picLocks noChangeAspect="1" noChangeArrowheads="1"/>
          </p:cNvPicPr>
          <p:nvPr/>
        </p:nvPicPr>
        <p:blipFill>
          <a:blip r:embed="rId2" cstate="print"/>
          <a:srcRect/>
          <a:stretch>
            <a:fillRect/>
          </a:stretch>
        </p:blipFill>
        <p:spPr bwMode="auto">
          <a:xfrm>
            <a:off x="609600" y="1600200"/>
            <a:ext cx="2990850" cy="3743325"/>
          </a:xfrm>
          <a:prstGeom prst="rect">
            <a:avLst/>
          </a:prstGeom>
          <a:noFill/>
        </p:spPr>
      </p:pic>
      <p:pic>
        <p:nvPicPr>
          <p:cNvPr id="62476" name="Picture 12" descr="http://www.celesteprize.com/_files/opere/2014_68287_266667.jpg"/>
          <p:cNvPicPr>
            <a:picLocks noChangeAspect="1" noChangeArrowheads="1"/>
          </p:cNvPicPr>
          <p:nvPr/>
        </p:nvPicPr>
        <p:blipFill>
          <a:blip r:embed="rId3" cstate="print"/>
          <a:srcRect/>
          <a:stretch>
            <a:fillRect/>
          </a:stretch>
        </p:blipFill>
        <p:spPr bwMode="auto">
          <a:xfrm>
            <a:off x="4876800" y="1600200"/>
            <a:ext cx="2667000" cy="37433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irl with a Mandolin by Pablo Picasso"/>
          <p:cNvPicPr>
            <a:picLocks noChangeAspect="1" noChangeArrowheads="1"/>
          </p:cNvPicPr>
          <p:nvPr/>
        </p:nvPicPr>
        <p:blipFill>
          <a:blip r:embed="rId2"/>
          <a:srcRect/>
          <a:stretch>
            <a:fillRect/>
          </a:stretch>
        </p:blipFill>
        <p:spPr bwMode="auto">
          <a:xfrm>
            <a:off x="2590800" y="295275"/>
            <a:ext cx="4457700" cy="614271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pablopicasso.org/images/paintings/the-weeping-woman.jpg"/>
          <p:cNvPicPr>
            <a:picLocks noChangeAspect="1" noChangeArrowheads="1"/>
          </p:cNvPicPr>
          <p:nvPr/>
        </p:nvPicPr>
        <p:blipFill>
          <a:blip r:embed="rId2"/>
          <a:srcRect/>
          <a:stretch>
            <a:fillRect/>
          </a:stretch>
        </p:blipFill>
        <p:spPr bwMode="auto">
          <a:xfrm>
            <a:off x="2438400" y="568188"/>
            <a:ext cx="4343400" cy="530110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theprisma.co.uk/wp-content/uploads/2012/09/No-mas-horrores-al-estilo-Guernica1.jpg"/>
          <p:cNvPicPr>
            <a:picLocks noChangeAspect="1" noChangeArrowheads="1"/>
          </p:cNvPicPr>
          <p:nvPr/>
        </p:nvPicPr>
        <p:blipFill>
          <a:blip r:embed="rId2"/>
          <a:srcRect/>
          <a:stretch>
            <a:fillRect/>
          </a:stretch>
        </p:blipFill>
        <p:spPr bwMode="auto">
          <a:xfrm>
            <a:off x="685800" y="1752600"/>
            <a:ext cx="7553325" cy="368617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4524315"/>
          </a:xfrm>
          <a:prstGeom prst="rect">
            <a:avLst/>
          </a:prstGeom>
        </p:spPr>
        <p:txBody>
          <a:bodyPr wrap="square">
            <a:spAutoFit/>
          </a:bodyPr>
          <a:lstStyle/>
          <a:p>
            <a:r>
              <a:rPr lang="en-US" sz="3600" dirty="0" smtClean="0"/>
              <a:t>As the movement evolved, color, texture, and graphic elements (like text) were added, to the point where later Cubist works often appeared more like collage than anything else. But Cubism wasn’t just a specific “style” or “look”—it actually allowed artists an entirely different way of seeing and depicting real-life objects.</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77200" cy="4524315"/>
          </a:xfrm>
          <a:prstGeom prst="rect">
            <a:avLst/>
          </a:prstGeom>
        </p:spPr>
        <p:txBody>
          <a:bodyPr wrap="square">
            <a:spAutoFit/>
          </a:bodyPr>
          <a:lstStyle/>
          <a:p>
            <a:r>
              <a:rPr lang="en-US" sz="3600" b="1" dirty="0" smtClean="0"/>
              <a:t>What is Cubism?</a:t>
            </a:r>
          </a:p>
          <a:p>
            <a:r>
              <a:rPr lang="en-US" sz="3600" dirty="0" smtClean="0"/>
              <a:t>Unlike traditional still-</a:t>
            </a:r>
            <a:r>
              <a:rPr lang="en-US" sz="3600" dirty="0" err="1" smtClean="0"/>
              <a:t>lifes</a:t>
            </a:r>
            <a:r>
              <a:rPr lang="en-US" sz="3600" dirty="0" smtClean="0"/>
              <a:t>, landscapes, or portrait paintings, Cubist paintings aren’t meant to be realistic or life-like in any way. Instead, after looking at the subject from every possibly angle, the artist will piece together fragments from different vantage points into one painting.</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ude Descending a Staircase by Marcel Duchamp"/>
          <p:cNvPicPr>
            <a:picLocks noChangeAspect="1" noChangeArrowheads="1"/>
          </p:cNvPicPr>
          <p:nvPr/>
        </p:nvPicPr>
        <p:blipFill>
          <a:blip r:embed="rId2"/>
          <a:srcRect/>
          <a:stretch>
            <a:fillRect/>
          </a:stretch>
        </p:blipFill>
        <p:spPr bwMode="auto">
          <a:xfrm>
            <a:off x="2667000" y="304800"/>
            <a:ext cx="3771899" cy="622363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229600" cy="5078313"/>
          </a:xfrm>
          <a:prstGeom prst="rect">
            <a:avLst/>
          </a:prstGeom>
        </p:spPr>
        <p:txBody>
          <a:bodyPr wrap="square">
            <a:spAutoFit/>
          </a:bodyPr>
          <a:lstStyle/>
          <a:p>
            <a:r>
              <a:rPr lang="en-US" sz="3600" dirty="0" smtClean="0"/>
              <a:t>In doing this, the artist is attempting to give a fuller, more detailed explanation of the subject—breaking past barriers of space and time, like in the famous painting by Marcel Duchamp entitled </a:t>
            </a:r>
            <a:r>
              <a:rPr lang="en-US" sz="3600" i="1" dirty="0" smtClean="0"/>
              <a:t>Nude Descending a Staircase</a:t>
            </a:r>
            <a:r>
              <a:rPr lang="en-US" sz="3600" dirty="0" smtClean="0"/>
              <a:t> (seen above.)</a:t>
            </a:r>
          </a:p>
          <a:p>
            <a:r>
              <a:rPr lang="en-US" sz="3600" dirty="0" smtClean="0"/>
              <a:t>This type of Cubism is called </a:t>
            </a:r>
            <a:r>
              <a:rPr lang="en-US" sz="3600" i="1" dirty="0" smtClean="0"/>
              <a:t>Analytic Cubism</a:t>
            </a:r>
            <a:r>
              <a:rPr lang="en-US" sz="3600" dirty="0" smtClean="0"/>
              <a:t>, and it’s usually what comes to mind when people think of Cubist artwork.</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fontScale="90000"/>
          </a:bodyPr>
          <a:lstStyle/>
          <a:p>
            <a:r>
              <a:rPr lang="en-US" i="1" dirty="0" smtClean="0"/>
              <a:t>Synthetic Cubism</a:t>
            </a:r>
            <a:r>
              <a:rPr lang="en-US" dirty="0" smtClean="0"/>
              <a:t> on the other hand was a natural extension of Analytic Cubism. Instead of breaking a subject down into pieces, it involved assembling pieces already available into a collage. Here’s an example by Georges Braque, entitled </a:t>
            </a:r>
            <a:r>
              <a:rPr lang="en-US" i="1" dirty="0" err="1" smtClean="0"/>
              <a:t>Tenora</a:t>
            </a:r>
            <a:r>
              <a:rPr lang="en-US" i="1" dirty="0" smtClean="0"/>
              <a:t>.</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Tenora by Georges Braque"/>
          <p:cNvPicPr>
            <a:picLocks noChangeAspect="1" noChangeArrowheads="1"/>
          </p:cNvPicPr>
          <p:nvPr/>
        </p:nvPicPr>
        <p:blipFill>
          <a:blip r:embed="rId2"/>
          <a:srcRect/>
          <a:stretch>
            <a:fillRect/>
          </a:stretch>
        </p:blipFill>
        <p:spPr bwMode="auto">
          <a:xfrm>
            <a:off x="1676401" y="2209800"/>
            <a:ext cx="6006688" cy="4468976"/>
          </a:xfrm>
          <a:prstGeom prst="rect">
            <a:avLst/>
          </a:prstGeom>
          <a:noFill/>
        </p:spPr>
      </p:pic>
      <p:sp>
        <p:nvSpPr>
          <p:cNvPr id="3" name="Rectangle 2"/>
          <p:cNvSpPr/>
          <p:nvPr/>
        </p:nvSpPr>
        <p:spPr>
          <a:xfrm>
            <a:off x="0" y="228600"/>
            <a:ext cx="9144000" cy="1569660"/>
          </a:xfrm>
          <a:prstGeom prst="rect">
            <a:avLst/>
          </a:prstGeom>
        </p:spPr>
        <p:txBody>
          <a:bodyPr wrap="square">
            <a:spAutoFit/>
          </a:bodyPr>
          <a:lstStyle/>
          <a:p>
            <a:r>
              <a:rPr lang="en-US" sz="3200" dirty="0" smtClean="0"/>
              <a:t>As you can see, Synthetic Cubism is still fairly geometric, and some pieces (like this one) incorporate traditional media as well as found objects.</a:t>
            </a:r>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304801"/>
            <a:ext cx="8229600" cy="6001643"/>
          </a:xfrm>
          <a:prstGeom prst="rect">
            <a:avLst/>
          </a:prstGeom>
        </p:spPr>
        <p:txBody>
          <a:bodyPr wrap="square">
            <a:spAutoFit/>
          </a:bodyPr>
          <a:lstStyle/>
          <a:p>
            <a:r>
              <a:rPr lang="en-US" sz="3200" b="1" dirty="0" smtClean="0"/>
              <a:t>Famous Cubist Artists</a:t>
            </a:r>
          </a:p>
          <a:p>
            <a:r>
              <a:rPr lang="en-US" sz="3200" dirty="0" smtClean="0"/>
              <a:t>The most famous Cubist is probably Picasso, with Braque a distant second. . . even though he was just as instrumental as Picasso was in founding Cubism.</a:t>
            </a:r>
          </a:p>
          <a:p>
            <a:r>
              <a:rPr lang="en-US" sz="3200" dirty="0" smtClean="0"/>
              <a:t>Paul Cézanne:  (although not a part of the Cubist movement himself) is often credited with sparking Braque’s first attempts at painting a Cubist landscape. Cézanne’s paintings separated objects into basic shapes—cubes and spheres, mostly—which directly led to Cubism’s use of fractured, geometric planes.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descr="data:image/jpeg;base64,/9j/4AAQSkZJRgABAQAAAQABAAD/2wCEAAkGBhQSERUUExMWFRUWGRwZGRgYGBcfHxgYGhwaHB0ZHRgbHiYeHRsjGR4XHy8gJCcpLCwsGh8xNTAqNSYrLCkBCQoKDgwOGg8PGiwkHyQsLCwsKSwpLCwsLCwsLCwsLCwsLCwsLCwsLCwsLCwsLCwsLCwpLCwsLCwpLCwsLCwsLP/AABEIAM8A8wMBIgACEQEDEQH/xAAcAAACAwEBAQEAAAAAAAAAAAAFBgMEBwIAAQj/xABCEAABAgQEAwUGBAMGBgMAAAABAhEAAwQhBRIxQQZRYRMicYGRBzKhscHwQtHh8RRSYhUjM3KCkiRDU3Oiwhay0v/EABoBAAMBAQEBAAAAAAAAAAAAAAIDBAEFAAb/xAApEQACAgIBAwQCAwADAAAAAAAAAQIRAyESBDFBEyIyUWGRBXGBFEOx/9oADAMBAAIRAxEAPwCpPXnqUS0mxSUgd3UtqSdSX33ipMyprFpmLMrM+RbgAZVe6XBBDWuRfdi0cV9SkLSoLsAlRJGUAkPY78n5iF/jTFCuelWbMALEKf6kjb0hfdi+5f4fxQSkrmBipBS6buUKzJXlLagqR5ExfxjjyaJiUIyplSmSEa+6B+LU6/SEihUHDqKdiQHuXa3J46VTES81iyiLdI199jIw0Wp2MLKClzlzE3uWV19Ij/jSU965tq9vvlFALbWO5SDMVlQCoksAN4O0kbXhEpqLwTwzFAkgqD66a3EWJHAk5XvKlpPJ1H4gNHVRwJUIBUnLMYOyXe3INe0Cs+O6sZ6M6ug9w3xrkkzJUxIIy5kKTZQUAwtodtN4AVWKlUxZFgTy2Dd0jQ6P4iASVEb3dm3+MWJKh9YdQoPpqUpknIo5iXP9IAZgOqiS/wDTBThLjsUqJoWgrWQcq3vmLtme5AJHxEJ0uc3rBVGGABK8yQFByXSdSRcfh0PU2j3BPTPNkuFUK5qgStTKurLzJ0U1hmvBjE5xlFQz5ikES2Uo6EDMVH3souE6BzHXC0i6kpu730FhbXY/WOK6imlSkBIVlGcmxynRJbzblDnjVJiXladAHC6AzEqIKe7qDqeoh14U4GnLInEBMt+6VBiph72Q639WhHw/E+xTk1dTqD2YBgGbmX8o0Xg7H1VVOuVOmKBQ63cDPqEoB3DAum+o2hMo6G8mmX6rB5iZa0oyzCqUqXKIUMyR3lO41ALhhchxFXFMdEsZSEZpq090v7qUAZgzAHNlOtnOukXsSxbslBcnNMCksSAO8XZSBs9tg4cNrClx3XIWJBl+4A2YP7zaNonLfQ7mJfTbYxTG2qxjPhxUSSUpCFspiBYOd7gjxDxmVNWqM4FJALgi7AdR0+kXhjClUqpJLp8N31Jdz4fZXCWmWtf0hkIU2Fy0a3V42pVXJPuZHCk6t3hYNsRvvDhj1WFU0wg6JV8EkxkSsQHbpmaOEFhsWHjuH31jR5k55DFnWDqemnR+flvBP4gf9iM/qZA7JBUopsL63b6mAPaETRe37wexUk06ba/Qws1HvA/doV0zfEu6yKTSSD8qetE2Wu7hIVca3I09IZqjGSZIuXEwkMQxBZw2oL76MzQqIrXEsn3sqhpqxGp3taLOKTUqTZgStL20DK0L6ONOgiiSvuc+KqaaG6gqD3eRuPQG8ZrUKVmL739d/Aw8SlFLJB0/QGFjGKU9lKXsEAMXfxiTp3xk68nX6rFKcL8oGImk2BiaQFE79WvENKglQy6xbkKVKJAGp6+bdGJjo2cbig9SygEAKQlRGpJL+Y+EfYritWP+QvyIb5R6PcmbxQhVk5zre93+DesCJizz6RfnBtesDFav8Inn3BiiWRM+cHsMmBdPNQoOS2VvG/zhbRNbpBKiqiEFi43HSFSVjoto4rZOUjkz+cHeCSgdoSWVYDwuT62heqagq10EXMFnlDkbfnA5Y8sdBYnxnZqlEoF9NmIZ9bvBtK2QBLAzbeLc9oSsDxjKBmSzt5bw6UM4Kuk6p+Q1jm8UtF8pNoxziQf32ZmUoqKxyUFEG3pA9M0gjpBfjMf8UvopXm51gUpDJdQJcWI6Wv4flHXxv2o58+50VXfaD+EKKpYSScrqYMBtoWud9eUBaSRnUEkG11fkPGGioaRLQoCxIz/0voW+fiIenQl0c4BiIlZlqazjmdLD1vtvEWIYqe3E5Kt1AMb5WFvDfzaB02TmUrKPeLDq5cPAhcw+kG56oX6e7LC0EKIvmgpwzUhFQgqLDMH5coGTK0qSl3dI6c3jqmXcvr5NfX6wA2tGzYnRIk0ylKzKGTMkAaBmSpTHUAjvDYaGM5mUBFKDfuqS6TqgspJcdVOx0PWJcO9oM6WhSFMtISQnM5KXbK7m6Qm2XSJOGJ5nzMrZXDkhJJPedlN+Eag2YDrcDyWgdLkvKUPdDEpcE5ikjuvtZ+mkCyO+43NvHw+kPHFMpVNIMoJHfKVZ0uNySAnZLh7wjLUQvz+zAxdhhnE5apC5eb3ih2AZrqDRpFevLQqWkkFIFidb3Gmo5QkcVSwuVTzbulKZZB1snUn/ADP6iO6/GCunEoKJ5JG/Trf5R6LUkz2SMoyQQo1CoAkoJWtZWkJSNsxIfkGa5hvwPguTLQUzkJUsgjOoJNz/AC5gwA2s/OJPZdQS6ejE9TdrPdZLXCHOVPPR1eKoLip7ZRcDLy5jnEGX2agy3nLJ8kLtTwRTGellTBLAyoKVBQRMzXCkEE5T5eWoV8dKZc005UhZQtB7RKnSbkm34TcAhyxEajVUMkBWYAgjvAlRBB5h4yrjTDJUq8kJRlWe6l7oX3knk4IULaOIfgnKXtkBLGvkg0umuDYjYjQ6aH1gXW0iFoLqU4S7P16xPwRRzp9PO7MgqlkFCVaKcd4A8+mj7iA9PWZk5lFu6X+Zj0cLi3+CqXUqcQNJXlLjY28osIrMzEtrHBDEjrBLBsNRMJClhD3SToW2LaPcRa3Rzasnl1NrEtf5x6L3/wAdJulIKTca6G8fIzkj3BmY4giw6wMKCdYc8UwoNmF0i5GhYa3boQ8Lk3D1qClhLhy/jqLeEKm02TwmmDRI5xYR3QwNyz6X1f6R1McDT9OkRqIKdL84AZZYkUipiiANA5JbKPE6CDOG1UinzOtMzNp3bp16M5PKF/8Aijky6AatbMb3VzIdvCC1Pw1MVMAKbG4Ox3Z9NPlATqvc9DYXekG5PG8hBGWRnbmBr4l/lF1HtDCnzSlp/wApSzN4Bt4pY1hdOiW1JLVMXLICyRnCgUlzluxcdNoLcG8OdpLmLny8pHdQkuLgkHu7D84lvEo8qKuOTlTBFfi8ioN1Klr7wzkB2VYhQDghi35QEmzJkruFQUL5WZSSDq3J/I6PF3i+rlmZlly8uVRc7k7i2oe43gB2tmbrvFmJatE+SXgeOEMISpCZqyO+VM/JNtdnIMWuIcPWlFroUHLlsoGgvrYCCvBOEL7HIAlTpCjmtZQBFwR6vFzH6dQkmUCjtVOAM3dflcu505fODcmhVWZdSkqdL2Nm6P8AducV6kEKIUCCmxj4ahj1+/jES5jkeDQywWieWQxux2089/COkr2imFR2JkbZ4tN8odPZRIzVK2AOVD3fQ2Z9n5cwOUJVIgqLAtDNwNiSKepBU4cZQczB9Q+x3Z9C0BLsElo0zjij7WlKQnvEobn7ws9/WMeq5eSeoMwzEMdunWNcxzEkzE5QxYpDgj3ve8gzedoyTiQlNTNB/wCoo7bkmAgw2tDPjwBp3B3SQDsAWIB3Af5QaosGROSmoo7pNjKWWKFf5x6gtcFw0JMyrJk5S5JSPQqSfpFw11RIlomy1LlBToJGigO8HG5FyH6wKxySexk8ibWvBqeETVSpKJRlqKUpCHSQXYAaO8WqOvlpBzIVJI2mul7/AIVGyvIxLhdEifIlruy0JIYm4KQ9/ExYVwvLILKnAkMFCdMt/pdvKI4NcnaHypLRBPxFJcOhiP5hcdLsfKFjEsDkT7LmEACzEq9AAB6qHnElZweuXNStWVSGdRzLzHzJbq1oF43wpnWZcizpCu8/de+XNcwyNQl8hiTlC6JJ1YKKl/h6QqM6cojMcpXlIYlkuEBmD/GFhChKzIUBmDs+4Yb+O0dYeo0U9SJqbKFyGJbYg8uY8OUerqg1ClCXLBS/vHw3O2/hFEXK/tfYqUYcLWn9FZM4L0DeHwi7S1ORSQQwYHbn4c3+MD8OkKTNUCllIzOkkAhuXPX6w00UlARnspR7oVdwA/6+kVNJkjbiF6arAQAEiPQrrVlJADgf0x6F8QuYEm4kGuhR1c5Tv84HmqQl7LS5BYJLPfWO1YnKGpYmK8ziKUQA5YF2Ytoz/SIp5JqVcQodHhatyop11emY7AsDYsQ9haKOVDlyb/CL1TiaFsUpuOew6tsYF1UzMp8oHQQcZSfdGSwRh8XZypA2ILxtOB0gVTyFHvgyks7fiQAXGmjJjMMA4LqawhMoIGbNlzKAcpSVMBrdm5XDtGyYdTGQhMpQKciQhtwwAbxYecR9fOoKh3TRpuwXwzhhlTKgqIWCUj3RoxBcjdgANNXiLiujUiShKVqBWsABLXBCrOTmbRyHfcQZopxClywB3hmDW0cOOesU8fqFGQhaUZ1ILJS9gdMx0Ng/rEEJ8pWy2dpNIzXinB1JkypocpT3PNzfXnaFdKDyhpxXEZ6JPYTiShSXRmSxSQcwUCGJBvrzhdlSyH5/ekdzDyUdnNypN6NK4c9olPIp5SJkuaVJQElSALkADdQ5CK9bx/JWohAmsUkOoJzAnW4VozC3OEALaJJcwjdodQCRJi80LmrWkKZSnuG1+GnyiiEHkYKyp6m/mAF3GgiX+NS3K4tGc39BrGn3dAfszyj72R2BghNnpJPXlHcirCdAPSN5OgOCsp0siYXKUKISHJALAdT6xcpZS3uAx5qA16v5QVwfHBLlVKFJzZkpYAFjl7pJIFgygXNrNqRFakqyEBJ0sfAcoFylb0MjCH2M2C4jmASUsoEd4HM4AYXJtdrwu8coatm2a4fxyj6uYuycWSgqKFZSkWSUOSfd1fRiYD49VmbMK1alnboG/WMxuV7ByKK7E6KkFMpiHAY33B+G0GcQxJK5apQAL3Be3Qhxr4Qv4dIeCy8GdPdN33/PnDHNRZkcbmh59lU9aqeYhUwmXLmMHdk5kvbl3r+vOHbCJKkzFlVQuYDok5QE+Q1PWMi4d4umYfJmSUyUqmLXnzEkgWykZRrpa41jRcO4xTNypSjtVBIzmWQSQ3vZdWfkY5+WMlJy8FMGnHiGa6oJWAxCdXYag/tFfD6AlcyYoC5IDGwb84jnzAASs5U63s2zfpFvBJmWnSCC7qtvruPSERjyTlIe5qNKJQk8Ky11KaicE9nIClFxYnZ+gGYnwECOCsGlzErnMCZk1Uyz2SSSm3XVuRhh48nGXh5lD3p6hLOtgq6tOgbzi/TUSaaUhCCMrDoSdy3j6eUVyuGFIkcuU2xa4g9ncqcvtZajJmWDgOktuRa7W6wr41w5V0yispzJLOqWnuluaAAUvaxGr3LxrktyzjX1aPVUnMCCdYDDnlDTBlswpVSOvl+8eh5r/Z1mmKUkJIUXdTve92IEeiv/AJMTPSf2YPiAtA4S4KTw4FoHq1h2TuTw7HUsgc/WGnh/g0zsippKEkgltW118PSOuA+FhOJqJwBloOVCTYLma3OyUi552HONOw+kF31N3Yban6RDmyOOolMF9lKbSyZSZYlLRJykBLEgpLnkcz69S+sOaVfxCchKVTkpBSrQTkWPkv6vs8I+I0OdRToW+Gv34wLwjjKbSr7JZUqVmypf3pagLBKjoyjZ+bGxBhEIqSafnwelJraC/EmJCSU5kKZJIUoAgo5pVuAQ5BZnAG9kpXtHWqVMlGSllZspzHuu7OCC5e+ojTsaxHD6+mXMqFFEySh5gDJUpIIdLGyu8w6EjnGFolpIOVyHLEgO12cDdhpDcfSQiqas8s7b0w5gPFyUy1UtagzqZZLEN2lOo6rlE7c0aFvW9xVwfIpqSTUU1XLqELUpKlZgFFyCgJlXIKUg5gS7nlCUtF48mXeLkkKdolKtWMfUkqMfEoiWVJL2tHglstyphQCByj6ZDm+/QRIiUogWsOXWJpaQogtYwpsfFXosS8LSQCCzjcA/Jop1EkIU2zA+rwWkrSQUlgRcHfweBNcp1Br2+/nAY5Sb2OzQio3Ejk1AQtejKlLSX6hx5uA0X8NSCEnK/du+5/aIcPw8T1KSVBGSXNWCz5jLSpWXzIIfpEOHVbd19CSPhDpJtaJcbUZ77BGrl5VgpSBy0OjbaaxW4g7ys4AAUB6hnswa8WKsOl30GnP7eBVSokHr+/0gca0FnaT0XMMUAnq4hopJZKQed/LlCdRKJAvcHT9YbMFUWbl1+9YDOqjYzo6cqZDU4e+uu3TX9I5wDFF0FR2yBmGXItJOoVex2uAQeYiziczKtASQ5Bsdri/TeBs5JKik2uN9CP1+UFi2qfkPqYxTdBqrxSZXzChSdQTLQnMwYE5judy+0aX7PZEwhfaTDNRLPZpUq5zADN3twNP2hb9n+E5Jc2sUmwSqWj+u4zGzn3gEDzh94fUJVClWUDurWQGDklS1a8y8M1VJaIJWC8anCoxCTKSxTT5lTHAbMpIy+jjzaCiXmTeiS1/ygZwzKKpap8xLTJxVMI1ICy6UOP5Q3j5QcoKbfcxLlblJJdhiaiieasDT94o1U5g+3T0i5OkvrEc2nBBiWVylYSqin/GizKGg1/aPsVV0yXL2PnHoH1GFSPzWlrFnvFWRQKnzkypSXWtWVIHz8Bc+AixPSyYb/Y/hOepm1Kh3ZCWST/PMBB9EBZ6OI7ORbIo6Ro+EYAiRTypI0QkAkaEt3teZc84mqJAICUhgTr+nhFb+0SqZlSHGpUH1I1H3vEGL165NOVoylQIDF7O4dvXVhaOdk90hqm0rYMqapKl57h73LMHII+HlCxxBLRMWZbHMQ4IFldH5sPjF+tx5U1klKQOQDEu+rW3Gm8AsUk6LSWWm47zPfRtxHoKpBJ8gdVze1QZawe0SHfdXXTVrHnrC7Imt96iChxErU5JSoaNzfaKlbT5VgsyVjMA2l+8B4KfyIixadGd9kRAZ2Yx4S30jqZt6RwlTco1s0lppOYtyMTzElJKtEvbTpHygHfA5l/SLOJrBTbUE6DwgHJ3Q9Q9tklNNYOCQxc9W6QRoVpUoOA99v6fzgPSJc6RZpKsIWXLa/KFZI/Q3DPi9lrF2S2UM5+kC0zNHjvEa4rVY90WitLU3pDscajsXnknkdB7gQdpWBIuVSahLHRzInfUwBIyqPSJeG8YVSz0zUAFQCg3+ZJT8ifhECVvMuX5+QhjWxCegl/E5kso35iKc8RxLVYR6ct0/fKPRjRk22SUWo2h4wRLJIJ90/OEGjmMXh2wuc8oK5hi3TnCs/Yp6P56KeLkZwsXuQerbjprFCdVEq+vWCWIywllM5BABtYeHnAWWjMoDc/f2YPEZ1NqTNWwsrVh1ChJCUZyohJ7xaYsg+SQbHUvyhlq8ZRVKFHLzFISDOKdMv8jjcnXoYC/wqaWgp0qD5M1zopSsynUORWcw2YDnHfCqRT0omrH95OmJc3fvqdIPkSp+sCnbbRN4GeuWJUtKUMMxSgZWYOdhyg1TIZELfFs3s5QEsX1Da9zvO/TV9bQdoQoSUZveygqfmRf4wlWo2Y9slUAYr1C20P2I4mVeXTWE3HsVUhT7Ek6kMenIafbwhNS0u43g6Gkoe4Jj7ChScdpyDMh1bm1/1j7Gek/oMw+pIYxqvsukAYWoN3lzVq6MEpRr/pMZ/gOFJqaoSVkgKCz3WclKFLAu+rRoHB1H2cidJlqU0qatKXbRSZa9W6mOlmlviRxTqwuqSQmzuAQ/QJb4QuLpFTXVbTvE7hrEnnqIZcSSE95zlKW5s9iTAmdPQSiQlx/zVO/eSACPRR0iJY6DZ94f4dlqLrTmABzZnGttrtbWIOJMMp0lQElSSpJAUCQDsfFvARbk1akTkr7zuM19Q/5OfOCmK0v8SCxAGzg2bQu+rWZvGMb41Zq38TBcXwwylkpVmSDc7pJ0BHyMTpqM8lz70s5h1TYG3x8jDtxVwiZae0QQpQBDK91YOqTy+yGN4zunqeymnunLcFKuR1B/OK4tTVoxWu5GJjx9eK4UxjoreNYxFlFTkINi2gjmXWFmPX4xVUTHwGNpG8mFpVYG1YxGqc6nED0h4b+BuC11q3USmQk95Q1Uf5E9eZ2jJNRVs2LctIPez/2bf2lJXN/iRKCJmQp7PMfdSpwrOBcKO20NdN7H5EyTNAzoWEIMuYVEsogkhSNG90EdbEQS4clIwyVUIpkFa1qC2UruosEjkW3Z3MXKmoqF0pl9pkUpJzLSwF+ZY7cm9YS+qx/Zvp5bPzqlBCyDq8TS5RVNCUgqUSwADlROgAFyTHePYcunqVS1kEgguHuCHFjccm6QW4Oq0JrJa50tKpSilCiRZJVYKB5gt/pzRSmpdhT1YKmyFSlGXMQpCxqlQIKTqxB0MfVq7ulo2bH+CKRdVTzFSk9ktKpc1KCUkWJRNGVtFMg2NlJ5Qge0DhaTRKSmQtS0LDjMUki5s4AcM1yIzlWmYnYpyF3D6Q28O1QSlTsBqfz9ITJWtoKUEoqUlAcqUWypuo9G1jZJSVMPDN45cgzjdSlKSAoEltDqCSfL9oY/ZfwuioWqdMWCZSh3B1DglxprpA7hL2ernTyaqWtElIcgnKpRIOXKzmxYn0h1wjh44b2q5D1AWwZRSFjLmYBTMq50LeEJ9SEFwT2FmnLI+VFz2j4p2cpCSh0lYzf5XYt5H4RQkvLl00k/3krtM0uaOQFpag5ZSXJBFiG3BirxbikuqpVBJUJiAViUpwTp3gn8bX0ipT4kKanTIUsKWClSHd0p7JEzMBsxOW/pDMC9uxMx6rZ3aVUtF2SjvhwzLUlgepy7bHqYYKipLFvswqcHyJikdvMuucQtT7JYBKfJLfZhqCA145uWT5NIfGqRRWvUmM/xPEBOqFIy91IUVK0Zti/U/Aw4Y5WiVLVzuB47ffSM1r6oS5K0pP8AeTgQb3TLSPqGHmYLp8dsY3Ss4BSrvBJY6O4tzaPQfwjDCZKDfTblt8I9HSpLyR82IfBygMSp2DhSyhh/WlSPkYe+Ehkn1SCLhUmY/wD3EFB+KBGcYDOyV1KsnSdKP/mn6W840akTkxOqQD70iwdry5qmI8lD1jciVpsWmMlUNdNGPhCNxfNmyCielOZCRlWlr5CfeSRpdukOxSMpcl8t25Hd4p4thgmA5u8BtbluRrd7wmbilY1bYl0fEyJikKSrukMobhjv5fOHjCqpKpfvOBvGQ43ga6SYSgugjTdjZxzg1wpxPlQlJVYBtd/pGTxrKk4gcuD2OuJqSpxMClJLkZW9PMHflGfcV8LpWc8tJDgZSo6j+prPr6Q3VFUVqAAAd3PQfpHwkIFsqrtz5jQeQ84WovEFy5bMdxPDFSSArKXD906PtoIqgtBefQzqicJaEGZNWolk3L7joAc27CC9L7P5qlol5krUffSnNmkga5woC+za8gYqVGoVpctRGlou09MlRSkg5XuzOX6npdobsK4AzKZdTK7MAHuGYtTG4HuJALHyOog0cITIS0sDKm4ICXvZyWe+kZaNuhUraWSlSSJYlImSNwsAzQTmKRmUognKAdNesNnDHH8uQRIVKEtKUpTLLsA+6h1JDnz3YU6erTmukBSye/lDkm7FTPfZ9NBtALi3D0ZRMQtL6sGcG9zu1vlzgJ41NcWHjyU7RsUmoQhI/Er8XNR1J8NulhHU6UVuoIKjlsl2vsL2EZ5wvxWJkkCbMSFp3UQLeMFav2mJlDLT/wB4vZWU5AdjdirwHrHFl08+fE6XOHDku4ncepmTKtJmBBZADSySAHUcpJ36tDZwVgdNOock6WTLKwo95nXlAspLEENoeZA5QjokLmrUrvEkkkuXc3cnm940L2a1Y/hJkpwJshSlEFroXd25Agj05x0Mr44qj3RJjS578jfhGHISoKCkzUBOVOYd4FwxKgzlg3u9ecKvtF4O7WWF06TmBKlpKlKKn5KUosRsmw+EPdNTDKMjbE2Z2G/3tEyZYKSVfvEqz5W+VhuEItpLRjPCXDtFNIFRKnpXmIBUT2ajrkLAd5mcZt40VWM0iViSjskKCWdGUBOzbHYdLRPO4dlTJbEDKoEqZ+9muTzBzX8hyiqeEKYy+z7JDMwsH8X3PXWKZ54te6yZY3ftIU4r2SimYQcrEKH4knQt108QYITcTS5yZVD8YuwB3drQGqeAQxy1M0EaZgJmUDYOx2GhitL4UrZOZaJ6JrBsikt2gIuXBcXcMSX1gVHE3dhtyKOLdnPRNKT/AH0tylgHUkBw4G7Fn3hUrApaZYVL7ye6WFymwTtq4PrDhw1wCupT/E1K1Sis92XLDKABsSVO1gUgMbMYb8N4JkSZ6JqFzXS/dWoKSpwQHcWIJdxFkMsIKrFNWHMHrpU2SkyVJUABYHRxYHcecWE1QUFDRQ5wFwzh1FNUTJkruiYLp2BcEsNgeWkfMZxASiSrQXJHK/x284jnUp0go3Wxc4rrQ5B10D7aOev7wqYXSqnzDMUGKiMgsDlB7oY2Lhr8yI5xOaufOUh+6otr7qAQ4HN1Fn6KMNmGUWRaAU3zDQW7t3tbVtYqguGl3Nl8aGeTTkJAbQAelo9E4mtaPQD42LXI/NyqnKtKv5FA/wC0g/SNgxOT2eLSJhIyz+2lW/qQJifN06xkeJYYUguUlrWLxqOLVOeXh9RqyqSYX5LAlqv1zCL8rTSZLH6Cqg8wS7pyFgVHxHjofnF3EEKzD3gH18QS7xXrGE9K2a9xzAsfNrwYmkKCTqLN8Y5uRJspjoQuKqVU5A7MOqwALXDnbcxmdXJXKmKAspJykHSz+ojYsUkd59Bdi+5hRxnAe1PcSlK+WxDl9tfyhuHKrpgTgDcDx7tXRZ06h9drdIbKOWleV+enQF/V4ynE6eZTzsyXSpJcEbfmIbeE+M0LOWcoS12yn8Cv/wAl73t1i2XGcaYpRcXaNaoBKR7qUAm5IAGY6EqYXJu5iwuZl1N07Py2hUk1SxmLFQAJex9OYikOKM6CFvmD2ANxtdmBvoYglicp02PjOlaLy8IeatSFJIUqyQ/dBZk+AOnRo5qcOKC67MN/vWBlRxfSyReofKn3UJLlWYqyi2wNyWFoRuJuPptT3UAoTd2N1Bmv03aKViryA5tknEeJoTMWEkKzOxD90jQ+IPKASqqZNLJSQN+vN+kE8C4VVOHaL068unOGGVgIlh0p8eZEKydVCL4ruW4ehnJcn2FnD8LNrC5v+7WhrwrB5SmILkG400Z9b+YiCRT5laskm9vxbD0i5hiw7J1S/wCp06xHlzyadHSx9NBUg8ugltYAfX76wuVmemnibI7q0vrcFJDEEbjp+UMNMvLYv0320tA/EMQSru9mcztmUm2z+NoiwTyKf2hmbHBqi3hntcTpMplBW5lKBS/RKmKfUww4Xx7JqQtJUmSQGCZigCsEahy1uUJE2kpybAJL6i3V+kem0csi2V+ZPL4xW/TfaLRG8Evs1ChxOUtPcmINmsoW8os5G0IPgfpGOoKNCEWGzfvBGjqEj3CTo/fUwPkq0DLFCvIr0sl6aNRlqvcxMlIcOYz+ZiU5ABROmNyJzj/zdo4kcTV5V3RLWE/9RCR5OlSTp0gIQX2ZPDkj4NHKmbpH0L9NYUaLjSbpOpst2eWt/RKhfyUYISeMKVSgkzky1HRMw5CfAq7p8jG+5aFOLW2MKZjXN2hM4pqMylJH00sbc9/hDTNW3o/6xl+L49nWuVIIM2ZZSxpLQS5D/wAxFumpLsIbiTb7GWltk1FJSah03CU5PMElRFuZA/0mGWhnkTRmY7JI1DN5X5wCwDC1IQO6S3nqb/nBGjlzO0UFe44KXZwTdujAfGKZaevCBk+Wxmc/Zj0UUAgAHXxMeiUzZh+MTSVqJs5JIHWG/Da1c3BFEnMqQkpHQSlpmIHkA3kIT8QS5PLbpDb7PqQTcPrJe5Kx/ulKSOkdifxRDF0x8qu9kUOYOmuYWtFipmZSkDSAPCFaKvD5Kgo5kp7NYfRctrg7OMqh4wWxOWq6leTPctz5Rz8sWkVQeyGpm2PdJDHx8oB1qQQSk5mYb8/k0Fpi+7111dgflvAurUEOTqot5l4nxoKToUuIMMWo5soKdBz84R6yhVKU+m4/ONDqKoqS2Zr/AItHHXyhcxGkUsKKgwfWx116t4Rfib8iZOwlhPtFlyqeWkyyFoGQpTopIHvXLAncfCB+Le0OZMJTJQJST5n8h8YWqmlYnS243j5hwTnZXl/ms0Oq2Z4LNHhi5hu/PQ6b3gthOGCZN7FAcu6lfyp3HXb7vB/E8fkpo8lPLyrIAcEP52cquzdHibhnDRTSwVAFai6upfTwEJ6vMsMNd2VdDgfUT/CGWXKlplhKSwA3+kUZq0kMY6Ksxtvt0iGsAGhvHzqbbuz6ZRS0UKrDcwOQjfcWuCSfJ4IYVg61ElLBg4fcjb0aIKeVz++f0hswRBEsgG/jYvB5MskqE5IqK5eQGpShYsYpzpBUwchtrQzV+HGyoCrQElt/KAhll4DjGEolBWDuzksTdgPrFevojJAZyDuRp5iGaimJmEIyktvt6vFqpoXllChYjT5GGw6qUXsnnhinSM+psLExV0u78x9mCtLgUtF0gg66nbziWScltw94syqkEPofPWKMmab7dhuHp4R+S2WUI5knkIllpEU01ra6RH/a8hL5pyB0Bc+iXMTVN9h8nBd2EZhewt4vYwLxjDkz0FCmBd3G3Xx/OITxRIH41dO4of8A2aK1RxFKUktmBAsWSb/6SYpxQyp/FkuR4Gvl/gEkz6lC+wVOmpQn8OdbZegBsNQw6iG/CsBEr+8a2Vinpflo9vKF0U82pT2ksOZblLnvFLB0sRcHbr4x7FOIZikpQ+SwzX0IZmbTTT9Y7MHyVLv5PnsseEvwOcucbJS7HuFjr18OsFsHoyEl9Qfgwb76wn8L0xUyzYqLnkBoC3heNGlsE2Go+LRF1Xs0FjdkSkD7EejvKRooeg/OPsRchxhddKyk/L8oZvZNU96dKuHIV6FP0JherjbTX84uezarKatSR+IEeHdUX9QI7ztwOZ5DXsuxTsZlRSr1EwkdCklJDeQh8mpClEA7Puzjfo4+UZxhgErEK8u2WYVJP/cUVfIj4w3Vdfkl5wpi+Umx256agxPklqh8EXZyTmsPdISdC4Nn6wPxiiOcKC05UAqCbOSU2Hk0UaniVRNwElwC2+3LSzt1ilNxgImSs4cKAAOpBBYuB5GJl+AmD8QwwJUlK1C6c1ra6X5tYt9IohaEHIElYd2Y2AOr8tIMYpi/aKCcomFKi5UB7pGgOzOfMCIMMwxSUzZqr5hlT1DguethtsYdFXoB6Klfw2lSCUe8dXF9CQLb7Hw3jP5xZrMef35xpCsQaQsBLkBWvm8IEul7Qnk+tvGHQb8jKVaC2DSgy55CpnZsyQPxKGYqvsP1i5I4vWpYGRCRs7/O3yixwRTgy59wzoDeSrwFxnCihzcMdIkk4ZMso5F27fo6EOeLFGWN/wBjIniRLd5Ck9RcfQx3M4nkAf4hJ5BKi3wilgUhLIHMXe4fw0gTiFERVzUhmzE25Fj9dInWDFOTRW+ozRitp3+BmVxlINkhfL3R+bwTwzihKfdUu5cjIfVj93hLNG23w5fZgpgawCXgMvT4lG0n+xmHJkk+M6/Q8q4pBF0KZRAuUj/2LCOqxLjN2R5e8lvQPC+zgt6RIJZ/YRFwh4LFjaftYYosRMoWlJ372fUcnCXtE1RxKcrdmgKe3eUQ3gzv+cBZVOWZj5x3Pp0klS8o1N7AeHKNUYX2Anht8myrNnqWsmzq0AHPZyYqTJqjYLy6vz8LaeEWp4khj20sf60/nEYqZAb/AIiV/vTv5xUnXZM9Ua3JfsH/ANl9oSFrKvj8S8X0cMoKW73+7l8IlGJ0wDCdLD75gfN4KU85JOoZQt8/lHpZ5rtoBYsT+n/tmfYnQZKkS06d3XqWN2h0o8BlplpGVKlAm5Dwl8ZznqAR/KPmT9Y5wvjGdKYFWZPJQe3i7x0JwyZccWns5McmPDmkpLV/o0mhQElx59RCxjlCmVVS1LTmlLUHDCzm+zdfHxgthPEtPOH+MiWXAyzLa8iAbPv6waxnhibOklHZiY/eQUKQrKRoWJBbbS8TYYZ+ny8pLT7lGeeDqMdRkrXYlw6jyTCXAQAAGJ8j8oPSpiW2DQNwIhdKgKbtZboWN0lP4VDY/lFyWl7HSN6t++jn4Y+0sqyvdUeiuqSDvH2IxmjIuI0FKiGUPvnA3g+s7KtQXIBUAT0JYjld4O8aygFOCzk93cNvro8KuHqyz5Z/qHXcR9CvgcryOGNnJis5iwmyparaFggemZJi7U1IMsXDMX5ON31uDFTjNANfSF/8SRkfmRMWAPMlI84KyAlISCoqlFTKCWFyOttL/WJMg+PcDz5OoY3BY/X9YpzsUlSwEzVleUAZQAQ+93YFma+8GcclggHUKSfd8bFthqG5QvL4cQA6k7+6Zi28+7q77wtRVbNuylUcUu2RAQz3d9XF9A7bX1glwvXTpufOolCEkJFh3ura2f7vFVOAByQkdA1gfN3+EXairySFMkhIDEpsU+FuZh6lCjHFsp4fWdolYfUhQdnIf5RyqmAp5ikh1Z7BtiwIbob+cCMOHczG+3kfsQewupSUZV6Ektdi3OD0meTZZ4NuKgMbKT/7W8XipxGxSpOa/lcvHGB8IGoKUJzFZLkBTOgEOSoju2JYm2kfMe4O/hzUEpUUIYIJLEEubhi+hG0SSwpZXPl3L45m8XBLsdYFUB0pJJDNbV97xHjMj/iprFiUpUD/AKW+YiLhkuSHdrxNjcxP8Qg5r5WVrbceOp9IStZml9FffCn+Ralzlqd1rt1P3rHkyF65ma/vfrB7g+llKmLTMIBKks7bEvr5Q11/s8lrSSmyvQRZLLCDqRAscpK7EjCp2YhK1KDlgc6gHPNjb4wzy+GnbvKNn1PXmbwr41ga6WYUqBy6h2uPEOOUOnAeMBkSic2uQtpl1QebhyFa2bkzbi42v/BEuadNv9lWs4aTLkLnKPdQCS73NmAHUkCEafVFWpjW+O6Z8PnBL2ZWuyVAnx5+UZLQUfaLbQAE+Yj2OSls8015K5lm3WOpWsEzRZe8Wb5xSmJYDS426Ej6PDxbtEw90cyPnD7KqXSg7FCflCLTSnAyi+nxD/lDnhJenldEMfEW+kc/rvijr/xneX9C9xml1y1f0n6QuPDPxkO7LvZz8oXEph/TSvGiTrVWZlrB5SVTUJX7qix89PjGgYXwuAnMla08wlSk31YgFiHv5xnKUl7agv57RueFITMlylpACZiAsdQsAt5XB8IzqcssaVCMUVJ7LmGqCJYSQ1me3ugWJbcFk+YieoBOgv8AKKWJzewSVm6cwcBvdBNmLC5Z7/hEDMQ44lgf3QD5XBUCWL3DBnLXd28YhlB5VyXcqjcXVBwP9tHoQJnFE8l+0mX/AJTlHkkAAR6F+g/sPi/orcRUi5q7IyhId7+6Tt8YTpaiiYlWikqB8GMbVjlAiYkFLX5W7p2B2jI+JcP7GYoJuk3B846uKdqjkSXFjD7QZlqOZplUpO/NCh8onn1BWlYAJST2iegN2t4vbrEPF87tcMlTNCFy1eakKB+npES6/IhAYEFCSdbgh26ROn7B0vlRIFKy3sUne9ib/Mx3UIUpPdLizt00fyj1JVpWQ4y66Xtb7aCyKLs0FQaycquul/L6mFN7CSoG0tMoqCSQkkXcgNZx6fMNFLjqciSgyULClnK5AIsyS5fTb0MECzqUSQ5HeGoYi993hXrauUJpUtJmEqJBVdkgcjqSTqeQjMUXKX9FE+KjZVoZDShdhqdb36wd4b4dm1qyiWcstJ7y1Cw8E/iPTrfkYcDoF18xMuWyHuVFmShJ7ygN2cADc+sa/gGDyqKUJMrMwclSmdajqS3o0UTyKPcTGFlrD8Nl0yezRdSrqJ1WsBsxYNysLAbQA4kwEzZc2WlRTn7yXBYHXfZyYYBVZs4IdiLHrbUbP8or1c4bly/KIcuS2VY4NGMVGDzqSZlUlOZV7EFweXK4NiBFSso5i19opLaaEX20jR+MqF1SlbFLehB+pgAaYFhtCpdRxdnWw9L6uPvr6FWVhC1TZglgqUFHpa2/OCg4hqZDIKlhhZCxt5XH6dYP8PKZc5PVKvVIgtPkJKSZqQpI5gFgL7w+We3UlZznh4ttfYi4vxB/F5cwAb8OznUvvBT2a4SDOUtX/KKSk3/ElQ5s2/lEVXh0qqUVIQEEuzaMNLWZ9TaIMIrJlGtXZqdBYqSbhTBt7gs94pjJcKj+iaSfK5D3xRIz081O5SR8D9+cZNgUknPzDD5k/IRrlVOEyUFDRSQ22o38oyUL7CoVyJuH6s/kY3pm25IyaSplmdVFKkd23l3vsfWA82bcAjR/iXhkxXCipOZJZrkvqGDKFrHZvGFqokEEuQb36bfSLoqiafcKYLKC1BLaqHPQvuOrQ30cgIl5eSlN4ZiR8CITsHlELlqLMokDxBQSfi3nDrOXdmA9Y5fWt8kvB3f4xext/wBADiqW8pJb3VfMGF1ctiWGnyhvxWSFyiDspJHi8BKqgCFJykl0g3bU2b7tFPR7x/6Q/wAiqzX9oESkXD7/ALRsvssre0pDJWxVJWQNPcU6h6KzjyjJlSRmUkjTT1b6Q2+zjEjKrpadp4MtX+a5Sf8Acw8CYoz4+cGiGEqlZoeP0DjKoApVb4vAdfDcpR/wwObE+VnhtxHKwJBJ+2inS03nsNfjeOE3KL0zoRbqwMeHZG8ov4n6GPQwLkAFso+/KPsZymbyZ//Z"/>
          <p:cNvSpPr>
            <a:spLocks noChangeAspect="1" noChangeArrowheads="1"/>
          </p:cNvSpPr>
          <p:nvPr/>
        </p:nvSpPr>
        <p:spPr bwMode="auto">
          <a:xfrm>
            <a:off x="155575" y="-1668463"/>
            <a:ext cx="4086225" cy="34766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5540" name="Picture 4" descr="http://www.canvaz.com/cezanne/cezanne-002.jpg"/>
          <p:cNvPicPr>
            <a:picLocks noChangeAspect="1" noChangeArrowheads="1"/>
          </p:cNvPicPr>
          <p:nvPr/>
        </p:nvPicPr>
        <p:blipFill>
          <a:blip r:embed="rId2"/>
          <a:srcRect/>
          <a:stretch>
            <a:fillRect/>
          </a:stretch>
        </p:blipFill>
        <p:spPr bwMode="auto">
          <a:xfrm>
            <a:off x="1371600" y="604982"/>
            <a:ext cx="6096000" cy="518657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encrypted-tbn1.gstatic.com/images?q=tbn:ANd9GcRsmJujJwljgRaSMb1yiOjU3f1Y8djlQE6m7S4YiyS1aNTCMQLUcCfTecKb"/>
          <p:cNvPicPr>
            <a:picLocks noChangeAspect="1" noChangeArrowheads="1"/>
          </p:cNvPicPr>
          <p:nvPr/>
        </p:nvPicPr>
        <p:blipFill>
          <a:blip r:embed="rId2"/>
          <a:srcRect/>
          <a:stretch>
            <a:fillRect/>
          </a:stretch>
        </p:blipFill>
        <p:spPr bwMode="auto">
          <a:xfrm>
            <a:off x="1042822" y="541644"/>
            <a:ext cx="7034378" cy="553297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descr="The Guitar by Jaun Gris"/>
          <p:cNvSpPr>
            <a:spLocks noChangeAspect="1" noChangeArrowheads="1"/>
          </p:cNvSpPr>
          <p:nvPr/>
        </p:nvSpPr>
        <p:spPr bwMode="auto">
          <a:xfrm>
            <a:off x="155575" y="-3162300"/>
            <a:ext cx="4762500" cy="66008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2532" name="Picture 4" descr="The Guitar by Jaun Gris"/>
          <p:cNvPicPr>
            <a:picLocks noChangeAspect="1" noChangeArrowheads="1"/>
          </p:cNvPicPr>
          <p:nvPr/>
        </p:nvPicPr>
        <p:blipFill>
          <a:blip r:embed="rId2"/>
          <a:srcRect/>
          <a:stretch>
            <a:fillRect/>
          </a:stretch>
        </p:blipFill>
        <p:spPr bwMode="auto">
          <a:xfrm>
            <a:off x="2286000" y="211226"/>
            <a:ext cx="4610100" cy="638959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6494085"/>
          </a:xfrm>
          <a:prstGeom prst="rect">
            <a:avLst/>
          </a:prstGeom>
        </p:spPr>
        <p:txBody>
          <a:bodyPr wrap="square">
            <a:spAutoFit/>
          </a:bodyPr>
          <a:lstStyle/>
          <a:p>
            <a:r>
              <a:rPr lang="en-US" sz="3200" dirty="0" smtClean="0"/>
              <a:t>Other Cubist artists include </a:t>
            </a:r>
            <a:r>
              <a:rPr lang="en-US" sz="3200" dirty="0" err="1" smtClean="0"/>
              <a:t>Jaun</a:t>
            </a:r>
            <a:r>
              <a:rPr lang="en-US" sz="3200" dirty="0" smtClean="0"/>
              <a:t> Gris (whose work seems to almost bridge Cubism with Art Deco and artists like Marcel Duchamp (whose artwork actually spanned a variety of styles and movements). You can see some of the Art Deco similarities in </a:t>
            </a:r>
            <a:r>
              <a:rPr lang="en-US" sz="3200" i="1" dirty="0" smtClean="0"/>
              <a:t>The Guitar</a:t>
            </a:r>
            <a:r>
              <a:rPr lang="en-US" sz="3200" dirty="0" smtClean="0"/>
              <a:t>, by </a:t>
            </a:r>
            <a:r>
              <a:rPr lang="en-US" sz="3200" dirty="0" err="1" smtClean="0"/>
              <a:t>Jaun</a:t>
            </a:r>
            <a:r>
              <a:rPr lang="en-US" sz="3200" dirty="0" smtClean="0"/>
              <a:t> Gris, below.</a:t>
            </a:r>
          </a:p>
          <a:p>
            <a:r>
              <a:rPr lang="en-US" sz="3200" dirty="0" smtClean="0"/>
              <a:t>Nowadays, Cubism seems like just another facet of abstract art, but in reality, it came first—and it directly influenced most of the abstract art of the 20th century. In fact, it’s nearly impossible to imagine the 20th century without Cubism, Picasso and the others. . .it would be a </a:t>
            </a:r>
            <a:r>
              <a:rPr lang="en-US" sz="3200" i="1" dirty="0" smtClean="0"/>
              <a:t>very </a:t>
            </a:r>
            <a:r>
              <a:rPr lang="en-US" sz="3200" dirty="0" smtClean="0"/>
              <a:t>different world of art than the one we know.</a:t>
            </a:r>
            <a:endParaRPr lang="en-US"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305800" cy="5909310"/>
          </a:xfrm>
          <a:prstGeom prst="rect">
            <a:avLst/>
          </a:prstGeom>
        </p:spPr>
        <p:txBody>
          <a:bodyPr wrap="square">
            <a:spAutoFit/>
          </a:bodyPr>
          <a:lstStyle/>
          <a:p>
            <a:r>
              <a:rPr lang="en-US" sz="3600" dirty="0" smtClean="0"/>
              <a:t>20</a:t>
            </a:r>
            <a:r>
              <a:rPr lang="en-US" sz="3600" baseline="30000" dirty="0" smtClean="0"/>
              <a:t>th</a:t>
            </a:r>
            <a:r>
              <a:rPr lang="en-US" sz="3600" dirty="0" smtClean="0"/>
              <a:t> Century art in Pakistan. Cubism in Pakistan.</a:t>
            </a:r>
          </a:p>
          <a:p>
            <a:r>
              <a:rPr lang="en-US" sz="3600" dirty="0" smtClean="0"/>
              <a:t>In the early post -1947 decades, the artists in Pakistan adopted Modernism not as perpetuation of the First World hegemony but as a metaphor for change and economic freedom. The society was no longer being viewed in stereotypes or </a:t>
            </a:r>
            <a:r>
              <a:rPr lang="en-US" sz="3600" dirty="0" err="1" smtClean="0"/>
              <a:t>idealised</a:t>
            </a:r>
            <a:r>
              <a:rPr lang="en-US" sz="3600" dirty="0" smtClean="0"/>
              <a:t> images, but as an evolving nation faced with the challenges of transition.</a:t>
            </a:r>
          </a:p>
          <a:p>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4524315"/>
          </a:xfrm>
          <a:prstGeom prst="rect">
            <a:avLst/>
          </a:prstGeom>
        </p:spPr>
        <p:txBody>
          <a:bodyPr wrap="square">
            <a:spAutoFit/>
          </a:bodyPr>
          <a:lstStyle/>
          <a:p>
            <a:endParaRPr lang="en-US" sz="3600" dirty="0" smtClean="0"/>
          </a:p>
          <a:p>
            <a:r>
              <a:rPr lang="en-US" sz="3600" dirty="0" smtClean="0"/>
              <a:t>In 1947 Lahore boasted of two art institutions and an expanding artists’ community. Karachi had very little post-Partition art activity, which expanded and became enriched by the arrival of pioneering talent in the exodus of displaced people from all over the sub-continent.</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6001643"/>
          </a:xfrm>
          <a:prstGeom prst="rect">
            <a:avLst/>
          </a:prstGeom>
        </p:spPr>
        <p:txBody>
          <a:bodyPr wrap="square">
            <a:spAutoFit/>
          </a:bodyPr>
          <a:lstStyle/>
          <a:p>
            <a:r>
              <a:rPr lang="en-US" sz="3200" dirty="0" smtClean="0"/>
              <a:t>In the early 1950s The Lahore Group initiated experimentation in the Modern idiom and had a seminal influence on contemporary Pakistani art. Ahmed </a:t>
            </a:r>
            <a:r>
              <a:rPr lang="en-US" sz="3200" dirty="0" err="1" smtClean="0"/>
              <a:t>Parvez</a:t>
            </a:r>
            <a:r>
              <a:rPr lang="en-US" sz="3200" dirty="0" smtClean="0"/>
              <a:t>, Shemza, Ali Imam, </a:t>
            </a:r>
            <a:r>
              <a:rPr lang="en-US" sz="3200" dirty="0" err="1" smtClean="0"/>
              <a:t>Moyene</a:t>
            </a:r>
            <a:r>
              <a:rPr lang="en-US" sz="3200" dirty="0" smtClean="0"/>
              <a:t> </a:t>
            </a:r>
            <a:r>
              <a:rPr lang="en-US" sz="3200" dirty="0" err="1" smtClean="0"/>
              <a:t>Najmi</a:t>
            </a:r>
            <a:r>
              <a:rPr lang="en-US" sz="3200" dirty="0" smtClean="0"/>
              <a:t>, Sheikh </a:t>
            </a:r>
            <a:r>
              <a:rPr lang="en-US" sz="3200" dirty="0" err="1" smtClean="0"/>
              <a:t>Safder</a:t>
            </a:r>
            <a:r>
              <a:rPr lang="en-US" sz="3200" dirty="0" smtClean="0"/>
              <a:t> and </a:t>
            </a:r>
            <a:r>
              <a:rPr lang="en-US" sz="3200" dirty="0" err="1" smtClean="0"/>
              <a:t>Qutub</a:t>
            </a:r>
            <a:r>
              <a:rPr lang="en-US" sz="3200" dirty="0" smtClean="0"/>
              <a:t> Sheikh were members of this informal group and like the Progressive group of Artists, were also inspired by the Paris School. These painters looked upon the new aesthetics of Modern Art as a manifestation of a technological and industrial progress leading to economic freedom, as it had brought to the west. </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001000" cy="5078313"/>
          </a:xfrm>
          <a:prstGeom prst="rect">
            <a:avLst/>
          </a:prstGeom>
        </p:spPr>
        <p:txBody>
          <a:bodyPr wrap="square">
            <a:spAutoFit/>
          </a:bodyPr>
          <a:lstStyle/>
          <a:p>
            <a:r>
              <a:rPr lang="en-US" sz="3600" dirty="0" smtClean="0"/>
              <a:t>Modern Art also seemed to be the chosen visual language that was compatible with the national poet </a:t>
            </a:r>
            <a:r>
              <a:rPr lang="en-US" sz="3600" dirty="0" err="1" smtClean="0"/>
              <a:t>Iqbal’s</a:t>
            </a:r>
            <a:r>
              <a:rPr lang="en-US" sz="3600" dirty="0" smtClean="0"/>
              <a:t> philosophy of ‘</a:t>
            </a:r>
            <a:r>
              <a:rPr lang="en-US" sz="3600" i="1" dirty="0" err="1" smtClean="0"/>
              <a:t>khudi</a:t>
            </a:r>
            <a:r>
              <a:rPr lang="en-US" sz="3600" dirty="0" smtClean="0"/>
              <a:t>’ or ego as a dynamo that would propel man towards personal success. In this milieu traditional art seemed inadequate to articulate the dreams and fears of a generation poised to enter a new era of freedom.</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5509200"/>
          </a:xfrm>
          <a:prstGeom prst="rect">
            <a:avLst/>
          </a:prstGeom>
        </p:spPr>
        <p:txBody>
          <a:bodyPr wrap="square">
            <a:spAutoFit/>
          </a:bodyPr>
          <a:lstStyle/>
          <a:p>
            <a:r>
              <a:rPr lang="en-US" sz="3200" dirty="0" smtClean="0"/>
              <a:t>The art that emerged from the studios of the Modernists, because of its economically advantaged status, came to dominate the national art scene by the 1960s. The art of the East Pakistani [now Bangladesh] painters had a tremendous impact on their counterparts in Lahore, Karachi, Rawalpindi and Peshawar, who had yet to reach that mature understanding of the discipline. Artists such as </a:t>
            </a:r>
            <a:r>
              <a:rPr lang="en-US" sz="3200" dirty="0" err="1" smtClean="0"/>
              <a:t>Zainul</a:t>
            </a:r>
            <a:r>
              <a:rPr lang="en-US" sz="3200" dirty="0" smtClean="0"/>
              <a:t> </a:t>
            </a:r>
            <a:r>
              <a:rPr lang="en-US" sz="3200" dirty="0" err="1" smtClean="0"/>
              <a:t>Abedin</a:t>
            </a:r>
            <a:r>
              <a:rPr lang="en-US" sz="3200" dirty="0" smtClean="0"/>
              <a:t> had already bridged the gulf between folk art and contemporary art.</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077200" cy="4524315"/>
          </a:xfrm>
          <a:prstGeom prst="rect">
            <a:avLst/>
          </a:prstGeom>
        </p:spPr>
        <p:txBody>
          <a:bodyPr wrap="square">
            <a:spAutoFit/>
          </a:bodyPr>
          <a:lstStyle/>
          <a:p>
            <a:r>
              <a:rPr lang="en-US" sz="3600" dirty="0" smtClean="0"/>
              <a:t>Mansur Rahi, a student of </a:t>
            </a:r>
            <a:r>
              <a:rPr lang="en-US" sz="3600" dirty="0" err="1" smtClean="0"/>
              <a:t>Zainul</a:t>
            </a:r>
            <a:r>
              <a:rPr lang="en-US" sz="3600" dirty="0" smtClean="0"/>
              <a:t> </a:t>
            </a:r>
            <a:r>
              <a:rPr lang="en-US" sz="3600" dirty="0" err="1" smtClean="0"/>
              <a:t>Abedin</a:t>
            </a:r>
            <a:r>
              <a:rPr lang="en-US" sz="3600" dirty="0" smtClean="0"/>
              <a:t>, became one of the pioneer teachers at Karachi School of Art where his pedagogic influence on the young watercolorists heralded an aquarelle revival in the 1980s. Rahi became a faithful exponent of analytical cubism and developed his oeuvre under the influence of this style.</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458200" cy="3970318"/>
          </a:xfrm>
          <a:prstGeom prst="rect">
            <a:avLst/>
          </a:prstGeom>
        </p:spPr>
        <p:txBody>
          <a:bodyPr wrap="square">
            <a:spAutoFit/>
          </a:bodyPr>
          <a:lstStyle/>
          <a:p>
            <a:r>
              <a:rPr lang="en-US" sz="3600" dirty="0" smtClean="0"/>
              <a:t>The Lahore Art Group was committed to modern art but before it could become a cohesive movement its activities were disrupted by political interference. After a gap, when they returned to mainstream art activity, their will had been blunted and the spirit lost.</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1"/>
            <a:ext cx="8686800" cy="5078313"/>
          </a:xfrm>
          <a:prstGeom prst="rect">
            <a:avLst/>
          </a:prstGeom>
        </p:spPr>
        <p:txBody>
          <a:bodyPr wrap="square">
            <a:spAutoFit/>
          </a:bodyPr>
          <a:lstStyle/>
          <a:p>
            <a:r>
              <a:rPr lang="en-US" sz="3600" dirty="0" smtClean="0"/>
              <a:t>The 60s also saw the American cultural impact on Pakistani urban centres. Films and publications were freely shown and distributed, and media were used to promote United States’ first art movement – Abstract Expressionism. Through visiting exhibitions and art historians, Pakistani artists received considerable exposure to abstract styles from America</a:t>
            </a:r>
            <a:r>
              <a:rPr lang="en-US"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danka.pk/images/artist/11148_main.jpg"/>
          <p:cNvPicPr>
            <a:picLocks noChangeAspect="1" noChangeArrowheads="1"/>
          </p:cNvPicPr>
          <p:nvPr/>
        </p:nvPicPr>
        <p:blipFill>
          <a:blip r:embed="rId2"/>
          <a:srcRect/>
          <a:stretch>
            <a:fillRect/>
          </a:stretch>
        </p:blipFill>
        <p:spPr bwMode="auto">
          <a:xfrm>
            <a:off x="2590800" y="2743200"/>
            <a:ext cx="4876800" cy="3641345"/>
          </a:xfrm>
          <a:prstGeom prst="rect">
            <a:avLst/>
          </a:prstGeom>
          <a:noFill/>
        </p:spPr>
      </p:pic>
      <p:sp>
        <p:nvSpPr>
          <p:cNvPr id="3" name="Rectangle 2"/>
          <p:cNvSpPr/>
          <p:nvPr/>
        </p:nvSpPr>
        <p:spPr>
          <a:xfrm>
            <a:off x="228600" y="457200"/>
            <a:ext cx="8305800" cy="3385542"/>
          </a:xfrm>
          <a:prstGeom prst="rect">
            <a:avLst/>
          </a:prstGeom>
        </p:spPr>
        <p:txBody>
          <a:bodyPr wrap="square">
            <a:spAutoFit/>
          </a:bodyPr>
          <a:lstStyle/>
          <a:p>
            <a:r>
              <a:rPr lang="en-US" sz="2800" b="1" dirty="0" smtClean="0"/>
              <a:t>If we talk about Cubism in </a:t>
            </a:r>
            <a:r>
              <a:rPr lang="en-US" sz="2800" b="1" dirty="0" err="1" smtClean="0"/>
              <a:t>pakikstan</a:t>
            </a:r>
            <a:r>
              <a:rPr lang="en-US" sz="2800" b="1" dirty="0" smtClean="0"/>
              <a:t> </a:t>
            </a:r>
            <a:r>
              <a:rPr lang="en-US" sz="2800" dirty="0" smtClean="0"/>
              <a:t>there are two big names worth mentioning.</a:t>
            </a:r>
          </a:p>
          <a:p>
            <a:r>
              <a:rPr lang="en-US" sz="2800" dirty="0" smtClean="0"/>
              <a:t>Shakir Ali and</a:t>
            </a:r>
          </a:p>
          <a:p>
            <a:r>
              <a:rPr lang="en-US" sz="2800" b="1" dirty="0" smtClean="0"/>
              <a:t> Mansoor Rahi</a:t>
            </a:r>
          </a:p>
          <a:p>
            <a:r>
              <a:rPr lang="en-US" sz="2800" b="1" dirty="0" smtClean="0"/>
              <a:t>Profession: </a:t>
            </a:r>
            <a:r>
              <a:rPr lang="en-US" sz="2800" dirty="0" smtClean="0"/>
              <a:t>Painter</a:t>
            </a:r>
            <a:br>
              <a:rPr lang="en-US" sz="2800" dirty="0" smtClean="0"/>
            </a:br>
            <a:r>
              <a:rPr lang="en-US" sz="2800" b="1" dirty="0" smtClean="0"/>
              <a:t>Location: </a:t>
            </a:r>
            <a:r>
              <a:rPr lang="en-US" sz="2800" dirty="0" smtClean="0"/>
              <a:t>Islamabad</a:t>
            </a:r>
            <a:br>
              <a:rPr lang="en-US" sz="2800" dirty="0" smtClean="0"/>
            </a:br>
            <a:r>
              <a:rPr lang="en-US" sz="2800" b="1" dirty="0" smtClean="0"/>
              <a:t>Born: </a:t>
            </a:r>
            <a:r>
              <a:rPr lang="en-US" sz="2800" dirty="0" smtClean="0"/>
              <a:t>1938</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www.danka.pk/images/artist/11147_main.jpg"/>
          <p:cNvPicPr>
            <a:picLocks noChangeAspect="1" noChangeArrowheads="1"/>
          </p:cNvPicPr>
          <p:nvPr/>
        </p:nvPicPr>
        <p:blipFill>
          <a:blip r:embed="rId2"/>
          <a:srcRect/>
          <a:stretch>
            <a:fillRect/>
          </a:stretch>
        </p:blipFill>
        <p:spPr bwMode="auto">
          <a:xfrm>
            <a:off x="2415350" y="381000"/>
            <a:ext cx="4329112" cy="5715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077200" cy="1815882"/>
          </a:xfrm>
          <a:prstGeom prst="rect">
            <a:avLst/>
          </a:prstGeom>
        </p:spPr>
        <p:txBody>
          <a:bodyPr wrap="square">
            <a:spAutoFit/>
          </a:bodyPr>
          <a:lstStyle/>
          <a:p>
            <a:r>
              <a:rPr lang="en-US" sz="2800" dirty="0" smtClean="0"/>
              <a:t>Purely structured with formally bold forms of mainly Human figure. Cubical Expression with </a:t>
            </a:r>
            <a:r>
              <a:rPr lang="en-US" sz="2800" i="1" dirty="0" err="1" smtClean="0"/>
              <a:t>rayonistic</a:t>
            </a:r>
            <a:r>
              <a:rPr lang="en-US" sz="2800" b="1" i="1" dirty="0" smtClean="0"/>
              <a:t> </a:t>
            </a:r>
            <a:r>
              <a:rPr lang="en-US" sz="2800" dirty="0" smtClean="0"/>
              <a:t>activity and Psychedelic tension of forms and colors which evolves in new form of illusion.</a:t>
            </a:r>
            <a:endParaRPr lang="en-US" sz="2800" dirty="0"/>
          </a:p>
        </p:txBody>
      </p:sp>
      <p:pic>
        <p:nvPicPr>
          <p:cNvPr id="35842" name="Picture 2" descr="http://www.maati.tv/wp-content/uploads/2013/06/Mansoor_Rahi_4da318feacc71-430x600.jpg"/>
          <p:cNvPicPr>
            <a:picLocks noChangeAspect="1" noChangeArrowheads="1"/>
          </p:cNvPicPr>
          <p:nvPr/>
        </p:nvPicPr>
        <p:blipFill>
          <a:blip r:embed="rId2"/>
          <a:srcRect/>
          <a:stretch>
            <a:fillRect/>
          </a:stretch>
        </p:blipFill>
        <p:spPr bwMode="auto">
          <a:xfrm>
            <a:off x="3200400" y="2133599"/>
            <a:ext cx="3289301" cy="4589722"/>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153400" cy="6186309"/>
          </a:xfrm>
          <a:prstGeom prst="rect">
            <a:avLst/>
          </a:prstGeom>
        </p:spPr>
        <p:txBody>
          <a:bodyPr wrap="square">
            <a:spAutoFit/>
          </a:bodyPr>
          <a:lstStyle/>
          <a:p>
            <a:r>
              <a:rPr lang="en-US" sz="3600" dirty="0" smtClean="0"/>
              <a:t>Mansoor Rahi has played an instrumental role in spreading art for the last four decades. His paintings are unique and take the viewers to a far off land. Mansoor </a:t>
            </a:r>
            <a:r>
              <a:rPr lang="en-US" sz="3600" dirty="0" err="1" smtClean="0"/>
              <a:t>Rahi’s</a:t>
            </a:r>
            <a:r>
              <a:rPr lang="en-US" sz="3600" dirty="0" smtClean="0"/>
              <a:t> paintings are intricate as they involve a lot of mathematics. It is an established fact that Mansoor Rahi does a lot of calculations before starting any of his paintings.  The mastery is evident in his paintings, as he is adopted the cubist genre.</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3970318"/>
          </a:xfrm>
          <a:prstGeom prst="rect">
            <a:avLst/>
          </a:prstGeom>
        </p:spPr>
        <p:txBody>
          <a:bodyPr wrap="square">
            <a:spAutoFit/>
          </a:bodyPr>
          <a:lstStyle/>
          <a:p>
            <a:r>
              <a:rPr lang="en-US" sz="3600" dirty="0" smtClean="0"/>
              <a:t>He has taken inspiration from giants like Picasso, </a:t>
            </a:r>
            <a:r>
              <a:rPr lang="en-US" sz="3600" dirty="0" err="1" smtClean="0"/>
              <a:t>Meero</a:t>
            </a:r>
            <a:r>
              <a:rPr lang="en-US" sz="3600" dirty="0" smtClean="0"/>
              <a:t>, </a:t>
            </a:r>
            <a:r>
              <a:rPr lang="en-US" sz="3600" dirty="0" err="1" smtClean="0"/>
              <a:t>Barque</a:t>
            </a:r>
            <a:r>
              <a:rPr lang="en-US" sz="3600" dirty="0" smtClean="0"/>
              <a:t> and Paul Klee. Rahi is the only artist who took the charge of introducing regular development in cubism after Picasso, who took noticeable development in cubism. This is statement of a writer about Rahi</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www.maati.tv/wp-content/uploads/2013/06/artist_work1422_0_image-395x600.jpg"/>
          <p:cNvPicPr>
            <a:picLocks noChangeAspect="1" noChangeArrowheads="1"/>
          </p:cNvPicPr>
          <p:nvPr/>
        </p:nvPicPr>
        <p:blipFill>
          <a:blip r:embed="rId2"/>
          <a:srcRect/>
          <a:stretch>
            <a:fillRect/>
          </a:stretch>
        </p:blipFill>
        <p:spPr bwMode="auto">
          <a:xfrm>
            <a:off x="2743200" y="457200"/>
            <a:ext cx="3762375" cy="5715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maati.tv/wp-content/uploads/2013/06/rahi-480x238.jpg"/>
          <p:cNvPicPr>
            <a:picLocks noChangeAspect="1" noChangeArrowheads="1"/>
          </p:cNvPicPr>
          <p:nvPr/>
        </p:nvPicPr>
        <p:blipFill>
          <a:blip r:embed="rId2"/>
          <a:srcRect/>
          <a:stretch>
            <a:fillRect/>
          </a:stretch>
        </p:blipFill>
        <p:spPr bwMode="auto">
          <a:xfrm>
            <a:off x="1143001" y="3200400"/>
            <a:ext cx="6717124" cy="3330576"/>
          </a:xfrm>
          <a:prstGeom prst="rect">
            <a:avLst/>
          </a:prstGeom>
          <a:noFill/>
        </p:spPr>
      </p:pic>
      <p:sp>
        <p:nvSpPr>
          <p:cNvPr id="3" name="Rectangle 2"/>
          <p:cNvSpPr/>
          <p:nvPr/>
        </p:nvSpPr>
        <p:spPr>
          <a:xfrm>
            <a:off x="304800" y="381000"/>
            <a:ext cx="8610600" cy="2677656"/>
          </a:xfrm>
          <a:prstGeom prst="rect">
            <a:avLst/>
          </a:prstGeom>
        </p:spPr>
        <p:txBody>
          <a:bodyPr wrap="square">
            <a:spAutoFit/>
          </a:bodyPr>
          <a:lstStyle/>
          <a:p>
            <a:r>
              <a:rPr lang="en-US" sz="2800" dirty="0" smtClean="0"/>
              <a:t>Mansoor Rahi has gained reputation in both national and international market. His work with the title of “Cubical Expressionism,” showcases a threshold of free expression. He has touched on many humanitarian global subjects such as the world food crisis, quest for peace and fear of nuclear war.</a:t>
            </a:r>
            <a:endParaRPr lang="en-US"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descr="http://www.mansoorrahi.com/a01.jpg"/>
          <p:cNvPicPr>
            <a:picLocks noChangeAspect="1" noChangeArrowheads="1"/>
          </p:cNvPicPr>
          <p:nvPr/>
        </p:nvPicPr>
        <p:blipFill>
          <a:blip r:embed="rId2"/>
          <a:srcRect/>
          <a:stretch>
            <a:fillRect/>
          </a:stretch>
        </p:blipFill>
        <p:spPr bwMode="auto">
          <a:xfrm>
            <a:off x="1662222" y="307340"/>
            <a:ext cx="5576777" cy="2664460"/>
          </a:xfrm>
          <a:prstGeom prst="rect">
            <a:avLst/>
          </a:prstGeom>
          <a:noFill/>
        </p:spPr>
      </p:pic>
      <p:pic>
        <p:nvPicPr>
          <p:cNvPr id="40962" name="Picture 2" descr="http://www.mansoorrahi.com/a02.jpg"/>
          <p:cNvPicPr>
            <a:picLocks noChangeAspect="1" noChangeArrowheads="1"/>
          </p:cNvPicPr>
          <p:nvPr/>
        </p:nvPicPr>
        <p:blipFill>
          <a:blip r:embed="rId3"/>
          <a:srcRect/>
          <a:stretch>
            <a:fillRect/>
          </a:stretch>
        </p:blipFill>
        <p:spPr bwMode="auto">
          <a:xfrm>
            <a:off x="1524000" y="3429000"/>
            <a:ext cx="6019357" cy="2875915"/>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229600" cy="5078313"/>
          </a:xfrm>
          <a:prstGeom prst="rect">
            <a:avLst/>
          </a:prstGeom>
        </p:spPr>
        <p:txBody>
          <a:bodyPr wrap="square">
            <a:spAutoFit/>
          </a:bodyPr>
          <a:lstStyle/>
          <a:p>
            <a:r>
              <a:rPr lang="en-US" sz="3600" b="1" dirty="0" err="1"/>
              <a:t>Rahi’s</a:t>
            </a:r>
            <a:r>
              <a:rPr lang="en-US" sz="3600" dirty="0"/>
              <a:t> paintings not only create a mood of innovating new forms and illusion of values but also open a vision of free expression with spontaneous use of brush strokes. His present day work titled ‘</a:t>
            </a:r>
            <a:r>
              <a:rPr lang="en-US" sz="3600" b="1" i="1" u="sng" dirty="0"/>
              <a:t>Resurrect Rock Series</a:t>
            </a:r>
            <a:r>
              <a:rPr lang="en-US" sz="3600" dirty="0"/>
              <a:t>’ in color and black and white starts in USA. It makes a change of vision by entering into classical realism from the non-evocative abstraction.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28600"/>
            <a:ext cx="8915400" cy="3416320"/>
          </a:xfrm>
          <a:prstGeom prst="rect">
            <a:avLst/>
          </a:prstGeom>
        </p:spPr>
        <p:txBody>
          <a:bodyPr wrap="square">
            <a:spAutoFit/>
          </a:bodyPr>
          <a:lstStyle/>
          <a:p>
            <a:r>
              <a:rPr lang="en-US" sz="3600" dirty="0" smtClean="0"/>
              <a:t>SHAKIR ALI:</a:t>
            </a:r>
          </a:p>
          <a:p>
            <a:r>
              <a:rPr lang="en-US" sz="3600" dirty="0" smtClean="0"/>
              <a:t>Born in 1922, Pakistan </a:t>
            </a:r>
            <a:br>
              <a:rPr lang="en-US" sz="3600" dirty="0" smtClean="0"/>
            </a:br>
            <a:r>
              <a:rPr lang="en-US" sz="3600" dirty="0" smtClean="0"/>
              <a:t>Shakir Ali has spent 12 years, 7 years in Bombay and 5 in London to learn classic and modern art. He came back to Pakistan in 1952.</a:t>
            </a:r>
          </a:p>
          <a:p>
            <a:endParaRPr lang="en-US" sz="3600" dirty="0"/>
          </a:p>
        </p:txBody>
      </p:sp>
      <p:sp>
        <p:nvSpPr>
          <p:cNvPr id="41986" name="AutoShape 2" descr="data:image/jpeg;base64,/9j/4AAQSkZJRgABAQAAAQABAAD/2wCEAAkGBxMTEhUUExQWFhUXGRwaGBgYGCAeIBwdIiIgIBwdICEiHCggHiQnIBwfIjEhJSkrLi4uHSAzODMsNygtLisBCgoKDg0OGxAQGzAkICY0MjQ4LzcsLCwsNTQ3NywsLy8sLCw0LCwvLCwsLywsLDQsLCwsLCwsLCwsNCwsLCwsLP/AABEIAKABPAMBIgACEQEDEQH/xAAbAAADAQEBAQEAAAAAAAAAAAAEBQYDAgEHAP/EAEUQAAICAAQDBgQDBAgFAwUBAAECAxEABBIhBTFBBhMiUWFxMoGRoRSxwSNC0fAHFSRSYoKS4TNjcrLxNHOiQ1NkwtIW/8QAGQEAAwEBAQAAAAAAAAAAAAAAAQIDBAAF/8QAMREAAgIBAwIEBQQBBQEAAAAAAQIAESEDEjFBUQQiYfATMpGhsXGBwdHhIzNCYvEF/9oADAMBAAIRAxEAPwA3tIGGYm1Nf7RqAG4BPK/bpjJHI+DfY1R2vpeNe1C/2uQXzkP1Pw3+WBcoulwH8J3onkfMe9b+3tjzXu5tX5RO85PIii9JAFtIxAA8/CNz6DC2PjkZdgAdPQ3z2uqPLfbD+fLrIrI/wsKPT5j164nMrw+KKchD3ihW+OtJIq18uR5nzw2mwIN8wG7hA4qrMIySgbmVkJ5dLHL1xpxfKDugFNorat2JPMA7kb7E8ztjzO8Sy5TuzDuLqMpQU+u1AeowPls8ogMbCgwYRnowIr66t68iMd5sECdiecJiAaE0bDOhPPcXpry2H3xSKSHAratzftt/J6YSA6DfI97G4+dBvyb645yfGXdipeJSzEKjBrFGhZ89sAgtkRiaFGZrvG0VWQ0nLpTH73yxvneId5qRdSGvjrYeYsbgeuBMjHLI7LrVQWbV1s3bVR2u6F4ddnaDyJXk35j9Mc2Mxlqom4frIYXqCOh+IGjZHvg6bhAkP7SVixPLbz5AY8SM95miB/8AUB386DV6YL/BtotjXU7X1/nlhXajg1GU+kJhMa1ElLWwLXRvpdbk3yx2Mw6AJQ1J8QO9+XK6FVufphamXY3qJIJrw+ovfb19sHZLxFu8YtpAHh59aLDn9PLfyxOgIeeYZDxK9lB1eXMD1Ncxj05+yAADZAvevy89uuA3VFZid6o6qrbyPX+R5VjFM2GGkLsxI1E3tfIb7E/rgADpOlDlWBBDEAgkc/y+uNiKr88TcM4VdzsebMLO/vuawykYmLSSHBG1dR5c/vhGU3OjVCrDYg+1HHMsNfwwii80LBTXmR/sQdvlh9lFYimN1yNUfnv98Iy1CJwycsAZlSzVstnY35D7YMzGaRG0ajrq6Cn86q8CS5q9ViiNxqXeuu32wwBE6wZpDlttJYliCTW17mrPQb8sbqqvH0Abfcjf3PrgFS4oFtiNwDp9hdEjHTxmRtl0onh5/Wh9sOQagHMFOcWyqqSByGrp7jyP2GNIyd9WhQu+43HkL2r744kyyB6NLZNMPawP0r2wL3IWUh5NZFUrMF39DfT9cHmMIQtFfGxjcVp3Ok3/ADR9sPuGsrIGquhvz679cIJMw6yC18I3oHURYoC6HU7DfG2XzLmtKn0Jfy6UAR8ue2JspIhrtKADHSxH64S5DiMveAPpotpNDlzIIPywRnuKpRpmQ9CeR/Ue+IlDxOzGbx2cByAK1WL998YZTii6KkajuLuj/NYW5rLDUe7YkAajtZ/Pf3GFC95RFzmbQ5y5FG4GkrR8/P7EY3eCufPC7JgxgO5LWo0sAPDfIH3PXB4mNlX+IVZ6csFxXEoV7Tg5fyx4R9sFo4P5YCedNW4sEEHa9h1NdPX1wosxMQObMLuACCDvsL+l3yxOwyNNI7IxQILUnzs876c9sUjZaKwjUFUMQ23w1dXzHPp5YTrIykr3OvWSErwkg70TW4xs0sccyTLcM4WC4ViEBYajpB+XXe+eGT2DhRktUVCiQBQoi6v1O/l8hhhG8jAELY/xVft8WNK2bNyNAdJh2mYfipwaBMnz2N19vvjJEElpIthuRoj5+48xgntBly2azBY7iQ10oX/5+mFLxkqXd27pQSd9z6chQ9et4VstEXKz2fhYC6mzcvc9bI86rV9uWOzEjCJUQrEHaO9qYMrWR1O45nGvBHMuVDeG9TUpquZpfbphaMxna1SxFQjq1ldO4Oyi/M9cMu42D0imhxCJo5VSgyTRHYd4N6+exA898CcRgmaExsihQNQ8Vnb+7Ww8sE8O/EHvZO7LkNyYkMF8glXsN6HPA+c4mved9pd0S1JA2GoLW52vY7YIBuhGLCsiZzEPoVX1yOhJ6BBV7V16fPGzRIoSUoo5VpXqACN7I3BHio+XO8bcNgjigR1RgRIhdyNipZkr5Kbr2xzxTJEZQyAKe7lKhq30BrXfyBIGDeaEH6zyUFI1ZfijkKuvK9QUnf3IwZ2clsPIAWd6pQeQs1Z6b3vgbjGUjTvMwJCXKg90CNmYaVNXftt0wJw2FIDonNJQDeIjxCiOW56jAoFcRgTGudOj8Sx+KkO3mQV8r5g4bS6SikE9OXy8xib4lJrbu4mjWMxp4tWrUFLVp39Td74Z8Lk1xgHfRQLqLVq9dvmMSdSQDGBhbQrGBUmpGKhrPiXcDp/PrgfNZ5WZtETUDpR1TauXPyvpyOGs0SDZiunQapeuw98Is9xaVZu71DQCo5AmiAefzrAUboRzNo3YltQpk5gAUeu2+9/LBOZy3hBIAZttje3v1++AykhLFKOsAEb2APM16kdftjJUlDANoUEgDc7npXO8Cu0YZENynDGNFK8LEBmJJsdN7HXDTu6UArqYGyByUnmAa/Pzx+7t4o9QroD+7d/mbP1wQHFFWIu72P53tt1rCEkzpzkZTR+AgdAd79emPcrmxI4QMfECxFcqNV6Y94aQQGKgAbDXyIHUeu3PHsjB541NqWVgrAbbbgX15HHBbJgJqeyZVdidqUsxB3F1VHn1OF+YTe2Mmkcro7EUQf4+2HC5Nm8JtV5kmgft/tWBnzyCWbL6FHwhK5tY1NfywVyYLnEGYXTYCkaQWF+Llz32/nbHPEwNGhRRejfQ+W/vXyxtoCbjkN/YE8rqq/hjvMsm4vTuvLbbn89/PCYuxGg2fySiNrKksCdxzry/TGDxolsGKkgEsxFG+XMe/rgx9bvoVlFi9qIAG1G+hu6rHo4UgjsmpUNxm61ChY08t9+W4xRRjJhLVFkcmpGjjU7vq1EUF5GxsLO21DBS5PUrOVt2FggkWeVmj8z7YWy8WQUVBb+fPlfngucmXI6xYI1HY9FYjn7D7YRrHpKBAamOzfC+oKwBfSRbbbbmz8h15743hybk3ajVsejeo8W3pXLCrgmaCrLZ5BWA8/MfYY1jzjstRRu5q21eR32G5NjltgspMoyFG2wvLZdVGqtfOwRqNDy6A16Y9bLJqOxXuxaafCSSfALq6HKhjfh2b1DeB1rfcbfI7HAPaach00tdb0d68sS826pRF3NtEJXLlY1LEHxLRsCwCNiNue+3tjJIHzCySRSIRfwjn7WDsar0wjkzkjMrMS2kggdBvdD6c8N+IZbLjRIyvUnxpGSL6i1v3w+2o2qjIBc0ynBJA8bK7KukNINV+61yPl9cMOH5FWRWplbwh1vmB5HmB6Y8gmkGWQKjFhsmsUSo+EHmLr61eN+EzmOHvGB1sSGU7eK9r22Hr5HE3YzMbriYyZcBrVVF34SOmAJHCEysa0ggD38vphhxOao1lkonUdl8rrbzNC8T2dU5iREUlkbfwgXpHxbHmelHA0wWOeIa8sL4bOs0ZKC2XpYuxyO3mKw0jgK3vzN0OmA+G8BU6mKNGwb9lJQSTTQ+IAAHe6scqwDxafun0yZyRSRYCxDl06HfbFUfzlUP5kTgZhPaAj8XPqLAazyRj+Qr1wHmQixP4rSRGA32DUav3sV6g4oOMMDmpdtwSPlfTAcmXQg2AdVhtufOr88VZqbMiPlqKOwTg5cr1Eh/Jf44N7VZwCBkvxyeFV63eJ/srw95BIFmeIq1eEbH/fBE6xZd++DNmCjaHZj8LHcFeY25H9MWbTB1SftJbjtzKDJF9bEqoBVTqvexzBHIAdMSOdzDxTzGKq1kFSLU7+XLbzwc/ap1QaIqL2FdjYJ5bAc6JrCXKTFgSd2ZibPrzJ+uHVGUWRH0grttMaw5zNZiCZFjjEfiLG+RADaVAPMkffFHwopLkUQXTpR6+LfUfXxYl8rxF4A6qpPeaaPQEWDfywT2Py88iOI5FURMSFYWCWvmQbrn86xPUW1JFAAxiuxqMIy2VWdssoVdapqmIG50HSoPu2/yxzxzhiNI4c1VEVzrSL9/1wV2WtGmkCl9waUeJlFrrUXvbBzp+nkV/aDicEk7HWwFAFdBuwPIgUenTBG4vjpCpXgxVx/hccIi0MTqUkk+hH8fti9ymWDZeIja41r02GPnudkeZWk5JCVUL1Aa6v1sY+gZTOacrlwBZMS+grSL/TFNawgs5kV+Y1Pc/lGpAp0m92+KvYef874n+JQLFmYqsi0J1G7Oqj+WKtc0HOkgA1a0djXP54nu1sQV4nA5nf3BBxHTIIxLoSHoyhySFns7DVYA9PPCztNBpzOXA5M426E6l+V788UPcAN4dt8JO09a8sR+7KAfmVPv0xNDBp/OIqlzEk+ZWJm8IkICjYbE7nzO2LJuFsoXcvpa9PLaj9eY54+f5uQpmHZeayEj3BsY+gDjwKghGAYA2TvR8qwzcS2uhAXb1EOgyhrxdd9POsaNCGAscjYPkehwtnzRtQG/Z0CT0O/+3LBfD+IB2C1Xle3688TBqZSDzFHbuFhlbBI8YDUasb7H51t6YVZiJf61F7EoNJ6XpIo+/n7Yo+3CXkpfQBvoRgLOZfLvOHdv2xjARQaNANZryxXTYBPr/EQfN9IVlZym+myV0lbq1HkTQBBPI879Me8PgkK6QPLU4o7gbLR5bVvj9lYQBaHUQQQG5N5i6sEYx4nlSFaY6NR3Kqx1bnbls3lVfPCLgVK9Z28UcNyOQlmjdDc7Dbz9sLO1uccNHAANEqyWa3sKSteW9b4/dq8lGuUZ9NPalSbutQ6nHva+QI+Ulagqybk+RG/5YCrkE+v4nM3SR/Dk/s6sP77C/kp/XF32ey+rJxg8iGv5s14+fcNzh3hBHd6mcbb3sP8AtHLH0jsyP7JH/m/7mw/i1NmaEa/DLXQ1I7hfDg2YMLkitQ28x/N4oOK8KkDrLAN1UAjzA/PatvQYG4yvcZ1JiDpPi2HWirfxwXHLmM4SIx3UXVjsx/n0+uIsSaM0uS5D9KnPFOLKg0Aa35aV6e56e3PE9xHLSgBpRp1fCPICv44rpOGxZZQqLIXe6kVQSCBfyvy64T9p5u8WJwCt6rDCiOXMYmpUEbZTwzDeNox3/qJMhlO8dUPI/wAnFhBwcLoPitfM3ty39d+eEPBdUZafTYiALegsaiPZdRxfZSRZNhvXP8x+f3x2oxuL4/WIfaOkR8a0gAMaC1Xj0i9qJIPQ4CWYlwrPGQN9QOwajzs77H74qs0kLEwyBSXX4CPiXkff5csfLuL/ANH+Yjd+7TXED4W2Jr1HPbkcNo6aPhjU8/4x4AnfGOJUxEk8clfCkS3Xz6e5OOuBZsZdTmJVJaTwxoDyUGyxJ23J+2F3DsqkMitImsKfErCtuu3n74+k8PmilVqCshchdSg0dqxXWKIu0ZHfiVPxAPOK9Iui43C+jxaWegFPOz0PlvjPi2aeOTSFB2vkcCZPsrLI0vesLDbM1kMep2INVXXpguTgvEGO88K1sAEJ2HLdgT98Zl09Pdg/WK7VB+NZe81NWx1nff0wNAxWh0sj/wA4ZdozU0xFXfh58/WsYy5cWp5WbIB57fz9MaXyxkVNASZ4JAC2dRgSO85A0ebV12vBf9VSPl5lKCMFf2UQohdO4s+ZPPGvDYCudzKjYMqP+Y/O8OcvIQzArSigG6knY/8AnFmejj0iAWJ82y73An/LmH0YD9VwRFltDyp/dcj+H6Y24tle7kzSAUp0SL/q3/7iPlgri66JZG/vIjg/VT9lxd2sY6/4lPDY1ATB4yf1xtwnP91BnKIDMUVRy+K1LfK7OBBJQtrNdBzxxFELkvqf0xIAUbm7X099Ae8GUWY4imUky7D/AIeju2ryFaW9aN/U4F4nqafJzuUbU4jZo70ka6HP0J+mFMUOsWd1AqyT9BZ+uO8pNeUkjreFxKnte/0wVABsc9Zh1dIoLPWNp8gD/WaDoyuPu/8AHD3heSEmTy5vSViHtRHLn6A474DGGzmaUgESRQt7ghlwRwfKFctGu9pHR/ygr+mFY2KPp+JEEjIm+S4YE8TMGIsUNgL5+vL88I+2aXArD91unqD/AAGKqeCwSBd4Rdocr/ZZR5AEH2YE/a8TVlEorMdQExrms/HGqs5rUBSjcnboOuFPHIyYIpGUqRNGdJ5gWf8AbDuHKoViehq7tQG61V0MY9oYA2VcrvRVtv8ACwJ/XExQMYEAipJzZAyzZsrZMZ1AeYJ3+2+KDsy6vlvENRiav8tWPsa+WOuzkP8Aas2fVB9if1wPlgMrmpYyD3ciErQvYW2w60NQrrWOLWampm3aZU9KP9wvvT8ekVq5UKr+PrjzPcUlMgjy+VWZVVWYk1RO9CuW2KfhiQPEO6KyRsOfO8J+N8FGXEubgd0k0f8ADoMrkClBHO+XI/rh9MC8zC+oDgRZxDN5qTLZpZ8v3SiFipvUSRvv8vTpzwY/Bw+Yin1gaIgoXz1Xz+RxyTNNlsw8kqsGhZSirQSQKQ4Bs3vtjqHMM2dyiA/s2yxkI8zVAnzoYLE5C45/EUY5heRjKWAQR4tiPU73g+NlCqzgDz9L/wB/zx1FkbJo+Gz+ZvrhM3FhEZRNJGi3UTtyPPar8VbWdt9vXGdAxJjsQRI/iPHpBFNl81EyyEfs2IPnsCOXL94YVcW4nPmV7xxUUdAAfCDyu/3jipl7HvJFPmc1OZZO7dowp22BKnlsNh4R54nPxzvk5IShLRqCW5UgIIPqen0x6SsgoqLz9P0kgpawY54XwiKJc0GpmQhVY7XaKwry3vB3CM5mDEscEdVdyNyFknbp/PLAvCsmHlkMjd4dMTf6l/Sqw67OZ9l0ZeZaBvuX6MB+6fWv588Ws5JJ5M9FAq6Vc59/rA+M8F0RCZ5Gkk1prJ5UTVV88HJ2hVJmTu20LsWXcDzsAcsN+K5cNG0RPidToHmRv9jWPOy8YSBCRvJch/zbj6ChjJu3LbQHVBTzC/tJ/tZxWQd33TkIwJ1LW58rwp4hmGkgiZxvbAnzqt8X83AcszajGLuzWwPuBthB2q4YNUMcYoMxFWaHLlvt8sMm3FS/hfEaVqoGe8F4Pm4IIdMh8TbsoBPTkfLbp64G4fIhGhFnlK+FTG7qpT9zUdQVSB4T18N9cV44eI1pVsDkBW+JCXisaSOUhnjkoqaVav1XVROOUlrqQZ01CWzc5yuWjaR5p7VYWMdd/I9MQKpibYm9NLVHbfBacT7rMRNEkqxEHVqdjrBNA6STprnZo9MIuJcZFoUhkhIl1EADQ25olbrV7c9/Q4ccB4vIRIvdd41swdSv71nSRqOnxXsL6E4sysBuP5kV23TD+JrxbhYzM8ja1TYUOfTmf44K4ChhQRyUAsjEnpVWKPuRjvsrGSCki+JGAAPMD351zw3z3D1laRGUEEgbjkKBvEmuqPEtqatf6Z4EW8ZhzErDuZO6RTdoCWPqdqr0xMZztFOJHUyOdLFQVCrdcyQQd7v7YsuzPC5cs7xsxeNt0N8q5iunMemxxnP2YyYP7T4juSz7myd/rimmFXBz+0jvQGjJT+kHNtHMyps0kmkN5Daz774VxSiN4GjcspfQ9sWskbNudiD5YO/pAg7/ADncAgNbOTzoVQ+pwlyfZueFGYFGfUjIoJ302TvtuQTjYAlEE5zIC5RmVVzysOTwEfNWv8jhXNxeaSRki0jSSNOgs2x5t4gFutsYf1fmHVp3IilX4V6Bd9QPvf8A8RjzheWJ0vPE2hz/AMUPTgnkx00VXkK3HK8LQAuMLmPFllYBplUOySpseY06gas18J2vrjfjMYbR5tCf0/8A6wRBw+NpX2zDMquoaYbDmp07C7G99RgLPzVHlH84ypr/AKR+owxPAEKYMXQ5gHYkBhzHr5j0xxJmFQuTz2oA88euqt8Sgj1JFfMUcYJlCDcYUA9b3U+e+42wwC9ZuOpqAADPr/ib5awg1H5frgrgsYMuk7hi0RPQiRTQ+qffAkGVvd5KUHoNweny616YYcOmSKO9y3exvqK1elhYWif3Sdue+Fbg1JaptQpHErOw/ins8zlo1PurEHHPF+JNCjKlajNJGNXIeJr6+WAeAdo4IWZvGTTgKFNm5CyjfYbHGUOXbNrmpHJjMcjOiEAkEgPbeYo1W3PAbOTMyIQbIxHHAuNSawsjRSK50iSM/C/MKw9RdH0wTncwZo5gEITQwDkUGO/wjnW3Pr0wBwPKnNLIzMqMFCLpHNgQyuf+kgUPU4PzEeamAh7vutXheXUCtddHXf1qrxDFyjLTEcQvJ5CObL5dn3Cqjg8twBjSHL5YwzxwsjalcsFYGiV99sTgzwXLvkpi0UkZKr4SQ6g+HkDz2wqgyuYjJCRSBnUoDoIFNsd6rB2m5VNIuhO6uw7yr4XmFSTMyMQBcZv/ACL/ABxn2hYvFHmUVg0TagDsdINnbpyB9rwuy8phbuRGJJS6ooJoWkSWSfTDvKzlyUdNLDaRDvXqD1B6HEGtWuDijNJeyis3f5Od8sZAGITdDe96eX6YV5vMSRN3cc02czZtFZhUcJOxagAtj54fdmuI3lnSMd48LFFW+YvwG/Ktr/wnHnaHL5n8GxMtOG1vpOik6qp25eZO/wA8bF1D1mPZTVJnNcJzuXQ5WBUkjl/fb4kYin3sbbXdHnhnmkMGby5q+7ycg/0lQfzw54LmNaKY0kK0KkkNWPS7ZveheBeIopzqBj8WXnAB87j2+l/Q4mdSzR9YSKiDs9wOTMIuZnzOYWSTxqInoKDuOYPnywm7eZNjKGkn7zQqxr+zpmJskUvhJAIJPhHiGKvha1lMsbIuJORI5AXgDjskR/DSx0VimFnoQx0sb601G8dp65GpGbTFQnIcZhGSeOOTeGEqQ/hYHSean15Yls1l9MGVlr/ixPDJ62CUP67+Qw+41HlHas1HUi/C/iph0orz9jywu7R5yMx5dFkRv2ybJVKqg/OhfM4Oi4us5jNptVzLsnPqkYc7y8R/0mtvrij7lzErALpQu1kbhlYlaPrRB98Q/ZzMsMwgjFt3RQeV6rBPoKxY5aILCrMWMil49j4WIZhuOXM/fC+IWmuU0vlld3KDVKo8Ti9RNmqsAeQ9BgDs5J3mWiJ6LpJ9QSP0xzwectlmS/2kQaNvdRSn5ijjHs4SgmiZvgdSDyvUq/mQfnjFWGuLtNH0lGvLCbO+LMxDqoZrPyH8fphrCcAwIGzMo/upGPrqOFvBiodpJ99ozUbYWLb3qJDpasoNA3yavIjcb9SMNFXAJ4aGZmWV1INGqPrR1A9TY8tR6Y5U3SYajJA/spS+YYmNJLjAcMkdigzLq1/mBfTBPAslIc3OveC7R5CFBVwTYr+4a2rfzvHfa1IUiKNMWlfworFALPU+EBQPPb0xhluKSZDVBoEwCI6sAFq9jrIG4sbGrONKWVv7fzKZY0sqPwRYkrQ2o+W3L9ca8My5RpASD8P5YnM12skaGJoVUO7MHX4qIqq5Xd88UHDe9q5SNZVCwAoA7+uFLbRmc+k6i2xGQGJftJ2ebMTaxVBQov5ny9cUHfj+8v1GPDmU/vr/AKh/HCDVr5RJoSpuQPH+FKmZzUrP45D4Tv4RQoD5i8KYuIy2UHiO2nrWxJ8ue2GfbKR/xTrsF1KRe/kNh0wujN3oQX4bsjmLA3+Zv2xuf5jcoo8og+czM7OMuoAklB2P7qeZ360aH8cB5HOs4hj7wsJCsTI1WL8JIoWCvrh1wjh+gtKW7yV/iYcl/wAI610332w2ymQyyyd8URJT16k9aHKz6b4B1FHlnbTzJqftOsaNG6t36+DTVDUNr9jz898LOMxOmVyusUQd757gn8sNhMn9YTo4WyVZSav4RY3+R+uM+2cTNCpA2R7PtRF/cYsu0MABJ+sRQRMxAHPnvyGCzAq2NQA6luZ+V4wygYxs7u0elSyKoFtQO5JHInbDAxokIjeCswADHJGpOsnfc+fRg2A4M1fGziY5LIHMNoStC7sxumPRR7nnWCOJZCXVEojWPUyoD4SCbBU0OYFHn5kdcVUmYiiRe8dUsAAE0L50CfrWEr8TEmaRVDSCFWYCPxFnIpeXkL3xFHLHAwIjtuOeYHwXi0cGalaeII2kUgS/GK+AAdd6OGXBMw34jOJKNDSx96q+W1afUgHf2OF8GXljz8MmYAVp+8OnnpAXwj3FDDjtBwUzOsschilVdJPMFd+f1w7lQaPUcyYDEXzU74JmNGSmcMqvTaSxAF6BQ39axt2XzyPHGY8w/ekW4ZwxDfvbPf2wu7NcOTuTJIDK4LaQ24Ff3V5A/fFHFmUOhGTUHGx0DTyujY2POvbEHcDAmjVBZy1cw2XiQkgzLirh1rr25qoJI223NfLDPKZolELdVBPvWJPsblxJlczCTs8jqfmqjAQyPEnZcsdSr8JcChp89XXbyonBKbsCT+ELIvibjhMmbknkQCo52IBYr3hIUMgYG1Gkc/M4y4SkOYLQvI8MquwQByTo/wDt67pwDZrp02w1i7M5uEmLLzBcu5BY/vrtTVtzNc8SDs/Dc4veUU5EV8SXzA8xX1GK7LsDnpFOoF9ffWXXEeCPGEfJNokjXRXR1573sSDvv5nHWR4VPMQ2ekDhd1hXZL82r4vbfDZH1qCpBU0QfMY0XpX5YiHJi7zXr36zdiOXLHzX+lLPlMxlzG1OgLiulkVfvpO3leLzKZ5JmdYmD92QGYbgN1F8ifbHzJgmd4o4kNpIXjX00qVUj1tbGKeHT/ULHgCRbio44RWYykPiJC7Mo2AI5gjqOvrtg3ikCfhJtRCr3R5dNtq+dYgYMzmMlO8SsFttNuPCaYqH57cjv74s5OyuZmps7OO7591FyPpf/nHaultay1DmWTUJFVmMIZu8hi1oG1Ipoi+YBNf7Yju1LxJmkAUKsaamA5ktyH5Ys+MzxxQ6CCCwqNUNHy2PStt/zxMLwKDKx/ic2xZyfCjGyx9up99hhdAqCT9BLN8QLd0PfSJ+BOUzUGqxaG/82sj9NsVmdhVJGlOurDKnJS52BG9XYvEzk848vEIJJU0d48dCq8BOkfrvj6jxHs0H0kSMChtQwBWx50AfviviAdyk9omjqhbBk52gy82XVJUkYu+0hFUOoFV03q8ZZTMtmX0EAtNGmsjkNDm2+nT1GGuemcKpzU8Yy7NoZolPPpqY8gaokcjjziDRRZvLSw6O7YaSUIINmun/AFA/LGfpNGnqKRtrzZz95VQQgAegwq4DLrmzTf8AMC/6RWHDzUpboAT9MIOxNmKVjzeUt9hf3xnAG01MiglGY+nv7Q/OcYWLMwwPQEysVb/EpWl+YJ+Y9cFyzIkighrl8OoC1BA2vyJugetVic7TQq2f4eGFgmUEHkfCMO+J50ZaJdKmRmbSis3Wi1ljZCqATe52xp0kA2/pImK+JcCRIy8yxzhY9Ls4VCNydQ2qze9b7DG/YrhZjyyNLbSOihtQ3CgeFfkPuThTN2mM0YLKhCsrqRqMbc616gpAuyH3W159Met2vnWdkkjUKHVV8DftLIHgbVV0dQBXcA7jFbAsKPfpGO6swjJs68RdCihSCAAooKN1b6/c+mKrR1x+Ma3qoaqq+teWOlxmYBjmNqam+iBVCp8xznB4l2EetiSFUVZ89zsBXXCSbJZd6LsYW5Mmm9wSCQQKPKrHlhvwnguY1ymOUAF2p21G7sNSkddt/NeuNm4OVpWzYiI20rXmbJ1bkk3ZxRaU1u/M1M5YZEY9pMhrnmJIPi67kCgdh0xPTZQK4AJ352evTqOh/nnhx2tlb8TMVJoUDW12K+o23/LC2LOoU0E7368/PzB2xdiQTIre0GfoojGCwrxDVsfEL5HnZ6bcuexxtwBtcokagaJ3Isk7VvvsCRgLJOVJU2VUFtK7aiK5ny57eQGDlLSIJKVRZ2/UNYoc+eJtRjcRd+EWTiOYDjkiEEEgg0KIPMHDjuSnxPYHK6+5H8MKcjEVzs1kE93GSRyvDh/PC6jG69BFQYk/x7LyzRMSQulLKLuSws0T5bbDrhvwTMiSGIkiygv3GxH2wvLsubZWPhlQFfTTsw9ed4TZLh2e0MsJ/Zq7L8SgqQd+e/rt54fZuSiQOsFm7EcdosjGT3uYkYIo8KL1+Z8/bBfYzL9zCW+AyHURzIX91broN/nhVk+zraw+acyEclskfMn8htgjtDMzyQwklI5L1MvWv3f9vXBux8INDtrzET92szxOZyhBvTdHzthig4TxATRh15NtRrYjYg/TEhBw2GXMd0pfRApJs3ZsbDqB5/bD3garG08IoDUJEH+FhVfJgcDVVSoHUTkNE9p5wfMlHSI0AyzMD/iV6r2r88OJc6oaPwklmoda2u/barxKZnMae5lG/dSTMardbUsP9NnFPIsa/tmICBb1nop9fXEtZMg1zLBubm/Y4VHOP+e35Liqy2ZYeoxN9lYtsyBv+3aj/lXD2CMg1gOTuxI6lEmLeM56YTIsch5HUgQUAeTliPDXOutYVce4WuZyyoZBLKg8MuwtvXTtvyOKLjOUDwyJq061K6h0uxfyxDcBiOWXSCJFeUKCNhVbsB1FitvfBs1uByJygNisRj/RzxolDlZNnivSG56b3X/KdvYjFNxnIDMIsZkKR6rcIaLAfu30B64iu0eVfLzJnYQLU/tAOo5En3Gx+Rxb8NzCSxiZDaOLHz6H2O3ywzsDWovX7GT27TRg3FJY8lkpTCoQIhCAD94+EX571vj5XwbhsjywBTpMmvu2ut1HMeXi6+YxZ/0j5hnGXyq/HKwYgeXJfqTf+XH7iWSEHEOGxL8KKR9difmd8adFiqepv7RP+VwTMZAZ2FoZBozkRZlJ21WbYexP0NHlj3s52nf8P3LqzZmNtCqb3HIE+WmqPsPPDPj2TkfNsIdLSppYEEKyA9GB+IHofcYjeJZopKs8BdsyqscyCvhXobr+eXLElXeCh/b32M1OqCtUcdpT8Qljyg73Mnvc1JvHGp+groPX6Xgrs/2TfMSDNZ/djukPRR0v+H1wLkeFpBl/xrSrPmXUSKzG9hRKqD6bE9PTDnspxRgyQtqfUJSGu9GiQrXnVEV5e3Jb2jyfX+vST1GZxuMlv6QpNHFYDy0rCfo5x9C/qK5GMsksqE2qM50j0IFah5XeJztZweDMZrvH1FlRVoGhsSb5euHsPaMbBo5C3/LUt7eov+OCddGAUciJ8Jwu6TPHuH5j8RLkkdBDmEMkKODQcG2CEbqQRqA3FdMdcVcz5SHMGMRsaBIrcnndbggqeeKLj+XeWJJ1jZZYHEiKa1FeTrsdtS3t7YCzWV1ZbNRJRUkTRf8AQ/iNf5g/2wGNge/fSP4ZtuqpPeGTZ68kZRzaL33Ioj67Y87EL/ZFJ6u5+9fpiaPEa4f3Q569PyJ1Yp+xn/pI/dv+44yFdq/rNOtpHT0WH/b+Ir4lxBZOJZVOTRSyIw9CgYH5g4ZcX4HOT3kWYkLKWKxuEK7gggWl8j1OJ7OR6eNIf70in6xEf/rioznGk+EjMxkMNxA5ujuNlIo43bQFAq8TBnpJnhGTMUzoZdEaKgR54iFG7FkU2o0i+fW6w2HAZe8jkjeGltlIjbSNqoL3pAu7tQOWHK9oMsRu5A/xo6/9yjCLsrxGFMxm4EljEIdWhGoADUtuq78g3QcsApYsGHce0p8qJAoEhUt1KggfQk40jexhRm+OiKYxuvhsAOPUbWPry8saR8YDZgwKhIX4nvYGr5fbGXIuMdF6uvX9pNcZ4tLHOyxWQDuBG/Prv3TA35g4muMv3j66q7Nc6OprF305YuM7wbKCS3A1OTQaRtzzNKWo+2JrjvD8qkpUKi0BaliKPPYBgAN728zhtBtO8ShNiMePQB83ItGtVH1sXX6/XCHivdqAqRqG33rcEHYVij43tnWsfEQAVXkQAbdue/IDlhN2vybOsckJCvqKWeTAgkA2DRBGx9caD/uEEwKxCiLoVaNgq+G7AJFi+W4872q98NYGdoiEkisHnotQvlV8/XCXuWhy7wyyUZEIWQ8g53Kk/Wj1B9MC8DzDq7pl4nIdQBsdIfcFi24odSDvgbNwsQls1GWXJbOSkkX3MdkbAnf9cMFXSWLvsaoEih0++JYRSHMMjF49MYEmn4jpvZfOzyI5jHnCVE0pSQNLGFtNbatN8wSKBb8sO+mOSeBFUnpH/GYbjWQc4WD3/h5OP9Jv5YXzcXGWzDqx/Zy04I3okUfltgt8lKkbRwlXjYEBXail7cyPEvpz98YZeAiUxzNGS0RjUjfURv4gfhPkPQ4VdpFHI+8NMDGMs4eMtGwbyI8X2G/ywJGyxxv31Nr5RnxOT0uuvQBRQ88LMrwErDl81StHpTvEAKmuTNqDWSOfTDHiJihnhaJFQKr663JTayTzNc8A6YU0D77R998zLhXBu6i/ETmSKUtUek+Mg0ApUggk+RxzmYZlnHiqYICEk0jUpJ8JK7A2LGCuNcWVZctJetVZ2pTZJ0nSf55YE4nmVeCUlxJmZmUgRm+70/CLGwAF7+ZOHUs2T19/SJgYE04JkJZZS0yhUQuukGyWcC7I9PzxjlslbNDJNJLlI2YaFU8wCQDpB+HzO1jDzsopCy6jbBls9L0Lf3wtzeVzGTkeWBTLBIdTILtSd7Fb11sX68rwq6nnI+nvvH1Fxxc37P5LiGX7wZSSJ41kKlJedgDfl5EdenLDYcX4m0vdFMosh3oF20j+8QCaHqcKOCds8uokEheNmkLC1Lcwo3oehw5TtrkEthJuxtqjayfXw77DBb4m42v2kfJC5OEzOP7VOZL5xoNMf05t8zhfLnk78KqWq/szJt8VXoHsBdD9Mcz8bzOcH9mjaCH96dxvX+AdT6/lg2HLQDh20TGOrKvs138bEGwb31dBiLqf+XPYSqMQJxlp5ZVkCLGU7wopJ2oXrLeYuwAPtzxnwCU5Gf8ADyf+mma426JJ1U+QNbfL1wCYsyIFy6wjLq0kcYKyazpckub536+uKHtDkIYshIGBZUjoWbNjZTfMG63xwpTtHB93Fc3zFMMokz82cbePLskCeWskLfoAWJv1GPO20lcTyPoUr5yDH7s3OkSjKZsBVKtq1fC7udiT6rYBPVWHMDGfGOyua7yOWGZZ1hoxrKaIAOoDV+9uOZN4uGUamT0qSZTK3PQDMTUYSES1aUsUYj+6mkgkXVk0PK8LM/w+PKshy8YHhKvEtU6ddrstzrz3GBoeP8UIv8AjahYIkoe+OM0ualbXNHlcu6DVq3kkUCyCBYHPld4i6tecD9Y6c1BcskaCbKBg0TxvLlDzIDKdSelGyPMX5HB3AD+3hYc3jnAv+8e7k/U/TCPNmKMSCEtKulJGlUAtHNbaSRtsTYK7VqPnjvg3E0V8opNTLOng600Ijb5XuD12w9HmMRS1KHOwF3gKk6501VRqwoJ3qh88aZ+JMuqd5M6SyWoWNS5YbXSqLsDkw5XjBuLZjKZyOGRQ2UlKxwsOaEAAXtvZ6eW45HCz+kHOzpmFkyoOuCEiVwobQJG8OxBo+A2fKsLp6QLiusB1nK7TxLXgMqGIlHL+NixIIIYmyCDutXyOFKTCOVsudtJ0D/2pvgP+WQaPbCrsTxqaSI5icbBtEjhaLLVrIQB+6bUkDkb/AHcfuNcQgzOYLQyrpjy0iyTX4ASytGNXIkMNW3ljihsgyQu4jRSG0t0sH3GPofZqMDLRVyK2PmSf1x8zzMpLF/M3e/Xc8xdfLDrgPaGaNe7T9tagIoo6Tz6bgbnn5YmdMsJ7XjlL6a11mvajOLDxPLyNem472utpVJ/LFRxXMTvC75eaKtijBdXgrxdaJG5B5emIXiq5mPOZR82VNuhFV4adbutv3vXnivXifD1ZiEKs1hiIJBd878Fb4o4YKoHaeOVoxJx3gk0EJnsmdPEcwsjM1+RQgDSTtQsC+WHmSny8WVil7suJQJCxAYlmokknr/DCnivEsusbaZppTWmKNwwRSdgWOkWF52xPLzw+4R3TZeOCGQOixhRIhDC12IPketHCs523xCKvzcTPicbzsrRyKkWkeI1vfPp5bY04akkbmNkGkglXFWaI5/X88Bf1QZJTFLYULqQr/wDKxysnDhIxGgVbociTZPrjNqnymaWIChBn9vvche1GYjfNIzeBoDsGY/tN7AUBS25/er646zHDs1mWMxihTXVK5OoCgN/DhrxfO6TGyjU/eEKvmdD0Otb1v0wavFFVV75kjcqCULDb+OLJqMqrtH8xCtSd4/xULncykrKoDLos1a6VPz3vCTP8eXMSJFFZjj1MzCxZoqoFb8zzwZ27nK5ydSqHUVIDLa6dI1Ox6adxQ8188Ko8ypKplljAcMWbcDw1ttve/wAsa3Qbi1f1JocCUWVyV5d1bx2prVvXUc+dY47Kufw0JZjSouleQ5dfM++MeD9oImYRkkORXLa6srq6nCvs9xJ9EKCO4qVCxNHV6DqL298RCttMYkExtnq/G3/+P1Pkx+nPHYE7CIDQVIt3HI+gHt1wo4xmdObuM3UZ7y7IUWN6+YJF+uGPZ3imoujMgCsEQgUG2vSBZ3AvkcMVNBoA1Qto5NelaKabvewfX5b0MC/hT/Zi6AFncMK2Nq+/nvsd98FcW48sJMYsvtbEeBP+og3y3r1G4vAmT4sZmFsrhJIyHCkCySunmQed2Mdt61DuJFQ7syqHJRpIRpJZKO17kDHfBuyyQu7F2lLjSC45KeY9fU4U5PPxrFpctSTSGgt3pdmHT57fxxzxTibRS90GMav4nlPxPfryUDlt5Y47rIE4LcH4PwcMXECAMrMGbfYBiKu9rHIDDiJdWUd2YEsjMKFCtOwA+/vePex+fjEbR6hquQgdSNRo/SsDcNzSrlFSTbVDcZPInT4l9+o9/TAdiTfrK30hPZnL6xMp3UtHz6kxqfn7emCuIZ+NO9jaQIUrSRzqgRQ6+W2Aeyoj8eujRidfQiNd/wBMMeGRxZlMzJIF7syUGbbYKASD03GEYAnM66N9IN2UjgzCTd5Gj/tL/aIrEDSvUg1veHPBuGw+InKQR0/gZAra16NYG3tgDgMcUEk0WsD9oNGphbAxofnvhzkljhQoGAEY1N003bfIc/phHcgkRGq8TXieVaaJljl7s2PEoDVR3FHbpWAezMqTfigXeQajG8UlUm1MF9DgPtDmFy8IiVrlmawoNamYgWa/d6kemE3Bo3y+YzOWhEkjOsbWrAaTycux+Gz5AnfDKuDXviIRDcvls8MzFCY7hikDd8D8aqPDe+xqgfXDXt1NUMKybRvmIxIegUHUL9CQMa8O4gsUK62Ukyd3+zLOA91pJO9g8ycHcbzUXdd3Ine974VjHNiN/kBzLdML8TzjH0isDEHbXOJGI3KKwutyDrViAY66/wB8HoVHngXs9wd5ETTNLlpHQMoUlo2BHMC/CfNT8rwvz3BY1McmTy4Vdar3sjeFieiAgkrf723pgrg/FJ4+4VqRCsKNJHu9NtGKZaAvnV88W2hVAGffbMdS1YjfKZeZrBz8vh1DSsOliENGvD51Vc8cZBMu2ZaKdWYqwCd42pmbSrktuWHOq+Ch5jG44rOzyZcyMvcv+0mVNT6DXdgAKRqN7mqpScKOJcVzEJkZ2RD3iOXQ7v4UVeanQh2Zr9heOC9opYmV2djjdcyr+BDWshBZSqI2sncHerBNdMQPZPh8gzMkFBWXxxyzJqkWPkNAPw2CDvy32xVzpOBsoj1G2myiqzNe/JxsCTZI1X6YAzH4gywZk6B3Td07nZ3RiANaDwqQTezdbocsBdUbSAYuw3c54Z3M06ur3l8uxkaaVv8AiygabF81UE7gVdYZ9hM1+IkzuZ/dllCofNUXSPtgbtBIjyNC5i7vQwUPCWVZqLXq5WF3086vBJzq5bLhHMaRlQkfdD42IBZwB8K7/SzY2wF1hOZSYLxfOrlc4ZMvTiQBJks6Y35IzHcLZNFefPbfDPKdnI1uXM6HIt9KqFiSt7CdT/iazjfJZONogiJGMs8ZDJW9n1vy53veFE3HozlpssZVaZAY+fxi61A9TXxAciDgDV3HGJyqdwUSQzeZMjuxHWz7emLThnDO57oKN2UMG6kkWfp+WIWR21LpoLybc7779N/T3x9OzrAT5Yd8IwobwFgO8sUBXM1zwjmhPV8fqEBUAxmT/bpCzZRpAL70A7WCNSHf6csOc7mp1iuIxI0RKyK6sQK5VpNgEURsdiMLf6Qz4MufKYflf6YfZucJMZFul0rN5AHdG916/wCFr6DHEb9JW5qeTcmo+0uZ5N3TDzEOYAHz0H64yjE0Oey0umFRmLRxCxIkFWHI0gWP72KbiPHb1RZYNNMOfd1SH/E58K+259MAdlMnTt36t+KiADFmDKA9tcdbAE30vbFBpqvnAxOJxKTSLut6q8CZxDsdvbBpOMc3W2M2oLU3AhzIHPZWXvDMQCIz4EBqwR4mJOwP6A4SHN5cktOizSMbLLOAB5LzHIbffD7tBnw0kmXIKLVlypIPI9BVdN/XCMZpNK95rvetMhXbUasdD8z0xr0r2gkTW2Z324y8jZ+Ze6YlmBD/ALpQIpCbcrYdeuBMxkS1yRMq6gDy6gbMOlkHSQenrik7V5hRnXQt8RHhvmdII5dOf0XCmMgPJH/nUehux8mv5EYfVc7jUzpVC4qy2VYZJGQWwqWhzO9t9iRgThvFQVhijUs6iwN/E+4F9ABeon2xU8IXRDEvIhFHqNhf3vG8ECKSyoqk8yqgX9MT+KBdi49ZiSLh7x5iFbBYxyFjyvxKT9z9MN5+IZbLCMT6Qb1IAm69C2w298Lu0E8kUkM4QsqBlcDmA1Uftzws41Cc+yvEjqVBBd/CtcwPO78sMo3Uzcd4rXwIzg4j3c5eRf2cjEd4DqBDHw2Om2kX8sJHlaBlGhu970WNJqSmsUeRvbbpgrO8OmaAmRSAgA7tCCaFWSaNmt6Hlj3INJMvfSWFjEaR3tqJddTV7Cr9TigKjI/T+oNrHmY5fiEkeuHQ34hnJCDcHV4rvlyJ+mHfDONpO+nbSqFmZlFIbAA368/pihiiW70jVyBret9r54xy0blm1wIq2WsEElgaDUB1FmzyxkbUVs195VRR5iLKT920u4oSv6CjuOvrg7hL5ebhzRyldUIbY7EcyrD619RgDjHZyRpi0dFXIJs1pPX38xWM+J9l5NY7oBlIG5q1PI3+e2KBkwblwgYDNGB8H4WZX7vvWVWVSd+fhB08+gNdeWLaPh0kcKpF3bBDqCOtgkct7FE+e+J3IcKV/wARFZVkMehwaKsIwAdvnt6nHiS8UUd1z6a6BNeeq6+2AzFmw3EWmaLOOTDMTSSgEWQCrbUQq2PkRWH3AuDrmIUmmmctJ4SBtaKdOg+fK79cAS9lJyAsZDhv+JqYCm6mzzB+uKqThUkUCJAw1RVV8n/vA+5JOGbUFeUwmgAuIBnez2XQKR3hkMirGxc2vOgD5AWawwbLRZSSCUkJGyvEzHzanUsT5lSLPU4A4ZFmJJ1lzA0iO9CAULIq+ZPzw+zCpKuiRFdDzVhYOM7alEBjcTURhiLv/wDX5YJMyFSUYBVFXJdboP3rOoWOowZn81DLlJJo3UqY2pr3APMeY9RjDNZaJAsi5dWaIVGqqoIH+HkB54T/AILKuk0iQKsg1lgd9LC6OxKAmr288AFOQD9pPYYz45xaJ8vHpav2qADkdt+R3Gwv2rHPBMkkmVy76V7xY1KMRyNbe4/3wL2iySBnnMCErBIe9vcMB4Rp67fvfLDDs21ZWD/20/LCvjTBXvCozUO4VmIZTMBaSsQJl1UwIFc+dUNmGxGEHHA51hUuIhRIC6AIyitMmsE6a0sGG+GPF+AR5kh9TRSrsskZpq8j5jAT9jlay+YmeTanYggVuLUim+f2w+nqIDZP7RKIMK7L5ZUV2UFImIKKSaAA3amPhs2a8qwJloos28zmdo4jIFADALKqBdRo9L21D09Mcy9lszL4Zs6TF+8qrpseW2KTL8Gy4RY+6UqikAEXsefPz644lQS12T76wsYqHZxZJHWXMSOAdWilXUK06iRu23hJFcsFZbs3EruiJJGmnZ9epSGvUihrKV6VzwZxfhSTqBqZHXdJENMh9D5eY5HCf+pOInwHP+DzEYDV7198BWvlq9P/ACJZgUHB2mmzCJmJYo45ArBTYarYddiPDZ61Rwm4vwphlsvIzpqdV0BVogUWZm38RJbf39cUYyMmVDQ5YCUSDm0gDLIw3Zr3II8W2+xwv7Y5ERNCASWEYXc7BVoADysgn+Riyvmwfx7+s0+FTfrKDJiDKyu6oriywqwfi6Ct6F/rivCzrJK86wiV2SkKl+8SgNEbXtW52Fg89t8JeAxlszEBZ8ak15Ai8fUzhH1SOkv/APSAVwB27yG7TS68sqsbkhLNJ5jQrCz6HY31vF8I1IOw8Q39dq3+WEna8f2LNbb9xJv/AJTgXjedzJycM2VZVOlHfVW66eQvbn88V8Ow2/vPLbMaNwioWjTSighkWNNJBU6gPio3VdMBdn4GM02YAZI5whCM2o6gN25nTtQ0306Yb8OzhYsrbMoVq9GG33DD5YA4dII58xCSANaug/8AcFkD/Mrn540ahvTDCJZs3GU2+3Q4zcClPn/DG2MsyPhrle/0OPP1MqY6yI7RcFnkmbSEZG5BmZaFURt8Q61thGJ2y5KFEkJJYl0kUgnYgCj4bGx9cXzqDITfLYjy2xGdoOxzzTvIJFpqNMCa2qvbbFPD6wPlc0Jpa6FT/9k="/>
          <p:cNvSpPr>
            <a:spLocks noChangeAspect="1" noChangeArrowheads="1"/>
          </p:cNvSpPr>
          <p:nvPr/>
        </p:nvSpPr>
        <p:spPr bwMode="auto">
          <a:xfrm>
            <a:off x="155575" y="-1150938"/>
            <a:ext cx="4762500" cy="2409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988" name="AutoShape 4" descr="data:image/jpeg;base64,/9j/4AAQSkZJRgABAQAAAQABAAD/2wCEAAkGBxMTEhUUExQWFhUXGRwaGBgYGCAeIBwdIiIgIBwdICEiHCggHiQnIBwfIjEhJSkrLi4uHSAzODMsNygtLisBCgoKDg0OGxAQGzAkICY0MjQ4LzcsLCwsNTQ3NywsLy8sLCw0LCwvLCwsLywsLDQsLCwsLCwsLCwsNCwsLCwsLP/AABEIAKABPAMBIgACEQEDEQH/xAAbAAADAQEBAQEAAAAAAAAAAAAEBQYDAgEHAP/EAEUQAAICAAQDBgQDBAgFAwUBAAECAxEABBIhBTFBBhMiUWFxMoGRoRSxwSNC0fAHFSRSYoKS4TNjcrLxNHOiQ1NkwtIW/8QAGQEAAwEBAQAAAAAAAAAAAAAAAQIDBAAF/8QAMREAAgIBAwIEBQQBBQEAAAAAAQIAESEDEjFBUQQiYfATMpGhsXGBwdHhIzNCYvEF/9oADAMBAAIRAxEAPwA3tIGGYm1Nf7RqAG4BPK/bpjJHI+DfY1R2vpeNe1C/2uQXzkP1Pw3+WBcoulwH8J3onkfMe9b+3tjzXu5tX5RO85PIii9JAFtIxAA8/CNz6DC2PjkZdgAdPQ3z2uqPLfbD+fLrIrI/wsKPT5j164nMrw+KKchD3ihW+OtJIq18uR5nzw2mwIN8wG7hA4qrMIySgbmVkJ5dLHL1xpxfKDugFNorat2JPMA7kb7E8ztjzO8Sy5TuzDuLqMpQU+u1AeowPls8ogMbCgwYRnowIr66t68iMd5sECdiecJiAaE0bDOhPPcXpry2H3xSKSHAratzftt/J6YSA6DfI97G4+dBvyb645yfGXdipeJSzEKjBrFGhZ89sAgtkRiaFGZrvG0VWQ0nLpTH73yxvneId5qRdSGvjrYeYsbgeuBMjHLI7LrVQWbV1s3bVR2u6F4ddnaDyJXk35j9Mc2Mxlqom4frIYXqCOh+IGjZHvg6bhAkP7SVixPLbz5AY8SM95miB/8AUB386DV6YL/BtotjXU7X1/nlhXajg1GU+kJhMa1ElLWwLXRvpdbk3yx2Mw6AJQ1J8QO9+XK6FVufphamXY3qJIJrw+ovfb19sHZLxFu8YtpAHh59aLDn9PLfyxOgIeeYZDxK9lB1eXMD1Ncxj05+yAADZAvevy89uuA3VFZid6o6qrbyPX+R5VjFM2GGkLsxI1E3tfIb7E/rgADpOlDlWBBDEAgkc/y+uNiKr88TcM4VdzsebMLO/vuawykYmLSSHBG1dR5c/vhGU3OjVCrDYg+1HHMsNfwwii80LBTXmR/sQdvlh9lFYimN1yNUfnv98Iy1CJwycsAZlSzVstnY35D7YMzGaRG0ajrq6Cn86q8CS5q9ViiNxqXeuu32wwBE6wZpDlttJYliCTW17mrPQb8sbqqvH0Abfcjf3PrgFS4oFtiNwDp9hdEjHTxmRtl0onh5/Wh9sOQagHMFOcWyqqSByGrp7jyP2GNIyd9WhQu+43HkL2r744kyyB6NLZNMPawP0r2wL3IWUh5NZFUrMF39DfT9cHmMIQtFfGxjcVp3Ok3/ADR9sPuGsrIGquhvz679cIJMw6yC18I3oHURYoC6HU7DfG2XzLmtKn0Jfy6UAR8ue2JspIhrtKADHSxH64S5DiMveAPpotpNDlzIIPywRnuKpRpmQ9CeR/Ue+IlDxOzGbx2cByAK1WL998YZTii6KkajuLuj/NYW5rLDUe7YkAajtZ/Pf3GFC95RFzmbQ5y5FG4GkrR8/P7EY3eCufPC7JgxgO5LWo0sAPDfIH3PXB4mNlX+IVZ6csFxXEoV7Tg5fyx4R9sFo4P5YCedNW4sEEHa9h1NdPX1wosxMQObMLuACCDvsL+l3yxOwyNNI7IxQILUnzs876c9sUjZaKwjUFUMQ23w1dXzHPp5YTrIykr3OvWSErwkg70TW4xs0sccyTLcM4WC4ViEBYajpB+XXe+eGT2DhRktUVCiQBQoi6v1O/l8hhhG8jAELY/xVft8WNK2bNyNAdJh2mYfipwaBMnz2N19vvjJEElpIthuRoj5+48xgntBly2azBY7iQ10oX/5+mFLxkqXd27pQSd9z6chQ9et4VstEXKz2fhYC6mzcvc9bI86rV9uWOzEjCJUQrEHaO9qYMrWR1O45nGvBHMuVDeG9TUpquZpfbphaMxna1SxFQjq1ldO4Oyi/M9cMu42D0imhxCJo5VSgyTRHYd4N6+exA898CcRgmaExsihQNQ8Vnb+7Ww8sE8O/EHvZO7LkNyYkMF8glXsN6HPA+c4mved9pd0S1JA2GoLW52vY7YIBuhGLCsiZzEPoVX1yOhJ6BBV7V16fPGzRIoSUoo5VpXqACN7I3BHio+XO8bcNgjigR1RgRIhdyNipZkr5Kbr2xzxTJEZQyAKe7lKhq30BrXfyBIGDeaEH6zyUFI1ZfijkKuvK9QUnf3IwZ2clsPIAWd6pQeQs1Z6b3vgbjGUjTvMwJCXKg90CNmYaVNXftt0wJw2FIDonNJQDeIjxCiOW56jAoFcRgTGudOj8Sx+KkO3mQV8r5g4bS6SikE9OXy8xib4lJrbu4mjWMxp4tWrUFLVp39Td74Z8Lk1xgHfRQLqLVq9dvmMSdSQDGBhbQrGBUmpGKhrPiXcDp/PrgfNZ5WZtETUDpR1TauXPyvpyOGs0SDZiunQapeuw98Is9xaVZu71DQCo5AmiAefzrAUboRzNo3YltQpk5gAUeu2+9/LBOZy3hBIAZttje3v1++AykhLFKOsAEb2APM16kdftjJUlDANoUEgDc7npXO8Cu0YZENynDGNFK8LEBmJJsdN7HXDTu6UArqYGyByUnmAa/Pzx+7t4o9QroD+7d/mbP1wQHFFWIu72P53tt1rCEkzpzkZTR+AgdAd79emPcrmxI4QMfECxFcqNV6Y94aQQGKgAbDXyIHUeu3PHsjB541NqWVgrAbbbgX15HHBbJgJqeyZVdidqUsxB3F1VHn1OF+YTe2Mmkcro7EUQf4+2HC5Nm8JtV5kmgft/tWBnzyCWbL6FHwhK5tY1NfywVyYLnEGYXTYCkaQWF+Llz32/nbHPEwNGhRRejfQ+W/vXyxtoCbjkN/YE8rqq/hjvMsm4vTuvLbbn89/PCYuxGg2fySiNrKksCdxzry/TGDxolsGKkgEsxFG+XMe/rgx9bvoVlFi9qIAG1G+hu6rHo4UgjsmpUNxm61ChY08t9+W4xRRjJhLVFkcmpGjjU7vq1EUF5GxsLO21DBS5PUrOVt2FggkWeVmj8z7YWy8WQUVBb+fPlfngucmXI6xYI1HY9FYjn7D7YRrHpKBAamOzfC+oKwBfSRbbbbmz8h15743hybk3ajVsejeo8W3pXLCrgmaCrLZ5BWA8/MfYY1jzjstRRu5q21eR32G5NjltgspMoyFG2wvLZdVGqtfOwRqNDy6A16Y9bLJqOxXuxaafCSSfALq6HKhjfh2b1DeB1rfcbfI7HAPaach00tdb0d68sS826pRF3NtEJXLlY1LEHxLRsCwCNiNue+3tjJIHzCySRSIRfwjn7WDsar0wjkzkjMrMS2kggdBvdD6c8N+IZbLjRIyvUnxpGSL6i1v3w+2o2qjIBc0ynBJA8bK7KukNINV+61yPl9cMOH5FWRWplbwh1vmB5HmB6Y8gmkGWQKjFhsmsUSo+EHmLr61eN+EzmOHvGB1sSGU7eK9r22Hr5HE3YzMbriYyZcBrVVF34SOmAJHCEysa0ggD38vphhxOao1lkonUdl8rrbzNC8T2dU5iREUlkbfwgXpHxbHmelHA0wWOeIa8sL4bOs0ZKC2XpYuxyO3mKw0jgK3vzN0OmA+G8BU6mKNGwb9lJQSTTQ+IAAHe6scqwDxafun0yZyRSRYCxDl06HfbFUfzlUP5kTgZhPaAj8XPqLAazyRj+Qr1wHmQixP4rSRGA32DUav3sV6g4oOMMDmpdtwSPlfTAcmXQg2AdVhtufOr88VZqbMiPlqKOwTg5cr1Eh/Jf44N7VZwCBkvxyeFV63eJ/srw95BIFmeIq1eEbH/fBE6xZd++DNmCjaHZj8LHcFeY25H9MWbTB1SftJbjtzKDJF9bEqoBVTqvexzBHIAdMSOdzDxTzGKq1kFSLU7+XLbzwc/ap1QaIqL2FdjYJ5bAc6JrCXKTFgSd2ZibPrzJ+uHVGUWRH0grttMaw5zNZiCZFjjEfiLG+RADaVAPMkffFHwopLkUQXTpR6+LfUfXxYl8rxF4A6qpPeaaPQEWDfywT2Py88iOI5FURMSFYWCWvmQbrn86xPUW1JFAAxiuxqMIy2VWdssoVdapqmIG50HSoPu2/yxzxzhiNI4c1VEVzrSL9/1wV2WtGmkCl9waUeJlFrrUXvbBzp+nkV/aDicEk7HWwFAFdBuwPIgUenTBG4vjpCpXgxVx/hccIi0MTqUkk+hH8fti9ymWDZeIja41r02GPnudkeZWk5JCVUL1Aa6v1sY+gZTOacrlwBZMS+grSL/TFNawgs5kV+Y1Pc/lGpAp0m92+KvYef874n+JQLFmYqsi0J1G7Oqj+WKtc0HOkgA1a0djXP54nu1sQV4nA5nf3BBxHTIIxLoSHoyhySFns7DVYA9PPCztNBpzOXA5M426E6l+V788UPcAN4dt8JO09a8sR+7KAfmVPv0xNDBp/OIqlzEk+ZWJm8IkICjYbE7nzO2LJuFsoXcvpa9PLaj9eY54+f5uQpmHZeayEj3BsY+gDjwKghGAYA2TvR8qwzcS2uhAXb1EOgyhrxdd9POsaNCGAscjYPkehwtnzRtQG/Z0CT0O/+3LBfD+IB2C1Xle3688TBqZSDzFHbuFhlbBI8YDUasb7H51t6YVZiJf61F7EoNJ6XpIo+/n7Yo+3CXkpfQBvoRgLOZfLvOHdv2xjARQaNANZryxXTYBPr/EQfN9IVlZym+myV0lbq1HkTQBBPI879Me8PgkK6QPLU4o7gbLR5bVvj9lYQBaHUQQQG5N5i6sEYx4nlSFaY6NR3Kqx1bnbls3lVfPCLgVK9Z28UcNyOQlmjdDc7Dbz9sLO1uccNHAANEqyWa3sKSteW9b4/dq8lGuUZ9NPalSbutQ6nHva+QI+Ulagqybk+RG/5YCrkE+v4nM3SR/Dk/s6sP77C/kp/XF32ey+rJxg8iGv5s14+fcNzh3hBHd6mcbb3sP8AtHLH0jsyP7JH/m/7mw/i1NmaEa/DLXQ1I7hfDg2YMLkitQ28x/N4oOK8KkDrLAN1UAjzA/PatvQYG4yvcZ1JiDpPi2HWirfxwXHLmM4SIx3UXVjsx/n0+uIsSaM0uS5D9KnPFOLKg0Aa35aV6e56e3PE9xHLSgBpRp1fCPICv44rpOGxZZQqLIXe6kVQSCBfyvy64T9p5u8WJwCt6rDCiOXMYmpUEbZTwzDeNox3/qJMhlO8dUPI/wAnFhBwcLoPitfM3ty39d+eEPBdUZafTYiALegsaiPZdRxfZSRZNhvXP8x+f3x2oxuL4/WIfaOkR8a0gAMaC1Xj0i9qJIPQ4CWYlwrPGQN9QOwajzs77H74qs0kLEwyBSXX4CPiXkff5csfLuL/ANH+Yjd+7TXED4W2Jr1HPbkcNo6aPhjU8/4x4AnfGOJUxEk8clfCkS3Xz6e5OOuBZsZdTmJVJaTwxoDyUGyxJ23J+2F3DsqkMitImsKfErCtuu3n74+k8PmilVqCshchdSg0dqxXWKIu0ZHfiVPxAPOK9Iui43C+jxaWegFPOz0PlvjPi2aeOTSFB2vkcCZPsrLI0vesLDbM1kMep2INVXXpguTgvEGO88K1sAEJ2HLdgT98Zl09Pdg/WK7VB+NZe81NWx1nff0wNAxWh0sj/wA4ZdozU0xFXfh58/WsYy5cWp5WbIB57fz9MaXyxkVNASZ4JAC2dRgSO85A0ebV12vBf9VSPl5lKCMFf2UQohdO4s+ZPPGvDYCudzKjYMqP+Y/O8OcvIQzArSigG6knY/8AnFmejj0iAWJ82y73An/LmH0YD9VwRFltDyp/dcj+H6Y24tle7kzSAUp0SL/q3/7iPlgri66JZG/vIjg/VT9lxd2sY6/4lPDY1ATB4yf1xtwnP91BnKIDMUVRy+K1LfK7OBBJQtrNdBzxxFELkvqf0xIAUbm7X099Ae8GUWY4imUky7D/AIeju2ryFaW9aN/U4F4nqafJzuUbU4jZo70ka6HP0J+mFMUOsWd1AqyT9BZ+uO8pNeUkjreFxKnte/0wVABsc9Zh1dIoLPWNp8gD/WaDoyuPu/8AHD3heSEmTy5vSViHtRHLn6A474DGGzmaUgESRQt7ghlwRwfKFctGu9pHR/ygr+mFY2KPp+JEEjIm+S4YE8TMGIsUNgL5+vL88I+2aXArD91unqD/AAGKqeCwSBd4Rdocr/ZZR5AEH2YE/a8TVlEorMdQExrms/HGqs5rUBSjcnboOuFPHIyYIpGUqRNGdJ5gWf8AbDuHKoViehq7tQG61V0MY9oYA2VcrvRVtv8ACwJ/XExQMYEAipJzZAyzZsrZMZ1AeYJ3+2+KDsy6vlvENRiav8tWPsa+WOuzkP8Aas2fVB9if1wPlgMrmpYyD3ciErQvYW2w60NQrrWOLWampm3aZU9KP9wvvT8ekVq5UKr+PrjzPcUlMgjy+VWZVVWYk1RO9CuW2KfhiQPEO6KyRsOfO8J+N8FGXEubgd0k0f8ADoMrkClBHO+XI/rh9MC8zC+oDgRZxDN5qTLZpZ8v3SiFipvUSRvv8vTpzwY/Bw+Yin1gaIgoXz1Xz+RxyTNNlsw8kqsGhZSirQSQKQ4Bs3vtjqHMM2dyiA/s2yxkI8zVAnzoYLE5C45/EUY5heRjKWAQR4tiPU73g+NlCqzgDz9L/wB/zx1FkbJo+Gz+ZvrhM3FhEZRNJGi3UTtyPPar8VbWdt9vXGdAxJjsQRI/iPHpBFNl81EyyEfs2IPnsCOXL94YVcW4nPmV7xxUUdAAfCDyu/3jipl7HvJFPmc1OZZO7dowp22BKnlsNh4R54nPxzvk5IShLRqCW5UgIIPqen0x6SsgoqLz9P0kgpawY54XwiKJc0GpmQhVY7XaKwry3vB3CM5mDEscEdVdyNyFknbp/PLAvCsmHlkMjd4dMTf6l/Sqw67OZ9l0ZeZaBvuX6MB+6fWv588Ws5JJ5M9FAq6Vc59/rA+M8F0RCZ5Gkk1prJ5UTVV88HJ2hVJmTu20LsWXcDzsAcsN+K5cNG0RPidToHmRv9jWPOy8YSBCRvJch/zbj6ChjJu3LbQHVBTzC/tJ/tZxWQd33TkIwJ1LW58rwp4hmGkgiZxvbAnzqt8X83AcszajGLuzWwPuBthB2q4YNUMcYoMxFWaHLlvt8sMm3FS/hfEaVqoGe8F4Pm4IIdMh8TbsoBPTkfLbp64G4fIhGhFnlK+FTG7qpT9zUdQVSB4T18N9cV44eI1pVsDkBW+JCXisaSOUhnjkoqaVav1XVROOUlrqQZ01CWzc5yuWjaR5p7VYWMdd/I9MQKpibYm9NLVHbfBacT7rMRNEkqxEHVqdjrBNA6STprnZo9MIuJcZFoUhkhIl1EADQ25olbrV7c9/Q4ccB4vIRIvdd41swdSv71nSRqOnxXsL6E4sysBuP5kV23TD+JrxbhYzM8ja1TYUOfTmf44K4ChhQRyUAsjEnpVWKPuRjvsrGSCki+JGAAPMD351zw3z3D1laRGUEEgbjkKBvEmuqPEtqatf6Z4EW8ZhzErDuZO6RTdoCWPqdqr0xMZztFOJHUyOdLFQVCrdcyQQd7v7YsuzPC5cs7xsxeNt0N8q5iunMemxxnP2YyYP7T4juSz7myd/rimmFXBz+0jvQGjJT+kHNtHMyps0kmkN5Daz774VxSiN4GjcspfQ9sWskbNudiD5YO/pAg7/ADncAgNbOTzoVQ+pwlyfZueFGYFGfUjIoJ302TvtuQTjYAlEE5zIC5RmVVzysOTwEfNWv8jhXNxeaSRki0jSSNOgs2x5t4gFutsYf1fmHVp3IilX4V6Bd9QPvf8A8RjzheWJ0vPE2hz/AMUPTgnkx00VXkK3HK8LQAuMLmPFllYBplUOySpseY06gas18J2vrjfjMYbR5tCf0/8A6wRBw+NpX2zDMquoaYbDmp07C7G99RgLPzVHlH84ypr/AKR+owxPAEKYMXQ5gHYkBhzHr5j0xxJmFQuTz2oA88euqt8Sgj1JFfMUcYJlCDcYUA9b3U+e+42wwC9ZuOpqAADPr/ib5awg1H5frgrgsYMuk7hi0RPQiRTQ+qffAkGVvd5KUHoNweny616YYcOmSKO9y3exvqK1elhYWif3Sdue+Fbg1JaptQpHErOw/ins8zlo1PurEHHPF+JNCjKlajNJGNXIeJr6+WAeAdo4IWZvGTTgKFNm5CyjfYbHGUOXbNrmpHJjMcjOiEAkEgPbeYo1W3PAbOTMyIQbIxHHAuNSawsjRSK50iSM/C/MKw9RdH0wTncwZo5gEITQwDkUGO/wjnW3Pr0wBwPKnNLIzMqMFCLpHNgQyuf+kgUPU4PzEeamAh7vutXheXUCtddHXf1qrxDFyjLTEcQvJ5CObL5dn3Cqjg8twBjSHL5YwzxwsjalcsFYGiV99sTgzwXLvkpi0UkZKr4SQ6g+HkDz2wqgyuYjJCRSBnUoDoIFNsd6rB2m5VNIuhO6uw7yr4XmFSTMyMQBcZv/ACL/ABxn2hYvFHmUVg0TagDsdINnbpyB9rwuy8phbuRGJJS6ooJoWkSWSfTDvKzlyUdNLDaRDvXqD1B6HEGtWuDijNJeyis3f5Od8sZAGITdDe96eX6YV5vMSRN3cc02czZtFZhUcJOxagAtj54fdmuI3lnSMd48LFFW+YvwG/Ktr/wnHnaHL5n8GxMtOG1vpOik6qp25eZO/wA8bF1D1mPZTVJnNcJzuXQ5WBUkjl/fb4kYin3sbbXdHnhnmkMGby5q+7ycg/0lQfzw54LmNaKY0kK0KkkNWPS7ZveheBeIopzqBj8WXnAB87j2+l/Q4mdSzR9YSKiDs9wOTMIuZnzOYWSTxqInoKDuOYPnywm7eZNjKGkn7zQqxr+zpmJskUvhJAIJPhHiGKvha1lMsbIuJORI5AXgDjskR/DSx0VimFnoQx0sb601G8dp65GpGbTFQnIcZhGSeOOTeGEqQ/hYHSean15Yls1l9MGVlr/ixPDJ62CUP67+Qw+41HlHas1HUi/C/iph0orz9jywu7R5yMx5dFkRv2ybJVKqg/OhfM4Oi4us5jNptVzLsnPqkYc7y8R/0mtvrij7lzErALpQu1kbhlYlaPrRB98Q/ZzMsMwgjFt3RQeV6rBPoKxY5aILCrMWMil49j4WIZhuOXM/fC+IWmuU0vlld3KDVKo8Ti9RNmqsAeQ9BgDs5J3mWiJ6LpJ9QSP0xzwectlmS/2kQaNvdRSn5ijjHs4SgmiZvgdSDyvUq/mQfnjFWGuLtNH0lGvLCbO+LMxDqoZrPyH8fphrCcAwIGzMo/upGPrqOFvBiodpJ99ozUbYWLb3qJDpasoNA3yavIjcb9SMNFXAJ4aGZmWV1INGqPrR1A9TY8tR6Y5U3SYajJA/spS+YYmNJLjAcMkdigzLq1/mBfTBPAslIc3OveC7R5CFBVwTYr+4a2rfzvHfa1IUiKNMWlfworFALPU+EBQPPb0xhluKSZDVBoEwCI6sAFq9jrIG4sbGrONKWVv7fzKZY0sqPwRYkrQ2o+W3L9ca8My5RpASD8P5YnM12skaGJoVUO7MHX4qIqq5Xd88UHDe9q5SNZVCwAoA7+uFLbRmc+k6i2xGQGJftJ2ebMTaxVBQov5ny9cUHfj+8v1GPDmU/vr/AKh/HCDVr5RJoSpuQPH+FKmZzUrP45D4Tv4RQoD5i8KYuIy2UHiO2nrWxJ8ue2GfbKR/xTrsF1KRe/kNh0wujN3oQX4bsjmLA3+Zv2xuf5jcoo8og+czM7OMuoAklB2P7qeZ360aH8cB5HOs4hj7wsJCsTI1WL8JIoWCvrh1wjh+gtKW7yV/iYcl/wAI610332w2ymQyyyd8URJT16k9aHKz6b4B1FHlnbTzJqftOsaNG6t36+DTVDUNr9jz898LOMxOmVyusUQd757gn8sNhMn9YTo4WyVZSav4RY3+R+uM+2cTNCpA2R7PtRF/cYsu0MABJ+sRQRMxAHPnvyGCzAq2NQA6luZ+V4wygYxs7u0elSyKoFtQO5JHInbDAxokIjeCswADHJGpOsnfc+fRg2A4M1fGziY5LIHMNoStC7sxumPRR7nnWCOJZCXVEojWPUyoD4SCbBU0OYFHn5kdcVUmYiiRe8dUsAAE0L50CfrWEr8TEmaRVDSCFWYCPxFnIpeXkL3xFHLHAwIjtuOeYHwXi0cGalaeII2kUgS/GK+AAdd6OGXBMw34jOJKNDSx96q+W1afUgHf2OF8GXljz8MmYAVp+8OnnpAXwj3FDDjtBwUzOsschilVdJPMFd+f1w7lQaPUcyYDEXzU74JmNGSmcMqvTaSxAF6BQ39axt2XzyPHGY8w/ekW4ZwxDfvbPf2wu7NcOTuTJIDK4LaQ24Ff3V5A/fFHFmUOhGTUHGx0DTyujY2POvbEHcDAmjVBZy1cw2XiQkgzLirh1rr25qoJI223NfLDPKZolELdVBPvWJPsblxJlczCTs8jqfmqjAQyPEnZcsdSr8JcChp89XXbyonBKbsCT+ELIvibjhMmbknkQCo52IBYr3hIUMgYG1Gkc/M4y4SkOYLQvI8MquwQByTo/wDt67pwDZrp02w1i7M5uEmLLzBcu5BY/vrtTVtzNc8SDs/Dc4veUU5EV8SXzA8xX1GK7LsDnpFOoF9ffWXXEeCPGEfJNokjXRXR1573sSDvv5nHWR4VPMQ2ekDhd1hXZL82r4vbfDZH1qCpBU0QfMY0XpX5YiHJi7zXr36zdiOXLHzX+lLPlMxlzG1OgLiulkVfvpO3leLzKZ5JmdYmD92QGYbgN1F8ifbHzJgmd4o4kNpIXjX00qVUj1tbGKeHT/ULHgCRbio44RWYykPiJC7Mo2AI5gjqOvrtg3ikCfhJtRCr3R5dNtq+dYgYMzmMlO8SsFttNuPCaYqH57cjv74s5OyuZmps7OO7591FyPpf/nHaultay1DmWTUJFVmMIZu8hi1oG1Ipoi+YBNf7Yju1LxJmkAUKsaamA5ktyH5Ys+MzxxQ6CCCwqNUNHy2PStt/zxMLwKDKx/ic2xZyfCjGyx9up99hhdAqCT9BLN8QLd0PfSJ+BOUzUGqxaG/82sj9NsVmdhVJGlOurDKnJS52BG9XYvEzk848vEIJJU0d48dCq8BOkfrvj6jxHs0H0kSMChtQwBWx50AfviviAdyk9omjqhbBk52gy82XVJUkYu+0hFUOoFV03q8ZZTMtmX0EAtNGmsjkNDm2+nT1GGuemcKpzU8Yy7NoZolPPpqY8gaokcjjziDRRZvLSw6O7YaSUIINmun/AFA/LGfpNGnqKRtrzZz95VQQgAegwq4DLrmzTf8AMC/6RWHDzUpboAT9MIOxNmKVjzeUt9hf3xnAG01MiglGY+nv7Q/OcYWLMwwPQEysVb/EpWl+YJ+Y9cFyzIkighrl8OoC1BA2vyJugetVic7TQq2f4eGFgmUEHkfCMO+J50ZaJdKmRmbSis3Wi1ljZCqATe52xp0kA2/pImK+JcCRIy8yxzhY9Ls4VCNydQ2qze9b7DG/YrhZjyyNLbSOihtQ3CgeFfkPuThTN2mM0YLKhCsrqRqMbc616gpAuyH3W159Met2vnWdkkjUKHVV8DftLIHgbVV0dQBXcA7jFbAsKPfpGO6swjJs68RdCihSCAAooKN1b6/c+mKrR1x+Ma3qoaqq+teWOlxmYBjmNqam+iBVCp8xznB4l2EetiSFUVZ89zsBXXCSbJZd6LsYW5Mmm9wSCQQKPKrHlhvwnguY1ymOUAF2p21G7sNSkddt/NeuNm4OVpWzYiI20rXmbJ1bkk3ZxRaU1u/M1M5YZEY9pMhrnmJIPi67kCgdh0xPTZQK4AJ352evTqOh/nnhx2tlb8TMVJoUDW12K+o23/LC2LOoU0E7368/PzB2xdiQTIre0GfoojGCwrxDVsfEL5HnZ6bcuexxtwBtcokagaJ3Isk7VvvsCRgLJOVJU2VUFtK7aiK5ny57eQGDlLSIJKVRZ2/UNYoc+eJtRjcRd+EWTiOYDjkiEEEgg0KIPMHDjuSnxPYHK6+5H8MKcjEVzs1kE93GSRyvDh/PC6jG69BFQYk/x7LyzRMSQulLKLuSws0T5bbDrhvwTMiSGIkiygv3GxH2wvLsubZWPhlQFfTTsw9ed4TZLh2e0MsJ/Zq7L8SgqQd+e/rt54fZuSiQOsFm7EcdosjGT3uYkYIo8KL1+Z8/bBfYzL9zCW+AyHURzIX91broN/nhVk+zraw+acyEclskfMn8htgjtDMzyQwklI5L1MvWv3f9vXBux8INDtrzET92szxOZyhBvTdHzthig4TxATRh15NtRrYjYg/TEhBw2GXMd0pfRApJs3ZsbDqB5/bD3garG08IoDUJEH+FhVfJgcDVVSoHUTkNE9p5wfMlHSI0AyzMD/iV6r2r88OJc6oaPwklmoda2u/barxKZnMae5lG/dSTMardbUsP9NnFPIsa/tmICBb1nop9fXEtZMg1zLBubm/Y4VHOP+e35Liqy2ZYeoxN9lYtsyBv+3aj/lXD2CMg1gOTuxI6lEmLeM56YTIsch5HUgQUAeTliPDXOutYVce4WuZyyoZBLKg8MuwtvXTtvyOKLjOUDwyJq061K6h0uxfyxDcBiOWXSCJFeUKCNhVbsB1FitvfBs1uByJygNisRj/RzxolDlZNnivSG56b3X/KdvYjFNxnIDMIsZkKR6rcIaLAfu30B64iu0eVfLzJnYQLU/tAOo5En3Gx+Rxb8NzCSxiZDaOLHz6H2O3ywzsDWovX7GT27TRg3FJY8lkpTCoQIhCAD94+EX571vj5XwbhsjywBTpMmvu2ut1HMeXi6+YxZ/0j5hnGXyq/HKwYgeXJfqTf+XH7iWSEHEOGxL8KKR9difmd8adFiqepv7RP+VwTMZAZ2FoZBozkRZlJ21WbYexP0NHlj3s52nf8P3LqzZmNtCqb3HIE+WmqPsPPDPj2TkfNsIdLSppYEEKyA9GB+IHofcYjeJZopKs8BdsyqscyCvhXobr+eXLElXeCh/b32M1OqCtUcdpT8Qljyg73Mnvc1JvHGp+groPX6Xgrs/2TfMSDNZ/djukPRR0v+H1wLkeFpBl/xrSrPmXUSKzG9hRKqD6bE9PTDnspxRgyQtqfUJSGu9GiQrXnVEV5e3Jb2jyfX+vST1GZxuMlv6QpNHFYDy0rCfo5x9C/qK5GMsksqE2qM50j0IFah5XeJztZweDMZrvH1FlRVoGhsSb5euHsPaMbBo5C3/LUt7eov+OCddGAUciJ8Jwu6TPHuH5j8RLkkdBDmEMkKODQcG2CEbqQRqA3FdMdcVcz5SHMGMRsaBIrcnndbggqeeKLj+XeWJJ1jZZYHEiKa1FeTrsdtS3t7YCzWV1ZbNRJRUkTRf8AQ/iNf5g/2wGNge/fSP4ZtuqpPeGTZ68kZRzaL33Ioj67Y87EL/ZFJ6u5+9fpiaPEa4f3Q569PyJ1Yp+xn/pI/dv+44yFdq/rNOtpHT0WH/b+Ir4lxBZOJZVOTRSyIw9CgYH5g4ZcX4HOT3kWYkLKWKxuEK7gggWl8j1OJ7OR6eNIf70in6xEf/rioznGk+EjMxkMNxA5ujuNlIo43bQFAq8TBnpJnhGTMUzoZdEaKgR54iFG7FkU2o0i+fW6w2HAZe8jkjeGltlIjbSNqoL3pAu7tQOWHK9oMsRu5A/xo6/9yjCLsrxGFMxm4EljEIdWhGoADUtuq78g3QcsApYsGHce0p8qJAoEhUt1KggfQk40jexhRm+OiKYxuvhsAOPUbWPry8saR8YDZgwKhIX4nvYGr5fbGXIuMdF6uvX9pNcZ4tLHOyxWQDuBG/Prv3TA35g4muMv3j66q7Nc6OprF305YuM7wbKCS3A1OTQaRtzzNKWo+2JrjvD8qkpUKi0BaliKPPYBgAN728zhtBtO8ShNiMePQB83ItGtVH1sXX6/XCHivdqAqRqG33rcEHYVij43tnWsfEQAVXkQAbdue/IDlhN2vybOsckJCvqKWeTAgkA2DRBGx9caD/uEEwKxCiLoVaNgq+G7AJFi+W4872q98NYGdoiEkisHnotQvlV8/XCXuWhy7wyyUZEIWQ8g53Kk/Wj1B9MC8DzDq7pl4nIdQBsdIfcFi24odSDvgbNwsQls1GWXJbOSkkX3MdkbAnf9cMFXSWLvsaoEih0++JYRSHMMjF49MYEmn4jpvZfOzyI5jHnCVE0pSQNLGFtNbatN8wSKBb8sO+mOSeBFUnpH/GYbjWQc4WD3/h5OP9Jv5YXzcXGWzDqx/Zy04I3okUfltgt8lKkbRwlXjYEBXail7cyPEvpz98YZeAiUxzNGS0RjUjfURv4gfhPkPQ4VdpFHI+8NMDGMs4eMtGwbyI8X2G/ywJGyxxv31Nr5RnxOT0uuvQBRQ88LMrwErDl81StHpTvEAKmuTNqDWSOfTDHiJihnhaJFQKr663JTayTzNc8A6YU0D77R998zLhXBu6i/ETmSKUtUek+Mg0ApUggk+RxzmYZlnHiqYICEk0jUpJ8JK7A2LGCuNcWVZctJetVZ2pTZJ0nSf55YE4nmVeCUlxJmZmUgRm+70/CLGwAF7+ZOHUs2T19/SJgYE04JkJZZS0yhUQuukGyWcC7I9PzxjlslbNDJNJLlI2YaFU8wCQDpB+HzO1jDzsopCy6jbBls9L0Lf3wtzeVzGTkeWBTLBIdTILtSd7Fb11sX68rwq6nnI+nvvH1Fxxc37P5LiGX7wZSSJ41kKlJedgDfl5EdenLDYcX4m0vdFMosh3oF20j+8QCaHqcKOCds8uokEheNmkLC1Lcwo3oehw5TtrkEthJuxtqjayfXw77DBb4m42v2kfJC5OEzOP7VOZL5xoNMf05t8zhfLnk78KqWq/szJt8VXoHsBdD9Mcz8bzOcH9mjaCH96dxvX+AdT6/lg2HLQDh20TGOrKvs138bEGwb31dBiLqf+XPYSqMQJxlp5ZVkCLGU7wopJ2oXrLeYuwAPtzxnwCU5Gf8ADyf+mma426JJ1U+QNbfL1wCYsyIFy6wjLq0kcYKyazpckub536+uKHtDkIYshIGBZUjoWbNjZTfMG63xwpTtHB93Fc3zFMMokz82cbePLskCeWskLfoAWJv1GPO20lcTyPoUr5yDH7s3OkSjKZsBVKtq1fC7udiT6rYBPVWHMDGfGOyua7yOWGZZ1hoxrKaIAOoDV+9uOZN4uGUamT0qSZTK3PQDMTUYSES1aUsUYj+6mkgkXVk0PK8LM/w+PKshy8YHhKvEtU6ddrstzrz3GBoeP8UIv8AjahYIkoe+OM0ualbXNHlcu6DVq3kkUCyCBYHPld4i6tecD9Y6c1BcskaCbKBg0TxvLlDzIDKdSelGyPMX5HB3AD+3hYc3jnAv+8e7k/U/TCPNmKMSCEtKulJGlUAtHNbaSRtsTYK7VqPnjvg3E0V8opNTLOng600Ijb5XuD12w9HmMRS1KHOwF3gKk6501VRqwoJ3qh88aZ+JMuqd5M6SyWoWNS5YbXSqLsDkw5XjBuLZjKZyOGRQ2UlKxwsOaEAAXtvZ6eW45HCz+kHOzpmFkyoOuCEiVwobQJG8OxBo+A2fKsLp6QLiusB1nK7TxLXgMqGIlHL+NixIIIYmyCDutXyOFKTCOVsudtJ0D/2pvgP+WQaPbCrsTxqaSI5icbBtEjhaLLVrIQB+6bUkDkb/AHcfuNcQgzOYLQyrpjy0iyTX4ASytGNXIkMNW3ljihsgyQu4jRSG0t0sH3GPofZqMDLRVyK2PmSf1x8zzMpLF/M3e/Xc8xdfLDrgPaGaNe7T9tagIoo6Tz6bgbnn5YmdMsJ7XjlL6a11mvajOLDxPLyNem472utpVJ/LFRxXMTvC75eaKtijBdXgrxdaJG5B5emIXiq5mPOZR82VNuhFV4adbutv3vXnivXifD1ZiEKs1hiIJBd878Fb4o4YKoHaeOVoxJx3gk0EJnsmdPEcwsjM1+RQgDSTtQsC+WHmSny8WVil7suJQJCxAYlmokknr/DCnivEsusbaZppTWmKNwwRSdgWOkWF52xPLzw+4R3TZeOCGQOixhRIhDC12IPketHCs523xCKvzcTPicbzsrRyKkWkeI1vfPp5bY04akkbmNkGkglXFWaI5/X88Bf1QZJTFLYULqQr/wDKxysnDhIxGgVbociTZPrjNqnymaWIChBn9vvche1GYjfNIzeBoDsGY/tN7AUBS25/er646zHDs1mWMxihTXVK5OoCgN/DhrxfO6TGyjU/eEKvmdD0Otb1v0wavFFVV75kjcqCULDb+OLJqMqrtH8xCtSd4/xULncykrKoDLos1a6VPz3vCTP8eXMSJFFZjj1MzCxZoqoFb8zzwZ27nK5ydSqHUVIDLa6dI1Ox6adxQ8188Ko8ypKplljAcMWbcDw1ttve/wAsa3Qbi1f1JocCUWVyV5d1bx2prVvXUc+dY47Kufw0JZjSouleQ5dfM++MeD9oImYRkkORXLa6srq6nCvs9xJ9EKCO4qVCxNHV6DqL298RCttMYkExtnq/G3/+P1Pkx+nPHYE7CIDQVIt3HI+gHt1wo4xmdObuM3UZ7y7IUWN6+YJF+uGPZ3imoujMgCsEQgUG2vSBZ3AvkcMVNBoA1Qto5NelaKabvewfX5b0MC/hT/Zi6AFncMK2Nq+/nvsd98FcW48sJMYsvtbEeBP+og3y3r1G4vAmT4sZmFsrhJIyHCkCySunmQed2Mdt61DuJFQ7syqHJRpIRpJZKO17kDHfBuyyQu7F2lLjSC45KeY9fU4U5PPxrFpctSTSGgt3pdmHT57fxxzxTibRS90GMav4nlPxPfryUDlt5Y47rIE4LcH4PwcMXECAMrMGbfYBiKu9rHIDDiJdWUd2YEsjMKFCtOwA+/vePex+fjEbR6hquQgdSNRo/SsDcNzSrlFSTbVDcZPInT4l9+o9/TAdiTfrK30hPZnL6xMp3UtHz6kxqfn7emCuIZ+NO9jaQIUrSRzqgRQ6+W2Aeyoj8eujRidfQiNd/wBMMeGRxZlMzJIF7syUGbbYKASD03GEYAnM66N9IN2UjgzCTd5Gj/tL/aIrEDSvUg1veHPBuGw+InKQR0/gZAra16NYG3tgDgMcUEk0WsD9oNGphbAxofnvhzkljhQoGAEY1N003bfIc/phHcgkRGq8TXieVaaJljl7s2PEoDVR3FHbpWAezMqTfigXeQajG8UlUm1MF9DgPtDmFy8IiVrlmawoNamYgWa/d6kemE3Bo3y+YzOWhEkjOsbWrAaTycux+Gz5AnfDKuDXviIRDcvls8MzFCY7hikDd8D8aqPDe+xqgfXDXt1NUMKybRvmIxIegUHUL9CQMa8O4gsUK62Ukyd3+zLOA91pJO9g8ycHcbzUXdd3Ine974VjHNiN/kBzLdML8TzjH0isDEHbXOJGI3KKwutyDrViAY66/wB8HoVHngXs9wd5ETTNLlpHQMoUlo2BHMC/CfNT8rwvz3BY1McmTy4Vdar3sjeFieiAgkrf723pgrg/FJ4+4VqRCsKNJHu9NtGKZaAvnV88W2hVAGffbMdS1YjfKZeZrBz8vh1DSsOliENGvD51Vc8cZBMu2ZaKdWYqwCd42pmbSrktuWHOq+Ch5jG44rOzyZcyMvcv+0mVNT6DXdgAKRqN7mqpScKOJcVzEJkZ2RD3iOXQ7v4UVeanQh2Zr9heOC9opYmV2djjdcyr+BDWshBZSqI2sncHerBNdMQPZPh8gzMkFBWXxxyzJqkWPkNAPw2CDvy32xVzpOBsoj1G2myiqzNe/JxsCTZI1X6YAzH4gywZk6B3Td07nZ3RiANaDwqQTezdbocsBdUbSAYuw3c54Z3M06ur3l8uxkaaVv8AiygabF81UE7gVdYZ9hM1+IkzuZ/dllCofNUXSPtgbtBIjyNC5i7vQwUPCWVZqLXq5WF3086vBJzq5bLhHMaRlQkfdD42IBZwB8K7/SzY2wF1hOZSYLxfOrlc4ZMvTiQBJks6Y35IzHcLZNFefPbfDPKdnI1uXM6HIt9KqFiSt7CdT/iazjfJZONogiJGMs8ZDJW9n1vy53veFE3HozlpssZVaZAY+fxi61A9TXxAciDgDV3HGJyqdwUSQzeZMjuxHWz7emLThnDO57oKN2UMG6kkWfp+WIWR21LpoLybc7779N/T3x9OzrAT5Yd8IwobwFgO8sUBXM1zwjmhPV8fqEBUAxmT/bpCzZRpAL70A7WCNSHf6csOc7mp1iuIxI0RKyK6sQK5VpNgEURsdiMLf6Qz4MufKYflf6YfZucJMZFul0rN5AHdG916/wCFr6DHEb9JW5qeTcmo+0uZ5N3TDzEOYAHz0H64yjE0Oey0umFRmLRxCxIkFWHI0gWP72KbiPHb1RZYNNMOfd1SH/E58K+259MAdlMnTt36t+KiADFmDKA9tcdbAE30vbFBpqvnAxOJxKTSLut6q8CZxDsdvbBpOMc3W2M2oLU3AhzIHPZWXvDMQCIz4EBqwR4mJOwP6A4SHN5cktOizSMbLLOAB5LzHIbffD7tBnw0kmXIKLVlypIPI9BVdN/XCMZpNK95rvetMhXbUasdD8z0xr0r2gkTW2Z324y8jZ+Ze6YlmBD/ALpQIpCbcrYdeuBMxkS1yRMq6gDy6gbMOlkHSQenrik7V5hRnXQt8RHhvmdII5dOf0XCmMgPJH/nUehux8mv5EYfVc7jUzpVC4qy2VYZJGQWwqWhzO9t9iRgThvFQVhijUs6iwN/E+4F9ABeon2xU8IXRDEvIhFHqNhf3vG8ECKSyoqk8yqgX9MT+KBdi49ZiSLh7x5iFbBYxyFjyvxKT9z9MN5+IZbLCMT6Qb1IAm69C2w298Lu0E8kUkM4QsqBlcDmA1Uftzws41Cc+yvEjqVBBd/CtcwPO78sMo3Uzcd4rXwIzg4j3c5eRf2cjEd4DqBDHw2Om2kX8sJHlaBlGhu970WNJqSmsUeRvbbpgrO8OmaAmRSAgA7tCCaFWSaNmt6Hlj3INJMvfSWFjEaR3tqJddTV7Cr9TigKjI/T+oNrHmY5fiEkeuHQ34hnJCDcHV4rvlyJ+mHfDONpO+nbSqFmZlFIbAA368/pihiiW70jVyBret9r54xy0blm1wIq2WsEElgaDUB1FmzyxkbUVs195VRR5iLKT920u4oSv6CjuOvrg7hL5ebhzRyldUIbY7EcyrD619RgDjHZyRpi0dFXIJs1pPX38xWM+J9l5NY7oBlIG5q1PI3+e2KBkwblwgYDNGB8H4WZX7vvWVWVSd+fhB08+gNdeWLaPh0kcKpF3bBDqCOtgkct7FE+e+J3IcKV/wARFZVkMehwaKsIwAdvnt6nHiS8UUd1z6a6BNeeq6+2AzFmw3EWmaLOOTDMTSSgEWQCrbUQq2PkRWH3AuDrmIUmmmctJ4SBtaKdOg+fK79cAS9lJyAsZDhv+JqYCm6mzzB+uKqThUkUCJAw1RVV8n/vA+5JOGbUFeUwmgAuIBnez2XQKR3hkMirGxc2vOgD5AWawwbLRZSSCUkJGyvEzHzanUsT5lSLPU4A4ZFmJJ1lzA0iO9CAULIq+ZPzw+zCpKuiRFdDzVhYOM7alEBjcTURhiLv/wDX5YJMyFSUYBVFXJdboP3rOoWOowZn81DLlJJo3UqY2pr3APMeY9RjDNZaJAsi5dWaIVGqqoIH+HkB54T/AILKuk0iQKsg1lgd9LC6OxKAmr288AFOQD9pPYYz45xaJ8vHpav2qADkdt+R3Gwv2rHPBMkkmVy76V7xY1KMRyNbe4/3wL2iySBnnMCErBIe9vcMB4Rp67fvfLDDs21ZWD/20/LCvjTBXvCozUO4VmIZTMBaSsQJl1UwIFc+dUNmGxGEHHA51hUuIhRIC6AIyitMmsE6a0sGG+GPF+AR5kh9TRSrsskZpq8j5jAT9jlay+YmeTanYggVuLUim+f2w+nqIDZP7RKIMK7L5ZUV2UFImIKKSaAA3amPhs2a8qwJloos28zmdo4jIFADALKqBdRo9L21D09Mcy9lszL4Zs6TF+8qrpseW2KTL8Gy4RY+6UqikAEXsefPz644lQS12T76wsYqHZxZJHWXMSOAdWilXUK06iRu23hJFcsFZbs3EruiJJGmnZ9epSGvUihrKV6VzwZxfhSTqBqZHXdJENMh9D5eY5HCf+pOInwHP+DzEYDV7198BWvlq9P/ACJZgUHB2mmzCJmJYo45ArBTYarYddiPDZ61Rwm4vwphlsvIzpqdV0BVogUWZm38RJbf39cUYyMmVDQ5YCUSDm0gDLIw3Zr3II8W2+xwv7Y5ERNCASWEYXc7BVoADysgn+Riyvmwfx7+s0+FTfrKDJiDKyu6oriywqwfi6Ct6F/rivCzrJK86wiV2SkKl+8SgNEbXtW52Fg89t8JeAxlszEBZ8ak15Ai8fUzhH1SOkv/APSAVwB27yG7TS68sqsbkhLNJ5jQrCz6HY31vF8I1IOw8Q39dq3+WEna8f2LNbb9xJv/AJTgXjedzJycM2VZVOlHfVW66eQvbn88V8Ow2/vPLbMaNwioWjTSighkWNNJBU6gPio3VdMBdn4GM02YAZI5whCM2o6gN25nTtQ0306Yb8OzhYsrbMoVq9GG33DD5YA4dII58xCSANaug/8AcFkD/Mrn540ahvTDCJZs3GU2+3Q4zcClPn/DG2MsyPhrle/0OPP1MqY6yI7RcFnkmbSEZG5BmZaFURt8Q61thGJ2y5KFEkJJYl0kUgnYgCj4bGx9cXzqDITfLYjy2xGdoOxzzTvIJFpqNMCa2qvbbFPD6wPlc0Jpa6FT/9k="/>
          <p:cNvSpPr>
            <a:spLocks noChangeAspect="1" noChangeArrowheads="1"/>
          </p:cNvSpPr>
          <p:nvPr/>
        </p:nvSpPr>
        <p:spPr bwMode="auto">
          <a:xfrm>
            <a:off x="155575" y="-1150938"/>
            <a:ext cx="4762500" cy="2409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1990" name="Picture 6" descr="http://visitorsheaven.com/art/calligraphy/shakir/shakir003.gif"/>
          <p:cNvPicPr>
            <a:picLocks noChangeAspect="1" noChangeArrowheads="1"/>
          </p:cNvPicPr>
          <p:nvPr/>
        </p:nvPicPr>
        <p:blipFill>
          <a:blip r:embed="rId2"/>
          <a:srcRect/>
          <a:stretch>
            <a:fillRect/>
          </a:stretch>
        </p:blipFill>
        <p:spPr bwMode="auto">
          <a:xfrm>
            <a:off x="1549151" y="3352800"/>
            <a:ext cx="5571935" cy="28194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5078313"/>
          </a:xfrm>
          <a:prstGeom prst="rect">
            <a:avLst/>
          </a:prstGeom>
        </p:spPr>
        <p:txBody>
          <a:bodyPr wrap="square">
            <a:spAutoFit/>
          </a:bodyPr>
          <a:lstStyle/>
          <a:p>
            <a:r>
              <a:rPr lang="en-US" sz="3600" dirty="0" smtClean="0"/>
              <a:t/>
            </a:r>
            <a:br>
              <a:rPr lang="en-US" sz="3600" dirty="0" smtClean="0"/>
            </a:br>
            <a:r>
              <a:rPr lang="en-US" sz="3600" dirty="0" smtClean="0"/>
              <a:t>Art for Shakir is a meant of expressing his own lonely personality. It is devoid of sensuousness and sentimentality, and possesses the distilled quality of brooding in in solitude on subjects from life, which only provide point of departure into the realm of line, tone values and color. His approach to his craft is essentially of </a:t>
            </a:r>
            <a:r>
              <a:rPr lang="en-US" sz="3600" i="1" dirty="0" smtClean="0"/>
              <a:t>virtuoso</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www.vaslart.org/xhtml/artdir/pak_masters/shakir-ali/images/untitled-10.jpg"/>
          <p:cNvPicPr>
            <a:picLocks noChangeAspect="1" noChangeArrowheads="1"/>
          </p:cNvPicPr>
          <p:nvPr/>
        </p:nvPicPr>
        <p:blipFill>
          <a:blip r:embed="rId2"/>
          <a:srcRect/>
          <a:stretch>
            <a:fillRect/>
          </a:stretch>
        </p:blipFill>
        <p:spPr bwMode="auto">
          <a:xfrm>
            <a:off x="1143000" y="831815"/>
            <a:ext cx="6781800" cy="496321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1"/>
            <a:ext cx="8229600" cy="3970318"/>
          </a:xfrm>
          <a:prstGeom prst="rect">
            <a:avLst/>
          </a:prstGeom>
        </p:spPr>
        <p:txBody>
          <a:bodyPr wrap="square">
            <a:spAutoFit/>
          </a:bodyPr>
          <a:lstStyle/>
          <a:p>
            <a:r>
              <a:rPr lang="en-US" sz="3600" dirty="0" smtClean="0"/>
              <a:t>He treats line solely as a matter of Measure, short or long, of angles, obtuse or acute. He uses tone values or </a:t>
            </a:r>
            <a:r>
              <a:rPr lang="en-US" sz="3600" i="1" dirty="0" smtClean="0"/>
              <a:t>chiaroscuro</a:t>
            </a:r>
            <a:r>
              <a:rPr lang="en-US" sz="3600" dirty="0" smtClean="0"/>
              <a:t> as Weight and color as Quality. He uses these three formal elements in the construction of new order and creates image, which we call the subject.</a:t>
            </a: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descr="data:image/jpeg;base64,/9j/4AAQSkZJRgABAQAAAQABAAD/2wCEAAkGBxQTEhUUExQWFhUXGRwYGBgYGBgcFxkeFxwdGRwaGBgYHSggGhwlHRcYITEiJSkrLi4uGB8zODMsNygtLisBCgoKDg0OGxAQGy8kHyY0NCw0LCwsLCwsNCwsLCwsLCwsLCwsLCwvLCwsLCwsLCwsLCwsLCwsLCwsLCwsLCwsLP/AABEIAMIBAwMBIgACEQEDEQH/xAAbAAACAgMBAAAAAAAAAAAAAAADBAIFAAEGB//EAD4QAAEDAgQDBgUCBQQBBAMAAAEAAhEDIQQSMUEFUWEicYGRofAGEzKx0cHhI0JScvEUYoKSoiSywtIVM0P/xAAaAQABBQEAAAAAAAAAAAAAAAAFAQIDBAYA/8QANBEAAgECBAMFCAIBBQAAAAAAAAECAxEEEiExBRNBUWGx0fAiMnGBkaHB4RQjQhUzNFLx/9oADAMBAAIRAxEAPwDum1Uy2uB7KqW1DzPvmi5+Z+/5WbU12mjlSLGniLkgjzN0ZtY8/X9lWMdO5v1RC7vMJ2fS6ZE6epZ/6hEbUGyp2P5/qmG1bRFto1TlV63I5ULFiKg7lEO5FJGrCmyqnc0ZybDFSpY3iJ9EjVfvfohPqjNc7lDr1LeSinW0J6dGzGQ7syth6TpvWxUkKPmvce6Qy/YIaAHrRqKNzuPUGFcbaqIMIbnqBqJikPUCGPfOUDmY7/yiYamy0kgm4Ai3Xef2VfxGtlaJB/u5dAOeqsqGLa4Wb2YGmWD+s2Gv6rXcMceSl3ALHKSqOwLE0W9l29xeY3AI3mVz3EqBa7O3T+YeyukxTQHQCTefMa2++6o+JPAbuIInoJF+aJVKUOU/qVKVSWcToFwyu56GZFtB0g+Kum1g8ZhGptaQRaPey5ihjAyBDi65g/SL6xqSfeyjw/HGk4k9qm76gLdA4Sbf4WdxmHdaFo7r1YMYatypXezOmJWsyiXg3YZba/ehOcs5JOLs9w9C0ldBZUSUPOsJSIkymOWBhM+9LrRKwPt1S3HAzPJaLlslRnmkHmi1QzLKrYQSuZJFXCErFAlYlFOgp1ZUw7kkmuRGVFIpA50x+i+/dZYa190rTqwtZ4Ts2hFy9R75qNUeBYHZVoeiseuUxkqQ18y/gpCvCWpOQw+/5Toz1GuncZqvufeqF8zmhF+qiX7qKctSRQDuqLUwgufbMszyFIpXFy2DF8qJchByj80T1SMVRDl3VCe9Dc8n9lAmyieiHxiN4asLhwlrrEH7qrwVCph67mRLYInmCJaZ97hMByliKmdrQ4uGXQtiSJ0cDrF4M7olwvFQo1Up+6UcfhJVI3huGc8i4FxzufFcxxrG3IEEzFoIHhv/AJVniKjAHHO8m/ZeQJkf7fduq52hSzEHrF9+71Wsr4mFSnmg9ADToShPLJakcLhqtR8NDi6bReZ2jl1VnV4DiKdMOdSJHTtRtcNJVxhTkADbCbgb/lHPEak2cRaBGw6dfVZl8UhGTyx0+4b/ANNqSWrVxPhOANGmXVJFSoIFMiC1oP1unQmIj8IlQqNSsSZJJPMmT5odSoTc6oXXrOvPNawTw2H5UMt7mFbCEXIrFAWmrEZWBScFBy65yNErWdaeVBq5sekbLkOs2Ft61WdJlcPS1BknmsUZWJ1x9i2a9TzJZjlMOS3KbiNUnjf7qXzIMgT3kH7IOGMmJUS5dcZl1D/NlbFRLfNUhVSXOyDRqd6kyoD+UoXLGuslTGcvQMHrNJQQ5SBlNerHZQxqSCPH8oZdbdahRC7M7iKKJitAUcyE9YFK53RygEzLC5Ca5RfWA1MKLV6D2rB2uWilP9ay/aBhL1uMMabSTyUkaNV7RZHKrTjvJfUFinkVS217+k/r6KvoNylp3zRCLhKxqVC49SenSVHFVBmYB/VP6Dw6dFrsPRawHtb/APhmK1XNirxL4OWSq2jxMWD+yeeo/bxTdKuHaEHuKyFWjUpv2lY1dKrCorxYRygStlyg42TNiaJsFGYUJjZ3W4jqmtpsVh8RVm/QDyEfol3PWiVErmdGKWhhctMN1GVgXEljC71UKwhbeboL3dU4dFGLFFYusSWH6brqedABWFy65XcQwq3RHvGyXaiMBg2J6gWHokbGtI2CpNcgkwd++EakRH66JMxzVjYcsLkR2W4Pol867MNWoXxRmvCWDltrl1xHEZ+YhmpuEeu4QCABolGv8l1xkFdXCFy1mvMKBqiwhYKg7ud11x9gVarqZ08O5UeMDnGM0EkDvnl0/CuK7gSG8+0TyG33S3EsocXGBAgHUcv1KJYHSou8GY+V6bS6FSyiKYcASTIHKRz80B0kl22niITmIEQSfqym3O0/qq+u8hhHWY5T+1/FFmnm1A0dg+BrZHOnkbT9tlN1WXWHv3KQFSb6+/RFw1R2aBZFJK8I01sVdpOXUbxre0SJyiPLn3LVKsGkE36+i3iKZ03OvholsTRLY0uAVXqU7SyrbqTUanXr0LIY4h1iSIu07f2lWbXT72XPULRe5Mb2gK6ws/LbA2H2QXidGnGnGpBb6Gg4dVqSnKE3tqOMfH3RRFil50HotYiuWtsJJtHogmW7sgnLRXJ1agBKDBkn0UWDc6+9OSwnqpEklZMeovck52yyUpRry8jW321v4hMtNpM6wOXX7pakMmjFjJSRouQnlbJug1HJiJkjC5YsgbrScOHQ9TpukwgBTZMi29rJLETSGYE2M9U4zCksna+sjRJ/Pbs2HCb3n8BP4PHBoOeSTuQCPE6pkrlWrnSuirIvqCjMfAMi5Ea/ojYukC7M0syxpYEa6BLVKDpj7X+yS6ZKpKS1DudaeaFv7980NjH6ZTPci/6Z9hldfp9+Wq7Y7RdSWx71IOuotw9Sfpd5HZEGDqWOQ36fdNzR7Rjce0kKloNwUu4ozaD9h7+yCaTtmu/6u/CfodFxXUiSgYnEZQdzy7/3Tf8Apn7t9R6qnx05jMgNvedeUd1/FXOH4b+TXVNfP4Lcr43FRo0XNb9PiFo4h2YuGpEWPr5Sq/ilSW5b6TpZTwxmS7TTpa/nor34a4RmPz6mmjGm89TOw2/ZE8S6WHlKf+MfSQDi5TglLdnMcQqloZc9kbiDO87qq+adZnePfJX/AMX0oqvnZ5MncEm498lzTtuaIvW0u1LwKcNrDuEq2j35pvBtAdyJlVmGqQQVZUKzc1yieGkmld7FWqt7DNWtqdToUoK2bODoBI6KXEXAR1Hv8JGmIaXRrYDvXVbKpfsOpr2RkvMT0n347rpMHV/hM6tB8wucrgta0WiLnvIMd+iucK/+FTAv2QPKxWX4hLNSSW1zU4GOWq83Z5D/AM1GZhC+nUq6MpZSbG5MwAehglKPfCLxviwp0RQbowB9U7mo6HFv/HsjwVTh+HjOeaa0Xqxax1Z04ZYbv0/IrRiHVDlYcsakiTPIBTfh6l5qu7gAPVa4fRysBP1G56ck2oatVRm1BJL4J+JYpUm4Jzbv8WvAjRoxvZbIW2uWiq7k29SxGKQN2qi5ScbqB2SpEhGVpaPitp9hMyOoaEZtTnNri+m36lBqKL3wCENhKW6BTVwtpgNaNpACnmt3IAKMDYdE2cm9biNDlEgiBFvcrWZAwm/O/v7qZfACjlqyBxs7BgOa2YhCzyDdLmq6RCTJdnKDY6Kgv0W5/wAKvqVAf8e90bCvgFpM6ke/FSRoJas507K5sgkwFp5v1UX1g3XU6JbEVNI6+sfunxpZo3JIxbJ4irA28ffeuV4k6XADVzrzvP2TXG+IEQwQdM3frHqCVTVKpLsx059fytdwejHB4aVR+/Pb4fsD4yTrVlBe7Hf4j/C8Iaz20/5QSXnk0GTPU3C7wQAALAAAC1gNFV/CvDxTpB7gc1S5/t2HjqrV4v09Fm+L4vmz5aei3+P6LFGKTv6sc78UcJFVvzGNJMdsDWP6hzI5LgXUI3nqvXe5cH8WYJtOp2dHtzRyMkEDpYHxKM8Dx38iH8afvRV4vuXR/gq4ujy3zI7PdHL5R+Vp1SNNvf4UnXt7upvplxsJm60KTy6FJvXUA6u4kCZ2Vg9rg5gI1bItqCSBHiClKdGHHp7+6scWS00HkWLSAL/yPcI7lFUcsriiWllzpsljBmbG/v8AdWnw5hs9IEES0keCpqr7SFcfDjiwOabaHrDhPhog+Li+Q7dLeQchO1ZPq9PyMcYrGhl0JJEdwMk9ypcLSdXxDWmSB/EcY1mdR1JCJxyuXFznfULAeh00F9038AUc7i5x+pwb75ahPdGWFwqv7z8XovsQPE/yMRpsvxq/udHh+EhxAknn5Ssdw1l9fNWGGcRFwD162UA2BCzLqvtCXOqX3K5uAERpfXdTZwxp/mKdeNe5ZT+y5VWK60+jFv8A8XT5E8+1H6KQwtET/Dm1pe79NUzUKXepnWcV+kNUpy6v6sgcFSN/lf8Am/8AK0iytp3OYmaf/Z/V+ZM6IFXQ+9Edp1QKn1en+FQg7McjA71TLRYJYkXTLUkzmFaYUa7jEpfFOIuttq5m7W20vzJToU7rMMy29oMMSG9pzZA2/qcdAeQ3PQFV3Ha9VsGlAmTAYyCDGkNnfcrTHipUALrBpgnQmQZ9U0/EZG1LiGiQCNQDDSJ75R/C0JUkvZv1+ZQqzjNNXs/wcpg/iZw7NdpLZvDGyy+rYIkwAIJXV4aq05XBwc0jsvBBBjUTs6dQuAxdKXGTrv1iZ9U5w3HPoZgJyuEOaRItpPI31F0UxWDhiYKSVn63KdDFyoScJar1sdrXf2Z+/mFV8Rx+Tt7DQczsNUDAcS+Ywgm4InxB/UQg4nDfOc0kSGzDdJ6m2pIjwQfDYGTrqnU9mK3fcEsRi4QpZoO99jn3YrM4nU3vN5Kv/hfhgqVBnPZbDiOpNgZ7vRV+N4SafbFwYsNjaIP6LsuB8P8AlUhmAzu7To2nRvhp3yinFcTTw9HNTd29vvr8v0C8NF1HZlvmgAcisegZlKo6ywlgnkszRdZcX8emHUz/ALD6H9yuwfouU+ORamejx9vyjXArrGK3ZLwZDjEuS/ivE4X5liPFPMqEAOGvP31+yq81+nnCuaIIp6dkx1/fqtxDVXA09wbDpbpHem+JYQtoU3kbn/3kH1QsOyx5gjv5WKu69LPhWMm5Dz4lwcPKQqmIqctKXf8AYnw8c8svcUWAhxaCbSA7oJ/H2V2ziDRVeIvlb2ot2ezzgiCD3rmMDWOcQYjU92u6vcbhzkdUuHOdlAJP0i4E8ySpaVOMlLMrq6f0/Y7EVX7GV6q/3/RXcaqtFJoZMlxJ5Wt49/QrqPgujkpUiRBsTzuZXD4qiS8CDJAt6L0fBUsjGgbR76IXxurZRj3+Bb4VT95/L6j72mLbbotNyxoBBk9y0NVkp6hS5KoJbCCSnKjgGuCSGqTY6m7pm6h996HUd9kRxv72QanL3Yp2Zy3JYok11liGQsXWHWDtHmUOoJ1U3CIWnHok6jUBfqEw1yATqps0SsVo1UOaOpss4iWhoa3Vxg2t3T0kSiVKvyaTqsAu0a0nbQu9bdSqKvxYAVBeWguk2OaQOfVF8Dgm4KrLbp5g/EYmOflp7BqmJbRMSCQI58jvodClv9bVqUzUYwnKSHf0ieQ3tfxQuH4H/UVC53/62kPdB/tsDzJMLozUOXKOy2IAaIyiI26c0Qni/wCMknq3rbol2lR0OfL2dLdTimUwd43AvfQQD0BJ8ExisK1ji0nMIaCRYXsdd5CjxTCltSWz2TPf1ta++iao4xmRrSyZtm5EmTfZognzKN06kK2HzwBs4Sp1cshbD4WatNoBDc4lzb9nUi/9p1V/wPCOqNLj/M4A6zJMiCT10SVDFtfVk7MqEgD+lrgDzAIym36K44Q4dkNIvlMXja88738VBiKqp0JqW+hyhnnFIjiW/wAelTkODZeY2icodPUBWnzJC5rE8dpU6zxc3AziD/tI/s/CuMPXlrYILToQZEd6ynEqVVZcy0X51DmEyyTs/SHWlEc9LB/VSc5CHEtOOpLNI19hc98dAfJok3Ac+QNY7Fx5+qvgud+N2zSpyDGZ4PXstMIrweWXE/J+BVxkf6/mjkcBhA4umDkM7jUD0EFHqvhojV0jwiy1w/DuFR0n6gb87TflYhRxdItEEc4+35W9pNcrUz817ZGi+xAGsRz5++9dC2sRRouBDhNSG7gdjU95XPUn5mxHaF/L9broAf8A0tExfPVn/wALHyQ7iEUqTRdwCzVkvj4FY2hlxhGxIOmzufiPVWOPGxmXGQduYEc5UeLUgwU8T2oaQx+UGchBIJixAMaqFatnYDrbbyBHRW+FtVcLa+q/GhX4hFwr3EMNRnEUb6CT4TbxJXX0cRmnlaVxTyW1qcax+h+xC6fg787ZnUCe8LP8bjepfsX5C3Cv9v5nQMaIWqDoN/doWlp56ax91mW7hLKSqVJaJ5z9/wAKAN1Gnt4/dSAgpGOSS0I1ShP0U67lF5TkPRArahMrE8eM1DqhOKLB3Q3iyYiNEC78I2FYLlxhoBc46Wb32nYdSgAGUbHVMtL5QaSagmoezZsy2JO7oVzCYfnVMvTdkOKq8qF1uyl4nxuQWuEk2AmzQLgX1kO+y57FVSQSTcyO+bR5Qm+J1JqEPmZ8baEx0hC4dw19WvaAwOkuMZQB1jkPNaiNo0rPRIzrbc9NWdXw6m1mEpROar/EcbW2aB3ADzRgIAHipVq7XPc0m0EN0jsm0RoIJQg5Z3HXdRt9Q9gkuXoB4owFkxca6XGh2VFw+q1jhniRJ8CDcX0jxjmul+WSDabX8ZsuMx1I5mtAzEERE3B2lX+D4iVNOHRlXiNCMlnW6LD4dp5nVHCMoZkBAP8ANqRPSR3FXXFf/T4bODeHa2OZxEAD+069VrheDDGNb5+OoVlxDhZxVAtb9bQY8Nr9NF38yOIxiUvdvb6ebKsqDpUW+vmee8Rox2hykSeYkXG+spng/GDROW7mEiRGn+4eE+iM7L8oCxAAm/e0935CpcRhiZDDmc0Cw3vpqOiJVXGvpJaMbTi6Sutz0fDYgOa1zdHAETrfom2LiOD8QczK7+Ug/MYB9JZeRfWJFuURK7OlUnl4XCzHEMDPDT20ezC1DEKtHvDSq/4jBOF0t8wSeWdpaR4iR4p2b+X6qk+NsU5mDgaGq2fIkd0ZUnC/+TFfHwGYxf1P5FC1ktBEyGghx5+dkPEkPA7r+WvqkaXFJcAZsAB4bHzQ61chpExaRe5vB8VvoRvTM1P3h5lANmTsP2I5XGvcrlhLsIwkkvFV7TI5gQZ6wuVbxQloYegJIvHI9P25LoPhqsa1HEUxdwLKjROoBLDbnDm+SqY1Z6Lj2a/QvYCWTERk+3x0HaVfNSNI6wWmdC07XXO4esaTTReDA+kxq2efO6tS05pBufvf8KJptfao2eXKdjzhBsFiZYaTa2fQMYzCQrx7GivwOGJl5uXfSb2DZ08fsF1XBqQDGmInUeSrsFhhBH/UbQBty5K2wzIa3bmOR7lUx9bOr9o+hSVOCSLJnepC6G0WWZoQS2pPujce/VSF5QmG3mpUzcrrCtMhXahuR6+qVqOToj46oExhjVbUcvesUo4sQVFy2VBjSTDQoUrvQi7w1GnqdgJM2HdPU2XOVa+d7yTIa9wgzoYIAjSOXRWXG8bc0KZGVv1n+txsLcht3LMJh6eFaKj3CTmcCbl3I8w25tE31WnwOG5NO8t3v5evAB4qvzJ6fD9i2D+HC5zqlQilTABa8m7swEgNJ28tNVZ42gylTcG9lgMDexmSSOg35FUvEeKuqUg4mM1h0i/lI0WYbFOIzOlzSHSSSADcluknUalWZ/3NOSslrbzIYrlp2d2+vkK0XgtEu7TtpvvY8tE8/EWgdP8AKpG1g4tzOgkmJnmSL7J9zCCAOWpi8X/UX6IfjKSc8wd4Y707MvMPibCTE2J18xsFW1sOBiRabi9rSOXotUK8CP5iQfD/AAoPaP8AVU8hsQ4XGkNJ1VelHdLTR+AuJhkTfT9lw14teJ87p3O5jsrTDgKdUayW2zAwe8jpPNU+HqhpYDpA05h0HXvVlisa35wDnZSKeQyNDGUXi4sSpcDRjCrd9v2uDq0+ZBru+5yGIptFPsaCADsYM/dL/MABBBhouBrPOXaaa96nxPD5GvE2D3RDtLubEb6tM8oVf80CC2xgWPMHbxv4opZxk/iyJpSiumiB4qu3tPEw4GQbFpdqRJzEbz1V7wDjRa8U3EEEw3aDyj+kkHuPeuf4m0uJc2biSOnKOV9krg8YWHUkD+WTB2vod1axtOOJopPYrYebo1GepurXBF1znx3i2ikGXJLg7oA0EX7yZ8ExwXioe0SQXNsTztZ1+cfdUnxVXa6u4DaAP+P1AjqZQPhOBaxbc17qf30XmEeIV1yFl/yKLDYcviG6HXe6YxXD3t18/e6t8PSDWwB3D37st4urLd5JNjsRGvgfRauUWtUZ5SOUqN35+7hOcG4m+hUFSn9QBBGocHCHB3h9kKtSuffglmCD7n0VWb7S1Bdh6BhGB7c7DId22kecd40hDqUnG8aE6bdEn8FY8B5oOMB16dp7QH/yaCO9rV0pw7bQYLpHpa3M7LPYuPIq26PVBvD1uZC73INwwhoGuXWeQ1HJM6ACyNhaYyyfqI0gbjfoh1iNBYjy80JqTzaFhN7BKZt4rCVCm+y0dFXtqTxWhJ828VNrrAdT6x+EMFbYdUvccydbZKVN0w86IFTddEdAG0rFFrvd1iksPHc+Y2JARMZUyMNMQKj23v8AS07WvJ1MbJUVg3YkmwAFjFzM8lld7XvL5ka6XLuXSfRXcNRcVnS12Xn8gbiKicsl9N2V2LDKHbOUueNHAEObM+EmddgVx/FeIF9UueSTrG3WBtzT3xTivmOJEy4DKNsvSdLW7wuWrvJg3taei0mGo5YK4ErTzSdjpvh7iAc6HOENk5XbyDIHcQPRWz2FrSBMtBa4yf5gSCWjQRz6rnOGktbfsv7Lm2/lcbmQbtu4eXh1XB65zTHadqCOQcB3g7tOut1Fi703psy1g4Rq77oS4bhJYTJGXYESN5uJIubGyfwrDkaCS6bCIlhPTZpFuUhONwgDy5gGWAC0XadQ5pB00KTbVLexlaYu3MDIGb6ZB0HI6IbJt7hunFR90Sw1S4PLdW2CpziW9odprgP+TSNtLj1VRQplol1rgRuL3+41VvhmjPTey7gDZpGbcC2s3OqiaadyxWalFruHuFYEOcGZgSBUvFiWukDyCW+LKA+cS3NBYzWIkF89n3CUxmKdTqB7A4XmTYTex7xPkjniArOl2hAFjBB7t1LCo1C7W4JjhfaunsUmOD3U8puRuYmNPx3KlrE2zSJ58xYGO4DyXV47BG5bJEHT1Houc4i3tEGeyQbnnvFjurOHqKQmJp5VcE5xbBLnXaWm9tge60aKpxDcryAZjvOnfurLiLTaBDZJ107RH2j0VdiGRuHHnGvnoiFKTy2YLq2vdB+HYssqMfrDoc2T2pdvB0v3GCj4+o5z3PJuSSecyTrfWUnTIPZy3nMNTvoN9d0/hW5jG+4MW3sen6q5ScYplepdj+ExGaHW0HZ2ibjonuJ0AGtcDYgW33v3iYP7JDDU8jtItblOsj7pw4js9rKLERYTy9f1Uik2QlDjfqI6WI87+9lXtdMzOuycxOJz1CfTlzHgknNMmLzqqs9ZlqDtEa+cab2PBuwg94Bny1Xc18Z2wWHsDttPIa69JjwXnWJq7axrHpv7ldZwfEmthxpLAG+XqqHEKd6ak+j8S/w+p/Y49q8DqmY4FkEwQdzfT7LVTEBxMRvboudwEh+0XF/zoVfRyWdrQUZaBeMLoaoOstk2Q6TlJ5VVrUmSJMcpzKC0rbXBJY5oLUelqhRXmUGo1LE6OgIv6LFJYpB1xXgIdiauaqQABAAMCAZAyAWnc2RPijGfJY8Nsxj4AaSDIIbeZt2ZEyrHDM+UWwBAd2nE2uYM+IsuU+O64GIcAZkyWm4IJ7QLhsCBHeVq6ajOduwyzvGN+rOfrVPm5nDs5dptrJgadYHU80jUbtbw0ty/Ce4TSPba4hocQZdAtMCD1LgJ21VjX4UxlKoagdly9mxzMfJBLbXEg2/yiVtCr1HcO+k+m35bSHU3TBbdoLRnZMQW2DuV+8Gyx1P5T2HLlcGiHC7Hgl0EAbQR3EEKrAdmFVjWlz25XhsZXAtgOt9JJk8wY2XQVZqYem8tLXNJIFwQIDi5rZs08j4RZUMbZw1CHD5WqB6GNjKQQ1zmnsn6SZEd4N77qsqYMvDmTlc10ixzCNdbFvSVFwl8sktYCSLiAdYnTQW6p3hobVcQZkQA76rEWm8mIIPeEI1DtlFXOcGNcHQ+BDrtFtLdkm8endu5SxkklrrjqACOn45ouK4c7tEtzFriJ8JE+ViqkCJIAtqDc+qkeWS2Ei5J73H8bjC5sHXfkY0PSECiwkS235QxTiSbb6c9wg0q2R95LbT4+4SRh0Q6o1FZjoqHESdLG8jUf4ufVUPFmFz+12rwSLSBpr05p7FMgywzmM89fzK3QwQe22XMOfduCfHwKWlFR1RVrSTVijqN7Ah0i4jcWP5uFU4o21NtFdV6lVrnNewTEWHheOm6rMQbSR9UuIG0/sEVpPTUC1F2CtGt12N/WE/hXEskT2RLriw2I6deqTwlFpaTbeJ0tyI17lY8MpRUAABN8rZzAhwiLG5BhTNuCuiJLNoxn52jswkXgx73QMbiMzA3NM91kHjHCzSfll0G4nWOR7ihYOgGZnVJzGzRcRN5nuIueaWM3a/QiyWBMMNBbvvufwgPpnWXG9yJidimxVADmy0BwFxtBnT9lqkC0mCRO4EnvtM9yccr7AK1EZQRPeSJ9zNuid+F8W1lQB85HWI5de7mg1qIbLQwum4I+4kTG8KH+nN5F9ZAtEa93TUKOajNOMtmS05Si1KO6O/p4H5biTrtvY9T+iYzeaS4XWzUaLubLnmQ4gnp3dUy4A6XWSrwcajjLoaqjLPTUl1Gmzutzp796IAJHNQNQ7qDLclsNtcohyWNRZSfHmuyHWG8yhVcZS9R6i6quUBtghKxKurLFJkYuhbvxT9M7v8Asei4j4hquNarc6jf/a8/dYsWup+8/kY5vQz4TvXbN4piJvGmic4zXcS0lzpPU81ixWpdPXUiXUhgK7gXtDnBt7AkDTkr7imJf2TndJJkyZNzqVixV8Wly/XcWcI3nRTcQrOFZkOImJgm990rw+u75sZnRManksWIY0rhiMnkGK1dwP1Hbc8gq7E1DYyZvv1WLEiSOUmWWCquNNoJJFxBJ0E27kjjHHOb/wD8vwtLFNTSzEFVuzCcPqH5b7mzHxfTVO8HqHM25uy99fq1WlilkkV03YW406MkbuE9ddea5zFj+K8e9VixXKaRRqN3ZFg172/qr/A2ZI1n/wCy0sUk/dYyL1RZ/FFVx+VJJ/is1J/pXKvxDzTdLnH+IdSdiIWLFHBeyhz3Yxhj9X9s+ieYf4bjvz/4ytLFYIhL5zjmlx0dueU/e6SxFZ39R0buf6VtYo57L12EkCw+GsS/5TxndAeIEm0tEq5w+IfftO8ysWLPYxLmyDeEb5K9dTHYl9+27/sUM4l/9bvMrFigUV2FlNmhiH/1O8yt/Pd/U7zKxYlsjszI1K7oHad5lR+e6PqPmVixKkhHJmxWd/UfMrFixdZC3Z//2Q=="/>
          <p:cNvSpPr>
            <a:spLocks noChangeAspect="1" noChangeArrowheads="1"/>
          </p:cNvSpPr>
          <p:nvPr/>
        </p:nvSpPr>
        <p:spPr bwMode="auto">
          <a:xfrm>
            <a:off x="155575" y="-1790700"/>
            <a:ext cx="49911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8132" name="AutoShape 4" descr="data:image/jpeg;base64,/9j/4AAQSkZJRgABAQAAAQABAAD/2wCEAAkGBxQTEhUUExQWFhUXGRwYGBgYGBgcFxkeFxwdGRwaGBgYHSggGhwlHRcYITEiJSkrLi4uGB8zODMsNygtLisBCgoKDg0OGxAQGy8kHyY0NCw0LCwsLCwsNCwsLCwsLCwsLCwsLCwvLCwsLCwsLCwsLCwsLCwsLCwsLCwsLCwsLP/AABEIAMIBAwMBIgACEQEDEQH/xAAbAAACAgMBAAAAAAAAAAAAAAADBAIFAAEGB//EAD4QAAEDAgQDBgUCBQQBBAMAAAEAAhEDIQQSMUEFUWEicYGRofAGEzKx0cHhI0JScvEUYoKSoiSywtIVM0P/xAAaAQABBQEAAAAAAAAAAAAAAAAFAQIDBAYA/8QANBEAAgECBAMFCAIBBQAAAAAAAAECAxEEEiExBRNBUWGx0fAiMnGBkaHB4RQjQhUzNFLx/9oADAMBAAIRAxEAPwDum1Uy2uB7KqW1DzPvmi5+Z+/5WbU12mjlSLGniLkgjzN0ZtY8/X9lWMdO5v1RC7vMJ2fS6ZE6epZ/6hEbUGyp2P5/qmG1bRFto1TlV63I5ULFiKg7lEO5FJGrCmyqnc0ZybDFSpY3iJ9EjVfvfohPqjNc7lDr1LeSinW0J6dGzGQ7syth6TpvWxUkKPmvce6Qy/YIaAHrRqKNzuPUGFcbaqIMIbnqBqJikPUCGPfOUDmY7/yiYamy0kgm4Ai3Xef2VfxGtlaJB/u5dAOeqsqGLa4Wb2YGmWD+s2Gv6rXcMceSl3ALHKSqOwLE0W9l29xeY3AI3mVz3EqBa7O3T+YeyukxTQHQCTefMa2++6o+JPAbuIInoJF+aJVKUOU/qVKVSWcToFwyu56GZFtB0g+Kum1g8ZhGptaQRaPey5ihjAyBDi65g/SL6xqSfeyjw/HGk4k9qm76gLdA4Sbf4WdxmHdaFo7r1YMYatypXezOmJWsyiXg3YZba/ehOcs5JOLs9w9C0ldBZUSUPOsJSIkymOWBhM+9LrRKwPt1S3HAzPJaLlslRnmkHmi1QzLKrYQSuZJFXCErFAlYlFOgp1ZUw7kkmuRGVFIpA50x+i+/dZYa190rTqwtZ4Ts2hFy9R75qNUeBYHZVoeiseuUxkqQ18y/gpCvCWpOQw+/5Toz1GuncZqvufeqF8zmhF+qiX7qKctSRQDuqLUwgufbMszyFIpXFy2DF8qJchByj80T1SMVRDl3VCe9Dc8n9lAmyieiHxiN4asLhwlrrEH7qrwVCph67mRLYInmCJaZ97hMByliKmdrQ4uGXQtiSJ0cDrF4M7olwvFQo1Up+6UcfhJVI3huGc8i4FxzufFcxxrG3IEEzFoIHhv/AJVniKjAHHO8m/ZeQJkf7fduq52hSzEHrF9+71Wsr4mFSnmg9ADToShPLJakcLhqtR8NDi6bReZ2jl1VnV4DiKdMOdSJHTtRtcNJVxhTkADbCbgb/lHPEak2cRaBGw6dfVZl8UhGTyx0+4b/ANNqSWrVxPhOANGmXVJFSoIFMiC1oP1unQmIj8IlQqNSsSZJJPMmT5odSoTc6oXXrOvPNawTw2H5UMt7mFbCEXIrFAWmrEZWBScFBy65yNErWdaeVBq5sekbLkOs2Ft61WdJlcPS1BknmsUZWJ1x9i2a9TzJZjlMOS3KbiNUnjf7qXzIMgT3kH7IOGMmJUS5dcZl1D/NlbFRLfNUhVSXOyDRqd6kyoD+UoXLGuslTGcvQMHrNJQQ5SBlNerHZQxqSCPH8oZdbdahRC7M7iKKJitAUcyE9YFK53RygEzLC5Ca5RfWA1MKLV6D2rB2uWilP9ay/aBhL1uMMabSTyUkaNV7RZHKrTjvJfUFinkVS217+k/r6KvoNylp3zRCLhKxqVC49SenSVHFVBmYB/VP6Dw6dFrsPRawHtb/APhmK1XNirxL4OWSq2jxMWD+yeeo/bxTdKuHaEHuKyFWjUpv2lY1dKrCorxYRygStlyg42TNiaJsFGYUJjZ3W4jqmtpsVh8RVm/QDyEfol3PWiVErmdGKWhhctMN1GVgXEljC71UKwhbeboL3dU4dFGLFFYusSWH6brqedABWFy65XcQwq3RHvGyXaiMBg2J6gWHokbGtI2CpNcgkwd++EakRH66JMxzVjYcsLkR2W4Pol867MNWoXxRmvCWDltrl1xHEZ+YhmpuEeu4QCABolGv8l1xkFdXCFy1mvMKBqiwhYKg7ud11x9gVarqZ08O5UeMDnGM0EkDvnl0/CuK7gSG8+0TyG33S3EsocXGBAgHUcv1KJYHSou8GY+V6bS6FSyiKYcASTIHKRz80B0kl22niITmIEQSfqym3O0/qq+u8hhHWY5T+1/FFmnm1A0dg+BrZHOnkbT9tlN1WXWHv3KQFSb6+/RFw1R2aBZFJK8I01sVdpOXUbxre0SJyiPLn3LVKsGkE36+i3iKZ03OvholsTRLY0uAVXqU7SyrbqTUanXr0LIY4h1iSIu07f2lWbXT72XPULRe5Mb2gK6ws/LbA2H2QXidGnGnGpBb6Gg4dVqSnKE3tqOMfH3RRFil50HotYiuWtsJJtHogmW7sgnLRXJ1agBKDBkn0UWDc6+9OSwnqpEklZMeovck52yyUpRry8jW321v4hMtNpM6wOXX7pakMmjFjJSRouQnlbJug1HJiJkjC5YsgbrScOHQ9TpukwgBTZMi29rJLETSGYE2M9U4zCksna+sjRJ/Pbs2HCb3n8BP4PHBoOeSTuQCPE6pkrlWrnSuirIvqCjMfAMi5Ea/ojYukC7M0syxpYEa6BLVKDpj7X+yS6ZKpKS1DudaeaFv7980NjH6ZTPci/6Z9hldfp9+Wq7Y7RdSWx71IOuotw9Sfpd5HZEGDqWOQ36fdNzR7Rjce0kKloNwUu4ozaD9h7+yCaTtmu/6u/CfodFxXUiSgYnEZQdzy7/3Tf8Apn7t9R6qnx05jMgNvedeUd1/FXOH4b+TXVNfP4Lcr43FRo0XNb9PiFo4h2YuGpEWPr5Sq/ilSW5b6TpZTwxmS7TTpa/nor34a4RmPz6mmjGm89TOw2/ZE8S6WHlKf+MfSQDi5TglLdnMcQqloZc9kbiDO87qq+adZnePfJX/AMX0oqvnZ5MncEm498lzTtuaIvW0u1LwKcNrDuEq2j35pvBtAdyJlVmGqQQVZUKzc1yieGkmld7FWqt7DNWtqdToUoK2bODoBI6KXEXAR1Hv8JGmIaXRrYDvXVbKpfsOpr2RkvMT0n347rpMHV/hM6tB8wucrgta0WiLnvIMd+iucK/+FTAv2QPKxWX4hLNSSW1zU4GOWq83Z5D/AM1GZhC+nUq6MpZSbG5MwAehglKPfCLxviwp0RQbowB9U7mo6HFv/HsjwVTh+HjOeaa0Xqxax1Z04ZYbv0/IrRiHVDlYcsakiTPIBTfh6l5qu7gAPVa4fRysBP1G56ck2oatVRm1BJL4J+JYpUm4Jzbv8WvAjRoxvZbIW2uWiq7k29SxGKQN2qi5ScbqB2SpEhGVpaPitp9hMyOoaEZtTnNri+m36lBqKL3wCENhKW6BTVwtpgNaNpACnmt3IAKMDYdE2cm9biNDlEgiBFvcrWZAwm/O/v7qZfACjlqyBxs7BgOa2YhCzyDdLmq6RCTJdnKDY6Kgv0W5/wAKvqVAf8e90bCvgFpM6ke/FSRoJas507K5sgkwFp5v1UX1g3XU6JbEVNI6+sfunxpZo3JIxbJ4irA28ffeuV4k6XADVzrzvP2TXG+IEQwQdM3frHqCVTVKpLsx059fytdwejHB4aVR+/Pb4fsD4yTrVlBe7Hf4j/C8Iaz20/5QSXnk0GTPU3C7wQAALAAAC1gNFV/CvDxTpB7gc1S5/t2HjqrV4v09Fm+L4vmz5aei3+P6LFGKTv6sc78UcJFVvzGNJMdsDWP6hzI5LgXUI3nqvXe5cH8WYJtOp2dHtzRyMkEDpYHxKM8Dx38iH8afvRV4vuXR/gq4ujy3zI7PdHL5R+Vp1SNNvf4UnXt7upvplxsJm60KTy6FJvXUA6u4kCZ2Vg9rg5gI1bItqCSBHiClKdGHHp7+6scWS00HkWLSAL/yPcI7lFUcsriiWllzpsljBmbG/v8AdWnw5hs9IEES0keCpqr7SFcfDjiwOabaHrDhPhog+Li+Q7dLeQchO1ZPq9PyMcYrGhl0JJEdwMk9ypcLSdXxDWmSB/EcY1mdR1JCJxyuXFznfULAeh00F9038AUc7i5x+pwb75ahPdGWFwqv7z8XovsQPE/yMRpsvxq/udHh+EhxAknn5Ssdw1l9fNWGGcRFwD162UA2BCzLqvtCXOqX3K5uAERpfXdTZwxp/mKdeNe5ZT+y5VWK60+jFv8A8XT5E8+1H6KQwtET/Dm1pe79NUzUKXepnWcV+kNUpy6v6sgcFSN/lf8Am/8AK0iytp3OYmaf/Z/V+ZM6IFXQ+9Edp1QKn1en+FQg7McjA71TLRYJYkXTLUkzmFaYUa7jEpfFOIuttq5m7W20vzJToU7rMMy29oMMSG9pzZA2/qcdAeQ3PQFV3Ha9VsGlAmTAYyCDGkNnfcrTHipUALrBpgnQmQZ9U0/EZG1LiGiQCNQDDSJ75R/C0JUkvZv1+ZQqzjNNXs/wcpg/iZw7NdpLZvDGyy+rYIkwAIJXV4aq05XBwc0jsvBBBjUTs6dQuAxdKXGTrv1iZ9U5w3HPoZgJyuEOaRItpPI31F0UxWDhiYKSVn63KdDFyoScJar1sdrXf2Z+/mFV8Rx+Tt7DQczsNUDAcS+Ywgm4InxB/UQg4nDfOc0kSGzDdJ6m2pIjwQfDYGTrqnU9mK3fcEsRi4QpZoO99jn3YrM4nU3vN5Kv/hfhgqVBnPZbDiOpNgZ7vRV+N4SafbFwYsNjaIP6LsuB8P8AlUhmAzu7To2nRvhp3yinFcTTw9HNTd29vvr8v0C8NF1HZlvmgAcisegZlKo6ywlgnkszRdZcX8emHUz/ALD6H9yuwfouU+ORamejx9vyjXArrGK3ZLwZDjEuS/ivE4X5liPFPMqEAOGvP31+yq81+nnCuaIIp6dkx1/fqtxDVXA09wbDpbpHem+JYQtoU3kbn/3kH1QsOyx5gjv5WKu69LPhWMm5Dz4lwcPKQqmIqctKXf8AYnw8c8svcUWAhxaCbSA7oJ/H2V2ziDRVeIvlb2ot2ezzgiCD3rmMDWOcQYjU92u6vcbhzkdUuHOdlAJP0i4E8ySpaVOMlLMrq6f0/Y7EVX7GV6q/3/RXcaqtFJoZMlxJ5Wt49/QrqPgujkpUiRBsTzuZXD4qiS8CDJAt6L0fBUsjGgbR76IXxurZRj3+Bb4VT95/L6j72mLbbotNyxoBBk9y0NVkp6hS5KoJbCCSnKjgGuCSGqTY6m7pm6h996HUd9kRxv72QanL3Yp2Zy3JYok11liGQsXWHWDtHmUOoJ1U3CIWnHok6jUBfqEw1yATqps0SsVo1UOaOpss4iWhoa3Vxg2t3T0kSiVKvyaTqsAu0a0nbQu9bdSqKvxYAVBeWguk2OaQOfVF8Dgm4KrLbp5g/EYmOflp7BqmJbRMSCQI58jvodClv9bVqUzUYwnKSHf0ieQ3tfxQuH4H/UVC53/62kPdB/tsDzJMLozUOXKOy2IAaIyiI26c0Qni/wCMknq3rbol2lR0OfL2dLdTimUwd43AvfQQD0BJ8ExisK1ji0nMIaCRYXsdd5CjxTCltSWz2TPf1ta++iao4xmRrSyZtm5EmTfZognzKN06kK2HzwBs4Sp1cshbD4WatNoBDc4lzb9nUi/9p1V/wPCOqNLj/M4A6zJMiCT10SVDFtfVk7MqEgD+lrgDzAIym36K44Q4dkNIvlMXja88738VBiKqp0JqW+hyhnnFIjiW/wAelTkODZeY2icodPUBWnzJC5rE8dpU6zxc3AziD/tI/s/CuMPXlrYILToQZEd6ynEqVVZcy0X51DmEyyTs/SHWlEc9LB/VSc5CHEtOOpLNI19hc98dAfJok3Ac+QNY7Fx5+qvgud+N2zSpyDGZ4PXstMIrweWXE/J+BVxkf6/mjkcBhA4umDkM7jUD0EFHqvhojV0jwiy1w/DuFR0n6gb87TflYhRxdItEEc4+35W9pNcrUz817ZGi+xAGsRz5++9dC2sRRouBDhNSG7gdjU95XPUn5mxHaF/L9broAf8A0tExfPVn/wALHyQ7iEUqTRdwCzVkvj4FY2hlxhGxIOmzufiPVWOPGxmXGQduYEc5UeLUgwU8T2oaQx+UGchBIJixAMaqFatnYDrbbyBHRW+FtVcLa+q/GhX4hFwr3EMNRnEUb6CT4TbxJXX0cRmnlaVxTyW1qcax+h+xC6fg787ZnUCe8LP8bjepfsX5C3Cv9v5nQMaIWqDoN/doWlp56ax91mW7hLKSqVJaJ5z9/wAKAN1Gnt4/dSAgpGOSS0I1ShP0U67lF5TkPRArahMrE8eM1DqhOKLB3Q3iyYiNEC78I2FYLlxhoBc46Wb32nYdSgAGUbHVMtL5QaSagmoezZsy2JO7oVzCYfnVMvTdkOKq8qF1uyl4nxuQWuEk2AmzQLgX1kO+y57FVSQSTcyO+bR5Qm+J1JqEPmZ8baEx0hC4dw19WvaAwOkuMZQB1jkPNaiNo0rPRIzrbc9NWdXw6m1mEpROar/EcbW2aB3ADzRgIAHipVq7XPc0m0EN0jsm0RoIJQg5Z3HXdRt9Q9gkuXoB4owFkxca6XGh2VFw+q1jhniRJ8CDcX0jxjmul+WSDabX8ZsuMx1I5mtAzEERE3B2lX+D4iVNOHRlXiNCMlnW6LD4dp5nVHCMoZkBAP8ANqRPSR3FXXFf/T4bODeHa2OZxEAD+069VrheDDGNb5+OoVlxDhZxVAtb9bQY8Nr9NF38yOIxiUvdvb6ebKsqDpUW+vmee8Rox2hykSeYkXG+spng/GDROW7mEiRGn+4eE+iM7L8oCxAAm/e0935CpcRhiZDDmc0Cw3vpqOiJVXGvpJaMbTi6Sutz0fDYgOa1zdHAETrfom2LiOD8QczK7+Ug/MYB9JZeRfWJFuURK7OlUnl4XCzHEMDPDT20ezC1DEKtHvDSq/4jBOF0t8wSeWdpaR4iR4p2b+X6qk+NsU5mDgaGq2fIkd0ZUnC/+TFfHwGYxf1P5FC1ktBEyGghx5+dkPEkPA7r+WvqkaXFJcAZsAB4bHzQ61chpExaRe5vB8VvoRvTM1P3h5lANmTsP2I5XGvcrlhLsIwkkvFV7TI5gQZ6wuVbxQloYegJIvHI9P25LoPhqsa1HEUxdwLKjROoBLDbnDm+SqY1Z6Lj2a/QvYCWTERk+3x0HaVfNSNI6wWmdC07XXO4esaTTReDA+kxq2efO6tS05pBufvf8KJptfao2eXKdjzhBsFiZYaTa2fQMYzCQrx7GivwOGJl5uXfSb2DZ08fsF1XBqQDGmInUeSrsFhhBH/UbQBty5K2wzIa3bmOR7lUx9bOr9o+hSVOCSLJnepC6G0WWZoQS2pPujce/VSF5QmG3mpUzcrrCtMhXahuR6+qVqOToj46oExhjVbUcvesUo4sQVFy2VBjSTDQoUrvQi7w1GnqdgJM2HdPU2XOVa+d7yTIa9wgzoYIAjSOXRWXG8bc0KZGVv1n+txsLcht3LMJh6eFaKj3CTmcCbl3I8w25tE31WnwOG5NO8t3v5evAB4qvzJ6fD9i2D+HC5zqlQilTABa8m7swEgNJ28tNVZ42gylTcG9lgMDexmSSOg35FUvEeKuqUg4mM1h0i/lI0WYbFOIzOlzSHSSSADcluknUalWZ/3NOSslrbzIYrlp2d2+vkK0XgtEu7TtpvvY8tE8/EWgdP8AKpG1g4tzOgkmJnmSL7J9zCCAOWpi8X/UX6IfjKSc8wd4Y707MvMPibCTE2J18xsFW1sOBiRabi9rSOXotUK8CP5iQfD/AAoPaP8AVU8hsQ4XGkNJ1VelHdLTR+AuJhkTfT9lw14teJ87p3O5jsrTDgKdUayW2zAwe8jpPNU+HqhpYDpA05h0HXvVlisa35wDnZSKeQyNDGUXi4sSpcDRjCrd9v2uDq0+ZBru+5yGIptFPsaCADsYM/dL/MABBBhouBrPOXaaa96nxPD5GvE2D3RDtLubEb6tM8oVf80CC2xgWPMHbxv4opZxk/iyJpSiumiB4qu3tPEw4GQbFpdqRJzEbz1V7wDjRa8U3EEEw3aDyj+kkHuPeuf4m0uJc2biSOnKOV9krg8YWHUkD+WTB2vod1axtOOJopPYrYebo1GepurXBF1znx3i2ikGXJLg7oA0EX7yZ8ExwXioe0SQXNsTztZ1+cfdUnxVXa6u4DaAP+P1AjqZQPhOBaxbc17qf30XmEeIV1yFl/yKLDYcviG6HXe6YxXD3t18/e6t8PSDWwB3D37st4urLd5JNjsRGvgfRauUWtUZ5SOUqN35+7hOcG4m+hUFSn9QBBGocHCHB3h9kKtSuffglmCD7n0VWb7S1Bdh6BhGB7c7DId22kecd40hDqUnG8aE6bdEn8FY8B5oOMB16dp7QH/yaCO9rV0pw7bQYLpHpa3M7LPYuPIq26PVBvD1uZC73INwwhoGuXWeQ1HJM6ACyNhaYyyfqI0gbjfoh1iNBYjy80JqTzaFhN7BKZt4rCVCm+y0dFXtqTxWhJ828VNrrAdT6x+EMFbYdUvccydbZKVN0w86IFTddEdAG0rFFrvd1iksPHc+Y2JARMZUyMNMQKj23v8AS07WvJ1MbJUVg3YkmwAFjFzM8lld7XvL5ka6XLuXSfRXcNRcVnS12Xn8gbiKicsl9N2V2LDKHbOUueNHAEObM+EmddgVx/FeIF9UueSTrG3WBtzT3xTivmOJEy4DKNsvSdLW7wuWrvJg3taei0mGo5YK4ErTzSdjpvh7iAc6HOENk5XbyDIHcQPRWz2FrSBMtBa4yf5gSCWjQRz6rnOGktbfsv7Lm2/lcbmQbtu4eXh1XB65zTHadqCOQcB3g7tOut1Fi703psy1g4Rq77oS4bhJYTJGXYESN5uJIubGyfwrDkaCS6bCIlhPTZpFuUhONwgDy5gGWAC0XadQ5pB00KTbVLexlaYu3MDIGb6ZB0HI6IbJt7hunFR90Sw1S4PLdW2CpziW9odprgP+TSNtLj1VRQplol1rgRuL3+41VvhmjPTey7gDZpGbcC2s3OqiaadyxWalFruHuFYEOcGZgSBUvFiWukDyCW+LKA+cS3NBYzWIkF89n3CUxmKdTqB7A4XmTYTex7xPkjniArOl2hAFjBB7t1LCo1C7W4JjhfaunsUmOD3U8puRuYmNPx3KlrE2zSJ58xYGO4DyXV47BG5bJEHT1Houc4i3tEGeyQbnnvFjurOHqKQmJp5VcE5xbBLnXaWm9tge60aKpxDcryAZjvOnfurLiLTaBDZJ107RH2j0VdiGRuHHnGvnoiFKTy2YLq2vdB+HYssqMfrDoc2T2pdvB0v3GCj4+o5z3PJuSSecyTrfWUnTIPZy3nMNTvoN9d0/hW5jG+4MW3sen6q5ScYplepdj+ExGaHW0HZ2ibjonuJ0AGtcDYgW33v3iYP7JDDU8jtItblOsj7pw4js9rKLERYTy9f1Uik2QlDjfqI6WI87+9lXtdMzOuycxOJz1CfTlzHgknNMmLzqqs9ZlqDtEa+cab2PBuwg94Bny1Xc18Z2wWHsDttPIa69JjwXnWJq7axrHpv7ldZwfEmthxpLAG+XqqHEKd6ak+j8S/w+p/Y49q8DqmY4FkEwQdzfT7LVTEBxMRvboudwEh+0XF/zoVfRyWdrQUZaBeMLoaoOstk2Q6TlJ5VVrUmSJMcpzKC0rbXBJY5oLUelqhRXmUGo1LE6OgIv6LFJYpB1xXgIdiauaqQABAAMCAZAyAWnc2RPijGfJY8Nsxj4AaSDIIbeZt2ZEyrHDM+UWwBAd2nE2uYM+IsuU+O64GIcAZkyWm4IJ7QLhsCBHeVq6ajOduwyzvGN+rOfrVPm5nDs5dptrJgadYHU80jUbtbw0ty/Ce4TSPba4hocQZdAtMCD1LgJ21VjX4UxlKoagdly9mxzMfJBLbXEg2/yiVtCr1HcO+k+m35bSHU3TBbdoLRnZMQW2DuV+8Gyx1P5T2HLlcGiHC7Hgl0EAbQR3EEKrAdmFVjWlz25XhsZXAtgOt9JJk8wY2XQVZqYem8tLXNJIFwQIDi5rZs08j4RZUMbZw1CHD5WqB6GNjKQQ1zmnsn6SZEd4N77qsqYMvDmTlc10ixzCNdbFvSVFwl8sktYCSLiAdYnTQW6p3hobVcQZkQA76rEWm8mIIPeEI1DtlFXOcGNcHQ+BDrtFtLdkm8endu5SxkklrrjqACOn45ouK4c7tEtzFriJ8JE+ViqkCJIAtqDc+qkeWS2Ei5J73H8bjC5sHXfkY0PSECiwkS235QxTiSbb6c9wg0q2R95LbT4+4SRh0Q6o1FZjoqHESdLG8jUf4ufVUPFmFz+12rwSLSBpr05p7FMgywzmM89fzK3QwQe22XMOfduCfHwKWlFR1RVrSTVijqN7Ah0i4jcWP5uFU4o21NtFdV6lVrnNewTEWHheOm6rMQbSR9UuIG0/sEVpPTUC1F2CtGt12N/WE/hXEskT2RLriw2I6deqTwlFpaTbeJ0tyI17lY8MpRUAABN8rZzAhwiLG5BhTNuCuiJLNoxn52jswkXgx73QMbiMzA3NM91kHjHCzSfll0G4nWOR7ihYOgGZnVJzGzRcRN5nuIueaWM3a/QiyWBMMNBbvvufwgPpnWXG9yJidimxVADmy0BwFxtBnT9lqkC0mCRO4EnvtM9yccr7AK1EZQRPeSJ9zNuid+F8W1lQB85HWI5de7mg1qIbLQwum4I+4kTG8KH+nN5F9ZAtEa93TUKOajNOMtmS05Si1KO6O/p4H5biTrtvY9T+iYzeaS4XWzUaLubLnmQ4gnp3dUy4A6XWSrwcajjLoaqjLPTUl1Gmzutzp796IAJHNQNQ7qDLclsNtcohyWNRZSfHmuyHWG8yhVcZS9R6i6quUBtghKxKurLFJkYuhbvxT9M7v8Asei4j4hquNarc6jf/a8/dYsWup+8/kY5vQz4TvXbN4piJvGmic4zXcS0lzpPU81ixWpdPXUiXUhgK7gXtDnBt7AkDTkr7imJf2TndJJkyZNzqVixV8Wly/XcWcI3nRTcQrOFZkOImJgm990rw+u75sZnRManksWIY0rhiMnkGK1dwP1Hbc8gq7E1DYyZvv1WLEiSOUmWWCquNNoJJFxBJ0E27kjjHHOb/wD8vwtLFNTSzEFVuzCcPqH5b7mzHxfTVO8HqHM25uy99fq1WlilkkV03YW406MkbuE9ddea5zFj+K8e9VixXKaRRqN3ZFg172/qr/A2ZI1n/wCy0sUk/dYyL1RZ/FFVx+VJJ/is1J/pXKvxDzTdLnH+IdSdiIWLFHBeyhz3Yxhj9X9s+ieYf4bjvz/4ytLFYIhL5zjmlx0dueU/e6SxFZ39R0buf6VtYo57L12EkCw+GsS/5TxndAeIEm0tEq5w+IfftO8ysWLPYxLmyDeEb5K9dTHYl9+27/sUM4l/9bvMrFigUV2FlNmhiH/1O8yt/Pd/U7zKxYlsjszI1K7oHad5lR+e6PqPmVixKkhHJmxWd/UfMrFixdZC3Z//2Q=="/>
          <p:cNvSpPr>
            <a:spLocks noChangeAspect="1" noChangeArrowheads="1"/>
          </p:cNvSpPr>
          <p:nvPr/>
        </p:nvSpPr>
        <p:spPr bwMode="auto">
          <a:xfrm>
            <a:off x="155575" y="-1790700"/>
            <a:ext cx="49911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8134" name="Picture 6" descr="http://blogs.tribune.com.pk/wp-content/uploads/2011/03/shakir002-640x480.gif"/>
          <p:cNvPicPr>
            <a:picLocks noChangeAspect="1" noChangeArrowheads="1"/>
          </p:cNvPicPr>
          <p:nvPr/>
        </p:nvPicPr>
        <p:blipFill>
          <a:blip r:embed="rId2"/>
          <a:srcRect/>
          <a:stretch>
            <a:fillRect/>
          </a:stretch>
        </p:blipFill>
        <p:spPr bwMode="auto">
          <a:xfrm>
            <a:off x="838200" y="962026"/>
            <a:ext cx="7315200" cy="54864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7924800" cy="6463308"/>
          </a:xfrm>
          <a:prstGeom prst="rect">
            <a:avLst/>
          </a:prstGeom>
        </p:spPr>
        <p:txBody>
          <a:bodyPr wrap="square">
            <a:spAutoFit/>
          </a:bodyPr>
          <a:lstStyle/>
          <a:p>
            <a:r>
              <a:rPr lang="en-US" dirty="0" smtClean="0"/>
              <a:t/>
            </a:r>
            <a:br>
              <a:rPr lang="en-US" dirty="0" smtClean="0"/>
            </a:br>
            <a:r>
              <a:rPr lang="en-US" sz="3600" dirty="0" smtClean="0"/>
              <a:t>In the work of such artist, the appearance of recognizable object is cause for confusion among the viewers. Every object from organic world has whole range of associate properties, which exist for viewers, but may or may not be present in the mind of artist, when he is painting it. His aim appears to be to construct symphony in line, tone values and color, and open now perspective in the dimension of meaning.</a:t>
            </a:r>
            <a:endParaRPr lang="en-US" sz="3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pakistanpaedia.com/other_paint/ShakirAli-Painting.jpg"/>
          <p:cNvPicPr>
            <a:picLocks noChangeAspect="1" noChangeArrowheads="1"/>
          </p:cNvPicPr>
          <p:nvPr/>
        </p:nvPicPr>
        <p:blipFill>
          <a:blip r:embed="rId2"/>
          <a:srcRect/>
          <a:stretch>
            <a:fillRect/>
          </a:stretch>
        </p:blipFill>
        <p:spPr bwMode="auto">
          <a:xfrm>
            <a:off x="2743200" y="193637"/>
            <a:ext cx="3810000" cy="6409767"/>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pakistanpaedia.com/other_paint/shakir006.gif"/>
          <p:cNvPicPr>
            <a:picLocks noChangeAspect="1" noChangeArrowheads="1"/>
          </p:cNvPicPr>
          <p:nvPr/>
        </p:nvPicPr>
        <p:blipFill>
          <a:blip r:embed="rId2"/>
          <a:srcRect/>
          <a:stretch>
            <a:fillRect/>
          </a:stretch>
        </p:blipFill>
        <p:spPr bwMode="auto">
          <a:xfrm>
            <a:off x="1447800" y="928599"/>
            <a:ext cx="6324600" cy="4858445"/>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4524315"/>
          </a:xfrm>
          <a:prstGeom prst="rect">
            <a:avLst/>
          </a:prstGeom>
        </p:spPr>
        <p:txBody>
          <a:bodyPr wrap="square">
            <a:spAutoFit/>
          </a:bodyPr>
          <a:lstStyle/>
          <a:p>
            <a:r>
              <a:rPr lang="en-US" sz="3600" dirty="0" smtClean="0"/>
              <a:t>Shakir, in 1956, is held in high esteem, as an artist. His background, together with long time at National College of Arts, first as Head of Art Department and later as Principal, deservedly earn him a position of reverence. He has reached the stage, where he runs the risk of being praised, without being really understood or appreciated.</a:t>
            </a:r>
            <a:endParaRPr lang="en-US" sz="3600" dirty="0"/>
          </a:p>
        </p:txBody>
      </p:sp>
      <p:sp>
        <p:nvSpPr>
          <p:cNvPr id="44034" name="AutoShape 2" descr="data:image/jpeg;base64,/9j/4AAQSkZJRgABAQAAAQABAAD/2wCEAAkGBxQTEhUUExQWFhUXGRwYGBgYGBgcFxkeFxwdGRwaGBgYHSggGhwlHRcYITEiJSkrLi4uGB8zODMsNygtLisBCgoKDg0OGxAQGy8kHyY0NCw0LCwsLCwsNCwsLCwsLCwsLCwsLCwvLCwsLCwsLCwsLCwsLCwsLCwsLCwsLCwsLP/AABEIAMIBAwMBIgACEQEDEQH/xAAbAAACAgMBAAAAAAAAAAAAAAADBAIFAAEGB//EAD4QAAEDAgQDBgUCBQQBBAMAAAEAAhEDIQQSMUEFUWEicYGRofAGEzKx0cHhI0JScvEUYoKSoiSywtIVM0P/xAAaAQABBQEAAAAAAAAAAAAAAAAFAQIDBAYA/8QANBEAAgECBAMFCAIBBQAAAAAAAAECAxEEEiExBRNBUWGx0fAiMnGBkaHB4RQjQhUzNFLx/9oADAMBAAIRAxEAPwDum1Uy2uB7KqW1DzPvmi5+Z+/5WbU12mjlSLGniLkgjzN0ZtY8/X9lWMdO5v1RC7vMJ2fS6ZE6epZ/6hEbUGyp2P5/qmG1bRFto1TlV63I5ULFiKg7lEO5FJGrCmyqnc0ZybDFSpY3iJ9EjVfvfohPqjNc7lDr1LeSinW0J6dGzGQ7syth6TpvWxUkKPmvce6Qy/YIaAHrRqKNzuPUGFcbaqIMIbnqBqJikPUCGPfOUDmY7/yiYamy0kgm4Ai3Xef2VfxGtlaJB/u5dAOeqsqGLa4Wb2YGmWD+s2Gv6rXcMceSl3ALHKSqOwLE0W9l29xeY3AI3mVz3EqBa7O3T+YeyukxTQHQCTefMa2++6o+JPAbuIInoJF+aJVKUOU/qVKVSWcToFwyu56GZFtB0g+Kum1g8ZhGptaQRaPey5ihjAyBDi65g/SL6xqSfeyjw/HGk4k9qm76gLdA4Sbf4WdxmHdaFo7r1YMYatypXezOmJWsyiXg3YZba/ehOcs5JOLs9w9C0ldBZUSUPOsJSIkymOWBhM+9LrRKwPt1S3HAzPJaLlslRnmkHmi1QzLKrYQSuZJFXCErFAlYlFOgp1ZUw7kkmuRGVFIpA50x+i+/dZYa190rTqwtZ4Ts2hFy9R75qNUeBYHZVoeiseuUxkqQ18y/gpCvCWpOQw+/5Toz1GuncZqvufeqF8zmhF+qiX7qKctSRQDuqLUwgufbMszyFIpXFy2DF8qJchByj80T1SMVRDl3VCe9Dc8n9lAmyieiHxiN4asLhwlrrEH7qrwVCph67mRLYInmCJaZ97hMByliKmdrQ4uGXQtiSJ0cDrF4M7olwvFQo1Up+6UcfhJVI3huGc8i4FxzufFcxxrG3IEEzFoIHhv/AJVniKjAHHO8m/ZeQJkf7fduq52hSzEHrF9+71Wsr4mFSnmg9ADToShPLJakcLhqtR8NDi6bReZ2jl1VnV4DiKdMOdSJHTtRtcNJVxhTkADbCbgb/lHPEak2cRaBGw6dfVZl8UhGTyx0+4b/ANNqSWrVxPhOANGmXVJFSoIFMiC1oP1unQmIj8IlQqNSsSZJJPMmT5odSoTc6oXXrOvPNawTw2H5UMt7mFbCEXIrFAWmrEZWBScFBy65yNErWdaeVBq5sekbLkOs2Ft61WdJlcPS1BknmsUZWJ1x9i2a9TzJZjlMOS3KbiNUnjf7qXzIMgT3kH7IOGMmJUS5dcZl1D/NlbFRLfNUhVSXOyDRqd6kyoD+UoXLGuslTGcvQMHrNJQQ5SBlNerHZQxqSCPH8oZdbdahRC7M7iKKJitAUcyE9YFK53RygEzLC5Ca5RfWA1MKLV6D2rB2uWilP9ay/aBhL1uMMabSTyUkaNV7RZHKrTjvJfUFinkVS217+k/r6KvoNylp3zRCLhKxqVC49SenSVHFVBmYB/VP6Dw6dFrsPRawHtb/APhmK1XNirxL4OWSq2jxMWD+yeeo/bxTdKuHaEHuKyFWjUpv2lY1dKrCorxYRygStlyg42TNiaJsFGYUJjZ3W4jqmtpsVh8RVm/QDyEfol3PWiVErmdGKWhhctMN1GVgXEljC71UKwhbeboL3dU4dFGLFFYusSWH6brqedABWFy65XcQwq3RHvGyXaiMBg2J6gWHokbGtI2CpNcgkwd++EakRH66JMxzVjYcsLkR2W4Pol867MNWoXxRmvCWDltrl1xHEZ+YhmpuEeu4QCABolGv8l1xkFdXCFy1mvMKBqiwhYKg7ud11x9gVarqZ08O5UeMDnGM0EkDvnl0/CuK7gSG8+0TyG33S3EsocXGBAgHUcv1KJYHSou8GY+V6bS6FSyiKYcASTIHKRz80B0kl22niITmIEQSfqym3O0/qq+u8hhHWY5T+1/FFmnm1A0dg+BrZHOnkbT9tlN1WXWHv3KQFSb6+/RFw1R2aBZFJK8I01sVdpOXUbxre0SJyiPLn3LVKsGkE36+i3iKZ03OvholsTRLY0uAVXqU7SyrbqTUanXr0LIY4h1iSIu07f2lWbXT72XPULRe5Mb2gK6ws/LbA2H2QXidGnGnGpBb6Gg4dVqSnKE3tqOMfH3RRFil50HotYiuWtsJJtHogmW7sgnLRXJ1agBKDBkn0UWDc6+9OSwnqpEklZMeovck52yyUpRry8jW321v4hMtNpM6wOXX7pakMmjFjJSRouQnlbJug1HJiJkjC5YsgbrScOHQ9TpukwgBTZMi29rJLETSGYE2M9U4zCksna+sjRJ/Pbs2HCb3n8BP4PHBoOeSTuQCPE6pkrlWrnSuirIvqCjMfAMi5Ea/ojYukC7M0syxpYEa6BLVKDpj7X+yS6ZKpKS1DudaeaFv7980NjH6ZTPci/6Z9hldfp9+Wq7Y7RdSWx71IOuotw9Sfpd5HZEGDqWOQ36fdNzR7Rjce0kKloNwUu4ozaD9h7+yCaTtmu/6u/CfodFxXUiSgYnEZQdzy7/3Tf8Apn7t9R6qnx05jMgNvedeUd1/FXOH4b+TXVNfP4Lcr43FRo0XNb9PiFo4h2YuGpEWPr5Sq/ilSW5b6TpZTwxmS7TTpa/nor34a4RmPz6mmjGm89TOw2/ZE8S6WHlKf+MfSQDi5TglLdnMcQqloZc9kbiDO87qq+adZnePfJX/AMX0oqvnZ5MncEm498lzTtuaIvW0u1LwKcNrDuEq2j35pvBtAdyJlVmGqQQVZUKzc1yieGkmld7FWqt7DNWtqdToUoK2bODoBI6KXEXAR1Hv8JGmIaXRrYDvXVbKpfsOpr2RkvMT0n347rpMHV/hM6tB8wucrgta0WiLnvIMd+iucK/+FTAv2QPKxWX4hLNSSW1zU4GOWq83Z5D/AM1GZhC+nUq6MpZSbG5MwAehglKPfCLxviwp0RQbowB9U7mo6HFv/HsjwVTh+HjOeaa0Xqxax1Z04ZYbv0/IrRiHVDlYcsakiTPIBTfh6l5qu7gAPVa4fRysBP1G56ck2oatVRm1BJL4J+JYpUm4Jzbv8WvAjRoxvZbIW2uWiq7k29SxGKQN2qi5ScbqB2SpEhGVpaPitp9hMyOoaEZtTnNri+m36lBqKL3wCENhKW6BTVwtpgNaNpACnmt3IAKMDYdE2cm9biNDlEgiBFvcrWZAwm/O/v7qZfACjlqyBxs7BgOa2YhCzyDdLmq6RCTJdnKDY6Kgv0W5/wAKvqVAf8e90bCvgFpM6ke/FSRoJas507K5sgkwFp5v1UX1g3XU6JbEVNI6+sfunxpZo3JIxbJ4irA28ffeuV4k6XADVzrzvP2TXG+IEQwQdM3frHqCVTVKpLsx059fytdwejHB4aVR+/Pb4fsD4yTrVlBe7Hf4j/C8Iaz20/5QSXnk0GTPU3C7wQAALAAAC1gNFV/CvDxTpB7gc1S5/t2HjqrV4v09Fm+L4vmz5aei3+P6LFGKTv6sc78UcJFVvzGNJMdsDWP6hzI5LgXUI3nqvXe5cH8WYJtOp2dHtzRyMkEDpYHxKM8Dx38iH8afvRV4vuXR/gq4ujy3zI7PdHL5R+Vp1SNNvf4UnXt7upvplxsJm60KTy6FJvXUA6u4kCZ2Vg9rg5gI1bItqCSBHiClKdGHHp7+6scWS00HkWLSAL/yPcI7lFUcsriiWllzpsljBmbG/v8AdWnw5hs9IEES0keCpqr7SFcfDjiwOabaHrDhPhog+Li+Q7dLeQchO1ZPq9PyMcYrGhl0JJEdwMk9ypcLSdXxDWmSB/EcY1mdR1JCJxyuXFznfULAeh00F9038AUc7i5x+pwb75ahPdGWFwqv7z8XovsQPE/yMRpsvxq/udHh+EhxAknn5Ssdw1l9fNWGGcRFwD162UA2BCzLqvtCXOqX3K5uAERpfXdTZwxp/mKdeNe5ZT+y5VWK60+jFv8A8XT5E8+1H6KQwtET/Dm1pe79NUzUKXepnWcV+kNUpy6v6sgcFSN/lf8Am/8AK0iytp3OYmaf/Z/V+ZM6IFXQ+9Edp1QKn1en+FQg7McjA71TLRYJYkXTLUkzmFaYUa7jEpfFOIuttq5m7W20vzJToU7rMMy29oMMSG9pzZA2/qcdAeQ3PQFV3Ha9VsGlAmTAYyCDGkNnfcrTHipUALrBpgnQmQZ9U0/EZG1LiGiQCNQDDSJ75R/C0JUkvZv1+ZQqzjNNXs/wcpg/iZw7NdpLZvDGyy+rYIkwAIJXV4aq05XBwc0jsvBBBjUTs6dQuAxdKXGTrv1iZ9U5w3HPoZgJyuEOaRItpPI31F0UxWDhiYKSVn63KdDFyoScJar1sdrXf2Z+/mFV8Rx+Tt7DQczsNUDAcS+Ywgm4InxB/UQg4nDfOc0kSGzDdJ6m2pIjwQfDYGTrqnU9mK3fcEsRi4QpZoO99jn3YrM4nU3vN5Kv/hfhgqVBnPZbDiOpNgZ7vRV+N4SafbFwYsNjaIP6LsuB8P8AlUhmAzu7To2nRvhp3yinFcTTw9HNTd29vvr8v0C8NF1HZlvmgAcisegZlKo6ywlgnkszRdZcX8emHUz/ALD6H9yuwfouU+ORamejx9vyjXArrGK3ZLwZDjEuS/ivE4X5liPFPMqEAOGvP31+yq81+nnCuaIIp6dkx1/fqtxDVXA09wbDpbpHem+JYQtoU3kbn/3kH1QsOyx5gjv5WKu69LPhWMm5Dz4lwcPKQqmIqctKXf8AYnw8c8svcUWAhxaCbSA7oJ/H2V2ziDRVeIvlb2ot2ezzgiCD3rmMDWOcQYjU92u6vcbhzkdUuHOdlAJP0i4E8ySpaVOMlLMrq6f0/Y7EVX7GV6q/3/RXcaqtFJoZMlxJ5Wt49/QrqPgujkpUiRBsTzuZXD4qiS8CDJAt6L0fBUsjGgbR76IXxurZRj3+Bb4VT95/L6j72mLbbotNyxoBBk9y0NVkp6hS5KoJbCCSnKjgGuCSGqTY6m7pm6h996HUd9kRxv72QanL3Yp2Zy3JYok11liGQsXWHWDtHmUOoJ1U3CIWnHok6jUBfqEw1yATqps0SsVo1UOaOpss4iWhoa3Vxg2t3T0kSiVKvyaTqsAu0a0nbQu9bdSqKvxYAVBeWguk2OaQOfVF8Dgm4KrLbp5g/EYmOflp7BqmJbRMSCQI58jvodClv9bVqUzUYwnKSHf0ieQ3tfxQuH4H/UVC53/62kPdB/tsDzJMLozUOXKOy2IAaIyiI26c0Qni/wCMknq3rbol2lR0OfL2dLdTimUwd43AvfQQD0BJ8ExisK1ji0nMIaCRYXsdd5CjxTCltSWz2TPf1ta++iao4xmRrSyZtm5EmTfZognzKN06kK2HzwBs4Sp1cshbD4WatNoBDc4lzb9nUi/9p1V/wPCOqNLj/M4A6zJMiCT10SVDFtfVk7MqEgD+lrgDzAIym36K44Q4dkNIvlMXja88738VBiKqp0JqW+hyhnnFIjiW/wAelTkODZeY2icodPUBWnzJC5rE8dpU6zxc3AziD/tI/s/CuMPXlrYILToQZEd6ynEqVVZcy0X51DmEyyTs/SHWlEc9LB/VSc5CHEtOOpLNI19hc98dAfJok3Ac+QNY7Fx5+qvgud+N2zSpyDGZ4PXstMIrweWXE/J+BVxkf6/mjkcBhA4umDkM7jUD0EFHqvhojV0jwiy1w/DuFR0n6gb87TflYhRxdItEEc4+35W9pNcrUz817ZGi+xAGsRz5++9dC2sRRouBDhNSG7gdjU95XPUn5mxHaF/L9broAf8A0tExfPVn/wALHyQ7iEUqTRdwCzVkvj4FY2hlxhGxIOmzufiPVWOPGxmXGQduYEc5UeLUgwU8T2oaQx+UGchBIJixAMaqFatnYDrbbyBHRW+FtVcLa+q/GhX4hFwr3EMNRnEUb6CT4TbxJXX0cRmnlaVxTyW1qcax+h+xC6fg787ZnUCe8LP8bjepfsX5C3Cv9v5nQMaIWqDoN/doWlp56ax91mW7hLKSqVJaJ5z9/wAKAN1Gnt4/dSAgpGOSS0I1ShP0U67lF5TkPRArahMrE8eM1DqhOKLB3Q3iyYiNEC78I2FYLlxhoBc46Wb32nYdSgAGUbHVMtL5QaSagmoezZsy2JO7oVzCYfnVMvTdkOKq8qF1uyl4nxuQWuEk2AmzQLgX1kO+y57FVSQSTcyO+bR5Qm+J1JqEPmZ8baEx0hC4dw19WvaAwOkuMZQB1jkPNaiNo0rPRIzrbc9NWdXw6m1mEpROar/EcbW2aB3ADzRgIAHipVq7XPc0m0EN0jsm0RoIJQg5Z3HXdRt9Q9gkuXoB4owFkxca6XGh2VFw+q1jhniRJ8CDcX0jxjmul+WSDabX8ZsuMx1I5mtAzEERE3B2lX+D4iVNOHRlXiNCMlnW6LD4dp5nVHCMoZkBAP8ANqRPSR3FXXFf/T4bODeHa2OZxEAD+069VrheDDGNb5+OoVlxDhZxVAtb9bQY8Nr9NF38yOIxiUvdvb6ebKsqDpUW+vmee8Rox2hykSeYkXG+spng/GDROW7mEiRGn+4eE+iM7L8oCxAAm/e0935CpcRhiZDDmc0Cw3vpqOiJVXGvpJaMbTi6Sutz0fDYgOa1zdHAETrfom2LiOD8QczK7+Ug/MYB9JZeRfWJFuURK7OlUnl4XCzHEMDPDT20ezC1DEKtHvDSq/4jBOF0t8wSeWdpaR4iR4p2b+X6qk+NsU5mDgaGq2fIkd0ZUnC/+TFfHwGYxf1P5FC1ktBEyGghx5+dkPEkPA7r+WvqkaXFJcAZsAB4bHzQ61chpExaRe5vB8VvoRvTM1P3h5lANmTsP2I5XGvcrlhLsIwkkvFV7TI5gQZ6wuVbxQloYegJIvHI9P25LoPhqsa1HEUxdwLKjROoBLDbnDm+SqY1Z6Lj2a/QvYCWTERk+3x0HaVfNSNI6wWmdC07XXO4esaTTReDA+kxq2efO6tS05pBufvf8KJptfao2eXKdjzhBsFiZYaTa2fQMYzCQrx7GivwOGJl5uXfSb2DZ08fsF1XBqQDGmInUeSrsFhhBH/UbQBty5K2wzIa3bmOR7lUx9bOr9o+hSVOCSLJnepC6G0WWZoQS2pPujce/VSF5QmG3mpUzcrrCtMhXahuR6+qVqOToj46oExhjVbUcvesUo4sQVFy2VBjSTDQoUrvQi7w1GnqdgJM2HdPU2XOVa+d7yTIa9wgzoYIAjSOXRWXG8bc0KZGVv1n+txsLcht3LMJh6eFaKj3CTmcCbl3I8w25tE31WnwOG5NO8t3v5evAB4qvzJ6fD9i2D+HC5zqlQilTABa8m7swEgNJ28tNVZ42gylTcG9lgMDexmSSOg35FUvEeKuqUg4mM1h0i/lI0WYbFOIzOlzSHSSSADcluknUalWZ/3NOSslrbzIYrlp2d2+vkK0XgtEu7TtpvvY8tE8/EWgdP8AKpG1g4tzOgkmJnmSL7J9zCCAOWpi8X/UX6IfjKSc8wd4Y707MvMPibCTE2J18xsFW1sOBiRabi9rSOXotUK8CP5iQfD/AAoPaP8AVU8hsQ4XGkNJ1VelHdLTR+AuJhkTfT9lw14teJ87p3O5jsrTDgKdUayW2zAwe8jpPNU+HqhpYDpA05h0HXvVlisa35wDnZSKeQyNDGUXi4sSpcDRjCrd9v2uDq0+ZBru+5yGIptFPsaCADsYM/dL/MABBBhouBrPOXaaa96nxPD5GvE2D3RDtLubEb6tM8oVf80CC2xgWPMHbxv4opZxk/iyJpSiumiB4qu3tPEw4GQbFpdqRJzEbz1V7wDjRa8U3EEEw3aDyj+kkHuPeuf4m0uJc2biSOnKOV9krg8YWHUkD+WTB2vod1axtOOJopPYrYebo1GepurXBF1znx3i2ikGXJLg7oA0EX7yZ8ExwXioe0SQXNsTztZ1+cfdUnxVXa6u4DaAP+P1AjqZQPhOBaxbc17qf30XmEeIV1yFl/yKLDYcviG6HXe6YxXD3t18/e6t8PSDWwB3D37st4urLd5JNjsRGvgfRauUWtUZ5SOUqN35+7hOcG4m+hUFSn9QBBGocHCHB3h9kKtSuffglmCD7n0VWb7S1Bdh6BhGB7c7DId22kecd40hDqUnG8aE6bdEn8FY8B5oOMB16dp7QH/yaCO9rV0pw7bQYLpHpa3M7LPYuPIq26PVBvD1uZC73INwwhoGuXWeQ1HJM6ACyNhaYyyfqI0gbjfoh1iNBYjy80JqTzaFhN7BKZt4rCVCm+y0dFXtqTxWhJ828VNrrAdT6x+EMFbYdUvccydbZKVN0w86IFTddEdAG0rFFrvd1iksPHc+Y2JARMZUyMNMQKj23v8AS07WvJ1MbJUVg3YkmwAFjFzM8lld7XvL5ka6XLuXSfRXcNRcVnS12Xn8gbiKicsl9N2V2LDKHbOUueNHAEObM+EmddgVx/FeIF9UueSTrG3WBtzT3xTivmOJEy4DKNsvSdLW7wuWrvJg3taei0mGo5YK4ErTzSdjpvh7iAc6HOENk5XbyDIHcQPRWz2FrSBMtBa4yf5gSCWjQRz6rnOGktbfsv7Lm2/lcbmQbtu4eXh1XB65zTHadqCOQcB3g7tOut1Fi703psy1g4Rq77oS4bhJYTJGXYESN5uJIubGyfwrDkaCS6bCIlhPTZpFuUhONwgDy5gGWAC0XadQ5pB00KTbVLexlaYu3MDIGb6ZB0HI6IbJt7hunFR90Sw1S4PLdW2CpziW9odprgP+TSNtLj1VRQplol1rgRuL3+41VvhmjPTey7gDZpGbcC2s3OqiaadyxWalFruHuFYEOcGZgSBUvFiWukDyCW+LKA+cS3NBYzWIkF89n3CUxmKdTqB7A4XmTYTex7xPkjniArOl2hAFjBB7t1LCo1C7W4JjhfaunsUmOD3U8puRuYmNPx3KlrE2zSJ58xYGO4DyXV47BG5bJEHT1Houc4i3tEGeyQbnnvFjurOHqKQmJp5VcE5xbBLnXaWm9tge60aKpxDcryAZjvOnfurLiLTaBDZJ107RH2j0VdiGRuHHnGvnoiFKTy2YLq2vdB+HYssqMfrDoc2T2pdvB0v3GCj4+o5z3PJuSSecyTrfWUnTIPZy3nMNTvoN9d0/hW5jG+4MW3sen6q5ScYplepdj+ExGaHW0HZ2ibjonuJ0AGtcDYgW33v3iYP7JDDU8jtItblOsj7pw4js9rKLERYTy9f1Uik2QlDjfqI6WI87+9lXtdMzOuycxOJz1CfTlzHgknNMmLzqqs9ZlqDtEa+cab2PBuwg94Bny1Xc18Z2wWHsDttPIa69JjwXnWJq7axrHpv7ldZwfEmthxpLAG+XqqHEKd6ak+j8S/w+p/Y49q8DqmY4FkEwQdzfT7LVTEBxMRvboudwEh+0XF/zoVfRyWdrQUZaBeMLoaoOstk2Q6TlJ5VVrUmSJMcpzKC0rbXBJY5oLUelqhRXmUGo1LE6OgIv6LFJYpB1xXgIdiauaqQABAAMCAZAyAWnc2RPijGfJY8Nsxj4AaSDIIbeZt2ZEyrHDM+UWwBAd2nE2uYM+IsuU+O64GIcAZkyWm4IJ7QLhsCBHeVq6ajOduwyzvGN+rOfrVPm5nDs5dptrJgadYHU80jUbtbw0ty/Ce4TSPba4hocQZdAtMCD1LgJ21VjX4UxlKoagdly9mxzMfJBLbXEg2/yiVtCr1HcO+k+m35bSHU3TBbdoLRnZMQW2DuV+8Gyx1P5T2HLlcGiHC7Hgl0EAbQR3EEKrAdmFVjWlz25XhsZXAtgOt9JJk8wY2XQVZqYem8tLXNJIFwQIDi5rZs08j4RZUMbZw1CHD5WqB6GNjKQQ1zmnsn6SZEd4N77qsqYMvDmTlc10ixzCNdbFvSVFwl8sktYCSLiAdYnTQW6p3hobVcQZkQA76rEWm8mIIPeEI1DtlFXOcGNcHQ+BDrtFtLdkm8endu5SxkklrrjqACOn45ouK4c7tEtzFriJ8JE+ViqkCJIAtqDc+qkeWS2Ei5J73H8bjC5sHXfkY0PSECiwkS235QxTiSbb6c9wg0q2R95LbT4+4SRh0Q6o1FZjoqHESdLG8jUf4ufVUPFmFz+12rwSLSBpr05p7FMgywzmM89fzK3QwQe22XMOfduCfHwKWlFR1RVrSTVijqN7Ah0i4jcWP5uFU4o21NtFdV6lVrnNewTEWHheOm6rMQbSR9UuIG0/sEVpPTUC1F2CtGt12N/WE/hXEskT2RLriw2I6deqTwlFpaTbeJ0tyI17lY8MpRUAABN8rZzAhwiLG5BhTNuCuiJLNoxn52jswkXgx73QMbiMzA3NM91kHjHCzSfll0G4nWOR7ihYOgGZnVJzGzRcRN5nuIueaWM3a/QiyWBMMNBbvvufwgPpnWXG9yJidimxVADmy0BwFxtBnT9lqkC0mCRO4EnvtM9yccr7AK1EZQRPeSJ9zNuid+F8W1lQB85HWI5de7mg1qIbLQwum4I+4kTG8KH+nN5F9ZAtEa93TUKOajNOMtmS05Si1KO6O/p4H5biTrtvY9T+iYzeaS4XWzUaLubLnmQ4gnp3dUy4A6XWSrwcajjLoaqjLPTUl1Gmzutzp796IAJHNQNQ7qDLclsNtcohyWNRZSfHmuyHWG8yhVcZS9R6i6quUBtghKxKurLFJkYuhbvxT9M7v8Asei4j4hquNarc6jf/a8/dYsWup+8/kY5vQz4TvXbN4piJvGmic4zXcS0lzpPU81ixWpdPXUiXUhgK7gXtDnBt7AkDTkr7imJf2TndJJkyZNzqVixV8Wly/XcWcI3nRTcQrOFZkOImJgm990rw+u75sZnRManksWIY0rhiMnkGK1dwP1Hbc8gq7E1DYyZvv1WLEiSOUmWWCquNNoJJFxBJ0E27kjjHHOb/wD8vwtLFNTSzEFVuzCcPqH5b7mzHxfTVO8HqHM25uy99fq1WlilkkV03YW406MkbuE9ddea5zFj+K8e9VixXKaRRqN3ZFg172/qr/A2ZI1n/wCy0sUk/dYyL1RZ/FFVx+VJJ/is1J/pXKvxDzTdLnH+IdSdiIWLFHBeyhz3Yxhj9X9s+ieYf4bjvz/4ytLFYIhL5zjmlx0dueU/e6SxFZ39R0buf6VtYo57L12EkCw+GsS/5TxndAeIEm0tEq5w+IfftO8ysWLPYxLmyDeEb5K9dTHYl9+27/sUM4l/9bvMrFigUV2FlNmhiH/1O8yt/Pd/U7zKxYlsjszI1K7oHad5lR+e6PqPmVixKkhHJmxWd/UfMrFixdZC3Z//2Q=="/>
          <p:cNvSpPr>
            <a:spLocks noChangeAspect="1" noChangeArrowheads="1"/>
          </p:cNvSpPr>
          <p:nvPr/>
        </p:nvSpPr>
        <p:spPr bwMode="auto">
          <a:xfrm>
            <a:off x="155575" y="-1790700"/>
            <a:ext cx="49911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visitorsheaven.com/art/painting/shakir/untitled-5.jpg"/>
          <p:cNvPicPr>
            <a:picLocks noChangeAspect="1" noChangeArrowheads="1"/>
          </p:cNvPicPr>
          <p:nvPr/>
        </p:nvPicPr>
        <p:blipFill>
          <a:blip r:embed="rId2"/>
          <a:srcRect/>
          <a:stretch>
            <a:fillRect/>
          </a:stretch>
        </p:blipFill>
        <p:spPr bwMode="auto">
          <a:xfrm>
            <a:off x="914400" y="594360"/>
            <a:ext cx="7239000" cy="57912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visitorsheaven.com/art/painting/shakir/untitled-3.jpg"/>
          <p:cNvPicPr>
            <a:picLocks noChangeAspect="1" noChangeArrowheads="1"/>
          </p:cNvPicPr>
          <p:nvPr/>
        </p:nvPicPr>
        <p:blipFill>
          <a:blip r:embed="rId2"/>
          <a:srcRect/>
          <a:stretch>
            <a:fillRect/>
          </a:stretch>
        </p:blipFill>
        <p:spPr bwMode="auto">
          <a:xfrm>
            <a:off x="990600" y="670560"/>
            <a:ext cx="6858000" cy="54864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visitorsheaven.com/art/painting/shakir/untitled-7.jpg"/>
          <p:cNvPicPr>
            <a:picLocks noChangeAspect="1" noChangeArrowheads="1"/>
          </p:cNvPicPr>
          <p:nvPr/>
        </p:nvPicPr>
        <p:blipFill>
          <a:blip r:embed="rId2"/>
          <a:srcRect/>
          <a:stretch>
            <a:fillRect/>
          </a:stretch>
        </p:blipFill>
        <p:spPr bwMode="auto">
          <a:xfrm>
            <a:off x="1333500" y="609600"/>
            <a:ext cx="6477000" cy="51816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visitorsheaven.com/art/painting/shakir/untitled-1.jpg"/>
          <p:cNvPicPr>
            <a:picLocks noChangeAspect="1" noChangeArrowheads="1"/>
          </p:cNvPicPr>
          <p:nvPr/>
        </p:nvPicPr>
        <p:blipFill>
          <a:blip r:embed="rId2"/>
          <a:srcRect/>
          <a:stretch>
            <a:fillRect/>
          </a:stretch>
        </p:blipFill>
        <p:spPr bwMode="auto">
          <a:xfrm>
            <a:off x="1905000" y="609600"/>
            <a:ext cx="5486400" cy="54864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www.caroun.com/Painting/Pakistan/Painters/ShakirAli-Portrait.jpg"/>
          <p:cNvPicPr>
            <a:picLocks noChangeAspect="1" noChangeArrowheads="1"/>
          </p:cNvPicPr>
          <p:nvPr/>
        </p:nvPicPr>
        <p:blipFill>
          <a:blip r:embed="rId3"/>
          <a:srcRect/>
          <a:stretch>
            <a:fillRect/>
          </a:stretch>
        </p:blipFill>
        <p:spPr bwMode="auto">
          <a:xfrm>
            <a:off x="2514600" y="493485"/>
            <a:ext cx="4038600" cy="5632061"/>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3416320"/>
          </a:xfrm>
          <a:prstGeom prst="rect">
            <a:avLst/>
          </a:prstGeom>
        </p:spPr>
        <p:txBody>
          <a:bodyPr wrap="square">
            <a:spAutoFit/>
          </a:bodyPr>
          <a:lstStyle/>
          <a:p>
            <a:r>
              <a:rPr lang="en-US" sz="3600" dirty="0" smtClean="0"/>
              <a:t>The work of these two modern artists reflects the talent that is possessed by this land of South Asia. They not only produced the magnificent miniatures on this land but have the capacity to produce modern art also.</a:t>
            </a:r>
            <a:endParaRPr lang="en-US" sz="3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534400" cy="7571303"/>
          </a:xfrm>
          <a:prstGeom prst="rect">
            <a:avLst/>
          </a:prstGeom>
        </p:spPr>
        <p:txBody>
          <a:bodyPr wrap="square">
            <a:spAutoFit/>
          </a:bodyPr>
          <a:lstStyle/>
          <a:p>
            <a:r>
              <a:rPr lang="en-US" sz="3600" dirty="0" smtClean="0"/>
              <a:t>THE SUMMERY OF TODAYS LECTURE:</a:t>
            </a:r>
          </a:p>
          <a:p>
            <a:r>
              <a:rPr lang="en-US" sz="3600" dirty="0" smtClean="0"/>
              <a:t>Well I am very please to summarize the work of these two painters who are well known modern painters of Pakistan with International fame.</a:t>
            </a:r>
          </a:p>
          <a:p>
            <a:r>
              <a:rPr lang="en-US" sz="3600" dirty="0" smtClean="0"/>
              <a:t>There work is inspired by Cubist movement of which two important leaders were Picasso and Braque. </a:t>
            </a:r>
          </a:p>
          <a:p>
            <a:r>
              <a:rPr lang="en-US" sz="3600" dirty="0" smtClean="0"/>
              <a:t>I hope that you learnt a lot about these artist in this lecture.</a:t>
            </a:r>
          </a:p>
          <a:p>
            <a:r>
              <a:rPr lang="en-US" sz="3600" dirty="0" smtClean="0"/>
              <a:t>In our next lecture we will discuss Realism movement of art in Pakistan. </a:t>
            </a:r>
            <a:r>
              <a:rPr lang="en-US" sz="3600" smtClean="0"/>
              <a:t>Thank You.</a:t>
            </a:r>
            <a:endParaRPr lang="en-US" sz="3600" dirty="0" smtClean="0"/>
          </a:p>
          <a:p>
            <a:endParaRPr lang="en-US" sz="3600"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TotalTime>
  <Words>1640</Words>
  <Application>Microsoft Office PowerPoint</Application>
  <PresentationFormat>On-screen Show (4:3)</PresentationFormat>
  <Paragraphs>65</Paragraphs>
  <Slides>52</Slides>
  <Notes>4</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Slide 1</vt:lpstr>
      <vt:lpstr>Slide 2</vt:lpstr>
      <vt:lpstr> LECTURE. 12. Unit. 2 Introduction to Cubism. 20th Century art in Pakistan  (Pakistani Artists Shakir Ali and Mansoor Rahi    </vt:lpstr>
      <vt:lpstr>Slide 4</vt:lpstr>
      <vt:lpstr>Slide 5</vt:lpstr>
      <vt:lpstr>Slide 6</vt:lpstr>
      <vt:lpstr>Slide 7</vt:lpstr>
      <vt:lpstr>Slide 8</vt:lpstr>
      <vt:lpstr>Slide 9</vt:lpstr>
      <vt:lpstr>Slide 10</vt:lpstr>
      <vt:lpstr>Slide 11</vt:lpstr>
      <vt:lpstr>Slide 12</vt:lpstr>
      <vt:lpstr>Synthetic Cubism on the other hand was a natural extension of Analytic Cubism. Instead of breaking a subject down into pieces, it involved assembling pieces already available into a collage. Here’s an example by Georges Braque, entitled Tenora. </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Unit. 2 Introduction to Cubism. 20th Century art in Pakistan  (Pakistani Artists Shakir Ali and Mansoor Rahi</dc:title>
  <dc:creator>Samina Saleem</dc:creator>
  <cp:lastModifiedBy>stdc_lp</cp:lastModifiedBy>
  <cp:revision>27</cp:revision>
  <dcterms:created xsi:type="dcterms:W3CDTF">2014-06-27T05:38:57Z</dcterms:created>
  <dcterms:modified xsi:type="dcterms:W3CDTF">2014-06-28T03:13:46Z</dcterms:modified>
</cp:coreProperties>
</file>