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01" r:id="rId2"/>
    <p:sldId id="256" r:id="rId3"/>
    <p:sldId id="257" r:id="rId4"/>
    <p:sldId id="258" r:id="rId5"/>
    <p:sldId id="259" r:id="rId6"/>
    <p:sldId id="260" r:id="rId7"/>
    <p:sldId id="277" r:id="rId8"/>
    <p:sldId id="261" r:id="rId9"/>
    <p:sldId id="262" r:id="rId10"/>
    <p:sldId id="263" r:id="rId11"/>
    <p:sldId id="278" r:id="rId12"/>
    <p:sldId id="297" r:id="rId13"/>
    <p:sldId id="264" r:id="rId14"/>
    <p:sldId id="265" r:id="rId15"/>
    <p:sldId id="294" r:id="rId16"/>
    <p:sldId id="279" r:id="rId17"/>
    <p:sldId id="280" r:id="rId18"/>
    <p:sldId id="266" r:id="rId19"/>
    <p:sldId id="295" r:id="rId20"/>
    <p:sldId id="281" r:id="rId21"/>
    <p:sldId id="283" r:id="rId22"/>
    <p:sldId id="284" r:id="rId23"/>
    <p:sldId id="267" r:id="rId24"/>
    <p:sldId id="285" r:id="rId25"/>
    <p:sldId id="286" r:id="rId26"/>
    <p:sldId id="268" r:id="rId27"/>
    <p:sldId id="287" r:id="rId28"/>
    <p:sldId id="269" r:id="rId29"/>
    <p:sldId id="299" r:id="rId30"/>
    <p:sldId id="270" r:id="rId31"/>
    <p:sldId id="300" r:id="rId32"/>
    <p:sldId id="271" r:id="rId33"/>
    <p:sldId id="272" r:id="rId34"/>
    <p:sldId id="288" r:id="rId35"/>
    <p:sldId id="289" r:id="rId36"/>
    <p:sldId id="273" r:id="rId37"/>
    <p:sldId id="274" r:id="rId38"/>
    <p:sldId id="275" r:id="rId39"/>
    <p:sldId id="290" r:id="rId40"/>
    <p:sldId id="291" r:id="rId41"/>
    <p:sldId id="292" r:id="rId42"/>
    <p:sldId id="293"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327403-1514-4082-8E51-7A1DE9F08021}" type="datetimeFigureOut">
              <a:rPr lang="en-US" smtClean="0"/>
              <a:pPr/>
              <a:t>7/16/2014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00255E-7961-46F2-B0EA-F47A5D56B3C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26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28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30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32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36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00255E-7961-46F2-B0EA-F47A5D56B3CF}"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E9FDB1-DED4-4D0D-94A1-EC6D07F56AF4}"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E9FDB1-DED4-4D0D-94A1-EC6D07F56AF4}"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E9FDB1-DED4-4D0D-94A1-EC6D07F56AF4}"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E9FDB1-DED4-4D0D-94A1-EC6D07F56AF4}"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E9FDB1-DED4-4D0D-94A1-EC6D07F56AF4}" type="datetimeFigureOut">
              <a:rPr lang="en-US" smtClean="0"/>
              <a:pPr/>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E9FDB1-DED4-4D0D-94A1-EC6D07F56AF4}" type="datetimeFigureOut">
              <a:rPr lang="en-US" smtClean="0"/>
              <a:pPr/>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9FDB1-DED4-4D0D-94A1-EC6D07F56AF4}" type="datetimeFigureOut">
              <a:rPr lang="en-US" smtClean="0"/>
              <a:pPr/>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9FDB1-DED4-4D0D-94A1-EC6D07F56AF4}"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9FDB1-DED4-4D0D-94A1-EC6D07F56AF4}"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E9FDB1-DED4-4D0D-94A1-EC6D07F56AF4}"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E9FDB1-DED4-4D0D-94A1-EC6D07F56AF4}"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B3FE6-82F5-4CB3-B014-D91C525D385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9FDB1-DED4-4D0D-94A1-EC6D07F56AF4}" type="datetimeFigureOut">
              <a:rPr lang="en-US" smtClean="0"/>
              <a:pPr/>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6B3FE6-82F5-4CB3-B014-D91C525D385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85800"/>
            <a:ext cx="7848600" cy="4524315"/>
          </a:xfrm>
          <a:prstGeom prst="rect">
            <a:avLst/>
          </a:prstGeom>
        </p:spPr>
        <p:txBody>
          <a:bodyPr wrap="square">
            <a:spAutoFit/>
          </a:bodyPr>
          <a:lstStyle/>
          <a:p>
            <a:pPr algn="ctr"/>
            <a:endParaRPr lang="en-US" sz="3600" b="1" dirty="0" smtClean="0"/>
          </a:p>
          <a:p>
            <a:pPr algn="ctr"/>
            <a:r>
              <a:rPr lang="en-US" sz="3600" b="1" dirty="0" smtClean="0"/>
              <a:t>SAMINA SALEEM</a:t>
            </a:r>
          </a:p>
          <a:p>
            <a:pPr algn="ctr"/>
            <a:r>
              <a:rPr lang="en-US" sz="3600" b="1" dirty="0" smtClean="0"/>
              <a:t>ASSISTANT PROFESSOR IN FINE ARTS</a:t>
            </a:r>
          </a:p>
          <a:p>
            <a:pPr algn="ctr"/>
            <a:r>
              <a:rPr lang="en-US" sz="3600" b="1" dirty="0" smtClean="0"/>
              <a:t>GOVERNMENT POST GRADUTE COLLEGE FOR WOMEN SATELLITE TOWN RAWALPINDI</a:t>
            </a:r>
          </a:p>
          <a:p>
            <a:pPr algn="ctr"/>
            <a:r>
              <a:rPr lang="en-US" sz="3600" b="1" dirty="0" smtClean="0"/>
              <a:t>PHD RESEARCHER AT QUAID-I- AZAM UNIVERSITY ISLMABAD</a:t>
            </a:r>
            <a:endParaRPr lang="en-US" sz="3600" b="1" dirty="0"/>
          </a:p>
        </p:txBody>
      </p:sp>
      <p:sp>
        <p:nvSpPr>
          <p:cNvPr id="2050" name="AutoShape 2" descr="data:image/jpeg;base64,/9j/4AAQSkZJRgABAQAAAQABAAD/2wCEAAkGBwgHBgkIBwgKCgkLDRYPDQwMDRsUFRAWIB0iIiAdHx8kKDQsJCYxJx8fLT0tMTU3Ojo6Iys/RD84QzQ5OjcBCgoKDQwNGg8PGjclHyU3Nzc3Nzc3Nzc3Nzc3Nzc3Nzc3Nzc3Nzc3Nzc3Nzc3Nzc3Nzc3Nzc3Nzc3Nzc3Nzc3N//AABEIAHgAwAMBIgACEQEDEQH/xAAbAAACAwEBAQAAAAAAAAAAAAADBAIFBgABB//EAD8QAAIBAwMBBgMECAUDBQAAAAECAwAEEQUSITEGEyJBUXEUMmFSgZGhBxUjM0JygrEkYpLB0Rai8UNTY+Hw/8QAGQEAAwEBAQAAAAAAAAAAAAAAAgMEBQEA/8QAKhEAAgICAQQBAwMFAAAAAAAAAAECEQMhEgQTMUFRIjJhI9HwFDNCcbH/2gAMAwEAAhEDEQA/APhw60XANCFO26Kw8VeBk62L4HrTe0CFSTnIo8UcS7ww5PTNP2ptngMbIc9elMjFvRPkzUirWMEEqMg0XuBtDAGrO2tbdTkDg9eKcS3gABwQOnvTI4WyafUpMroYsKA45xnpRI4HwxA4HPIq3htIQCwl58uOKPHaKThHQtzkMcVTDAST6pWUbQ5XO2hTQDAUCtK1myrwm4L0xzSrwKxw+R/lIwabLp0DDqdmceLY3PT6UJoBuyVzj1q4mtl5IOR6Cl5FA8hnBwameGiyGaxExbkAPlQ1t9pJzt49KsETw7j1r0HI8QP316OJMLusSNuVAPUmpi2Dr9aejjUn9oeT5+gqRiCeeB1BNVx6eKQDysq2t+7YjHvUJoR6U5P8xOete43R+JcUuWFeEMU35Kkx8mvBHkcCnmjHOBUO7IU44qd4RyyaEJUKgCg446VZSp0z1oPdYODSnjYyM9CWKhTEiBWPNL0qSocnZJeoq1tY1AUnke1VcfLgfWtFBFgINo5HOKLGrYjqJcUR7gsUKjrT8SpFHvbYoyeS2c15mK3XMjgqFz7UGBGv5S7Bu5U4HlgelW4o7M+T5LfgJb6gASixAjOcnzq6tGiugM7V89hH/wB0tapCinAUIfsjJr26hDxfsFIcdCD/AMVZijolycZOlotXhwjAMuOh86LBCJOHIUHgELSmi3Ju4Srg71JzmrhEgi+ZvcLjPrRqO7M/I5QfF+QK6aobjcWHng81GbT3LArknzz0ppLuQyMqJtAHVjmlZ5Zi5BlbH0OKNxsUnkvyI3GjSScAAN9GpO60eeNwNhZTnkfdTcqyq5dCzYPrzRRNMLbdJn5sD6UiUCqOTKq2VdtpriUxFCMxSHn1VCw/NRVVNGTKV24AOWPl9K1fxUllotzqN02O+DQWgbkv5SuB6Bcr/M/0rPxBntt0sZJly7bevNDGKcnRoRc4xTkCRo2OTQrghD4TlSOuaidse7qVHGaGkcjwGTae73bckcZ9PemuSSobGPshsLMdoO31orbUwCTtHWpiB0Xd/Ca8aMGMbuSPKuKNo7yVgVEbDwn8aG8JB++jEYGGAGfSoOWUbRlh6UtpewkwM0G3GMUpNuXjHFWTbdgGScCkZAXYjzzxSMkfQ7HL5FNuaTPFXAiQKSG5H0qnbqahyqirHK7JwDMyY9avoG2x/tWJ+gqhh/ep71epGpXBbHqBRYVuxfUHl5LvMcCADd+dW1nF3Kxg4Hrmqa2HeXwGSAOnnWghnRFCqmX86uxPZDn0lFDFtChUsWG3JyTRkuIo1ZUBkk6AgcCkmlLlt7Yz/CBRIo+7AYHO4+RqqCZFKPyDsJmTUX3cCQZwKvoJNxAY+fQVRvFtmRt3y8A+tXFlCzSBVXOR1NUuNKxOem1IZfbLKSvDIOOagodtpOcZwGIowRbeRt2CT5+QqMay3lxFbWcZmldsIiDOaVKXHZO1y0iPdkZDck+lNTadFb2CX+uySQabyY4U4nuznon2V9W/Crk2+ndlwG1IxXurYBFqDmOAnp3h8z9P/NYLtNqt7rF3MZpGkduHkz0H2VHQCpJTeX7fBd0+Dty/U8/8/wBlXrmpTa7qPeuY0iQBI4YsiKFR0RB6D18zk1KyS6kmjghid2lfYgXncfQUKG3UIVHCjpzX1bsPY2kcHZObaAsj3sDsRyJiCVz9dinH0Arsn2Y2aH92VGT7Kdk31PUdHkvRtt7uSWQIRy6RYz9xPHtmia7pUdh2A0e7VObm/medv8xG0fkn962+izCzs+y9yybf1bfzaTeD/wBssSqk/Qts/wBYNJ9p9Mln7C69pYB7/RtSa4iHrCx3qf8ARIw/pNS91ymmx/aUYnyuF0fG5vCnX39MUt3q94S4br0osFmdxJlKgdDTE1rFj+LcOpJ61ox0iN8UwCvDO37Mf0nzoM8LIy7Tj19a9k2byITtA5GPKoIJJm2k8nzrkkjqVbIKhaUBRkdDUHiWMnoT6UxPmGUiEcg/MRS5csGJPP8AekTjsZFt+AEhAQ88/wBqpD51cyAsu3HJ6VTHrWf1CaaLcHhkov3q+9XkR2W7M2BgdT51SQ8zJn1qyncd2B5mvYVdnMytpErORg5ZOOMVZRPjk5GetV1om1Nwzmm1d8cpkDzFWxRNlVsdEqphj1Y5oyTPt4PGelJGaN1+UjFEWZcAc1RG7JpR14HZnZRGccjrV/YOyRq55Zh51npHRo9xYE44GK0nZXT7jXb21srXHIJkYj5F4y1VykljtskyY3OopFjo2jX3aC77qBQsa/vJW4WMfX/gVbz6lYaDZPY9mDhj4LnVCBvc+Yjz0H16emetQ7U6xawWsnZ3RHEVlD4Z5VPNxJ0YE+mRz69OnXGTXGcKGAiA5wPOoGnmdy8fATXZXGHn2/2BzIZJiqOwdmJZmOTk9Tn1pOaICTCrhUXCr7jOavezWkvrF/HHuCwTytAsuf8A1O7ZwP8At/Ome1+mol1pWpW8bCzvrSNdmcbJY1CMh64IwBz6Gj7sIyUEHDDk4OfozkMLTDJGAvUj1rZdjbkv3+g993ctzi5sZW6RXUeCufowA/DHnQ49X0SXRbXTLrQZkuIpm/cXGzOccliCSTxn28ulCs7js/aTG5i0fUVmgcMCb4EhgeMeHrml5Hzi04sPH+nNS5qjax9xd3JuJFa3se0afD3MYOTa36AgHPr4SuftIvrTHf4uLXVb5RtlH6n1mPHh37sJJ7bjj+WUHyoK6Jqszax8VbrbWWrx/ExIsm97K7VQVY8Y5Kg5HGVA86HY30epayLO9j/wXaHR4Jp0H8EzKR1HqoAz6hazq+DWckq5ez5xrukPoWr3WnToWWN/2bk/Mn8J/D/eqS/woyjcnjFfRe09rPrPZv4rez6tochsr7gZmQHAc/k33tWEFoY8O2139MdK1cEucPyZeasc/JnFQlyWJAHWmLcZlCnhc9PWrlbVTvk2jOeeMc0hdKq3gbAwRhseVM4tHllU3R5OQo8AHsKRlhON3rVosXDKOfqfSlGbYuOp9TXJK2ehKtIrm3AHd5dKo26n3rStA0wYr08iazT/ADEfWszq1TRpdM7s5DhwfSnoQ0xyRwKRXlhVnbkJ7UvBV7GZXoPF4fDTcTgKQT1+lJK43Z+lGSQkELxxVsHsjnGxrdGzBRRO5MS+TE9KVi4bnmm0cE5yNtURdiZJrwehnQbWiJz0r6V2bnHZz9Gl5rQUpeajKYIGA8Srkrkfg7fhXzoMrrw4zX0HWgbv9D2iTQjKWd1tmHp86f3I/GhzNtRhemzuKtutpGba1uLWztri+spYLa6BNvI64Dgf/vPr1qpkMaO4OSTxxVte9odY1HT7Oxu7hrm3th+xRRlnPQbvtEDgf880/qejx/rGGwER+NitoxLGiknfjLAeuCcfdXlkadTJpxircbaCdgr6JfiNKluFtXuJ0nsrl+kNyvC59Qw8J/DzrdXEVtcQXUeoRdzp9zMPjYictpl39sesbnBz05z0Y4xDdj5bePvtWuLXSrcn5rxhvb+VByfbitnoV0dUCjSBLqElgghurq9AiW7ibP7LbyWI6gtjHqcnMeauXOLLsEnKPCaMTqulT2lzeWdyv+MsV3P/APND03D+XI59Dz8tazStHs762t+1JukS0hUz3luV5M8fX2yRn7/rXmtWKw65oNs5dpLfUWsELtlpbWSLdhvUoGK5+/zrDLd3Om9mLaVZn+FvbiYPGH4keMrjjz8/wpiySyRW6/mxMsKxtur/AHH4Na1S3e41H4+8MMshFzHHLw5bnksCFByRlRkY4xX0L4d7Cw1KOV45Lnura8imjTaowcLGo+ypjGP5uax+i9ldR1fRpEkube1maP4mPTmOZXUjAZh/CD0BwasoNexHbWscMk5sbG2S5ZRuC914nY+qqSCfMlcDrkLzcX9noZ07klWRDEF2Lf8ASXqVq8LfAao7W0jEeF2Ea9D5kNkf1V86u1msrye0kfvGglaL3wcV9XvbJFm0+171m+D1dZ4pieWiZGlYsfPndz9BXyrVJG1PXLq7jISKSd5Vz6FiR+VP6SdvXwhXVxilt+2KvO8Z2MvJ8loEkIfcy7TKeNu3OKcVIAx3yb8c8DrXS3SxuDGixr6k5Iq1tGfGbv6UIBJ0wHYD3oEwjXdxvk9SOKLeymfxb/vz1pZroAY43Yx0zmkuVOiqCk9gZNxwuf8AYVmJPnb3Nanajocrz61lpPnb3qDrPRpdJ7PE+cU/H156UhGPGB9asEAPnSMKsfkJA4O0daKoZAcck/WhYy1Welabdancw2lnE0tzMQsaKPmP+3vVMfYhg7dXIGUOMc01FGrDZEpLkfLjJP3V9BTs/wBkex8C/wDVl62qaoFG7TrJsqh9D0/FiPaon9JXww7ns1oel6XB5ExbnP4YAP40yOaX+KsXKFfc6MhZdnNdu3AsdF1GQH+L4Zwv+ogD86+o/o+0DXLTS9S0rtXYRw6PeRknvZ13RvjB6HzGDnyIrGah217UX0eW1m5hVh0g2x/gQMj8azN1cXl+uL+9urrnn4i4eTP+omvShkyKnSORyYobVn0PUtCtP0awreRx3WrajMxFnPNEBbWv2Wb1fp7+WKT0fWe1mtyRaLpd5aW8riSQzxrtdgfEdz8nJJJyMctS/Znt9qOk2/6t1K3TVtK2EGCY5dV9FJyCP8p/EVaLD+j3XD8RYandaBc9e6kXaqH78gf0til8XG+av8+Qm+W8bpfAo66bp5s2u9XW9nuC0WpKjb3tmH8e48nBx1zkBsGnu1mjDSNEsLAXkVxJeXEl0Xh8CsoVVUj7jn3zSL9idE7wSr270fZnJy6ZP/fRSnY3Ru7eS/vO0FxECscEZ2wDr1J8uvAJ9q7yjrd/ihUsb2/D+bC6bBLp9kmuX0rf4eN4tMVnJMksgw0mSfFgdT9AB8oFS7Ga7ptn2bGhtpUmqana3Ty2cTWveLluQ5boMZI9az+sdor7Vp/ib0JFtG2GOLiOJPsqP7+v4CgRyCSMsTl+AcNgn8Kcum5R3on/AKp45fK/mzU3vYfWRZX/AGk1C6nbUpmDNbwMS2w8MCV+7wjgAfgPsDb6npmvrLPY3UGnXETQTd7CypjGQSSMcY/M0DRu1GraTYPp1g6pGX70yMN7LnjC54HTPn+de3uv6pqlu0d1qlxJHnxRkKoz/SBxQ9rJTi0qC7+JtSTdnl52jed0tClwln3ccErp+8eNVAYLn1xnnqMDjnNV2u/U8ern/pkzfCmMd5uB2hsD5M8++fPpQWWRJCA+7r0kP+9cUQYZhKfUFs02GHg00yfJ1FpqSEkgyo7wEKD6Hih3avJ4VTAHQgYzVjKI1QfvRkevFKPHFy2+Q+5qlUTxnuysnt5FT5M+5pRbYsdzFVI6HNXM8cAiO1jn/NVe3djkAD+1JyL6irHlbQu4hTwvKc56qM1lZfnb+Y1pXdTLz0FZqT529zWd1Xo1Ok8M8T5xTivSS9aOG4pGOVFM1Y1FJ4jmrvSNdudKSb9Xt3NzMvd/Er88aeaof4c+ZHPHGKzqtRVenKYpx9lus2G3k/McknnJ86J3oYqdoX2HWq2K5KJtwCB6ij/Gu6gFufXzqhZFRPLG2WPxeVwAD6g+dLI8krkRqeegFBF0xAUlcDjpTsF08cZ2kDzyBzTIz5bAceIaIeLJBby++oTpImJF49K43rvySDySPoTUTdyMSQQMnpTe4ltCOLskl2zttI8Q61KSTnachjSMs37TfwHHmKiLuUnnHuRQOafhh9r2i8iaQjYy7h156GpCREkXuZish6IORn0+lVHx0zkZPAYtjPQmjwXJjGVxkHPSuqaivIl4i5RbnaxaSMnOTkkZrlnuFkJRD6EKc8mkBrkyE7WQk9AR9c0v+sJu+Yq4Vm64HB5zXHmTBWKS9FnJftI4BjIYenrUJ57hxnuiqkfORgUpZ38khKuQGHmB1osl7KkAjJAUDHIpkZfToFw3VBUuXZSmQSPzrySeSIELglPm44xShu2KjcRkdD92KPJqhmhMcm0g9fD7f8Cvd5ez3ba9BJrgSjjrt8+lJNcDHQE+1DaRSvhByPOlg+Ocip8mf6hkcdEjcYJyox55FZiT529zV7M5LVQv8x96hzStmn0saTPB1qYrq6kopJA8URDxXV1MTAZMvXCXyr2urts5QSJ+OTTaSnA59q6upsJNCZpElnAJFed7niurqLuMBwQORwv1ru9U4Gce9dXUrk7CUVQRZV445r2SUKDsIP1rq6u8mBwVi5Ynr186JBJ+08XQHqa6urkW7DaVDaXG248JxRZZlZSGNe11OeSVE7xqxCeXY+Q3hx0ofxT7vCcfdXV1TuTsojFUEM7beCM5obyEY6dPKurqFtnFFWCeYkfN1qsNdXUMnZTjVH//2Q=="/>
          <p:cNvSpPr>
            <a:spLocks noChangeAspect="1" noChangeArrowheads="1"/>
          </p:cNvSpPr>
          <p:nvPr/>
        </p:nvSpPr>
        <p:spPr bwMode="auto">
          <a:xfrm>
            <a:off x="155575" y="-547688"/>
            <a:ext cx="1828800" cy="1143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2" name="AutoShape 4" descr="data:image/jpeg;base64,/9j/4AAQSkZJRgABAQAAAQABAAD/2wCEAAkGBwgHBgkIBwgKCgkLDRYPDQwMDRsUFRAWIB0iIiAdHx8kKDQsJCYxJx8fLT0tMTU3Ojo6Iys/RD84QzQ5OjcBCgoKDQwNGg8PGjclHyU3Nzc3Nzc3Nzc3Nzc3Nzc3Nzc3Nzc3Nzc3Nzc3Nzc3Nzc3Nzc3Nzc3Nzc3Nzc3Nzc3N//AABEIAHgAwAMBIgACEQEDEQH/xAAbAAACAwEBAQAAAAAAAAAAAAADBAIFBgABB//EAD8QAAIBAwMBBgMECAUDBQAAAAECAwAEEQUSITEGEyJBUXEUMmFSgZGhBxUjM0JygrEkYpLB0Rai8UNTY+Hw/8QAGQEAAwEBAQAAAAAAAAAAAAAAAgMEBQEA/8QAKhEAAgICAQQBAwMFAAAAAAAAAAECEQMhEgQTMUFRIjJhI9HwFDNCcbH/2gAMAwEAAhEDEQA/APhw60XANCFO26Kw8VeBk62L4HrTe0CFSTnIo8UcS7ww5PTNP2ptngMbIc9elMjFvRPkzUirWMEEqMg0XuBtDAGrO2tbdTkDg9eKcS3gABwQOnvTI4WyafUpMroYsKA45xnpRI4HwxA4HPIq3htIQCwl58uOKPHaKThHQtzkMcVTDAST6pWUbQ5XO2hTQDAUCtK1myrwm4L0xzSrwKxw+R/lIwabLp0DDqdmceLY3PT6UJoBuyVzj1q4mtl5IOR6Cl5FA8hnBwameGiyGaxExbkAPlQ1t9pJzt49KsETw7j1r0HI8QP316OJMLusSNuVAPUmpi2Dr9aejjUn9oeT5+gqRiCeeB1BNVx6eKQDysq2t+7YjHvUJoR6U5P8xOete43R+JcUuWFeEMU35Kkx8mvBHkcCnmjHOBUO7IU44qd4RyyaEJUKgCg446VZSp0z1oPdYODSnjYyM9CWKhTEiBWPNL0qSocnZJeoq1tY1AUnke1VcfLgfWtFBFgINo5HOKLGrYjqJcUR7gsUKjrT8SpFHvbYoyeS2c15mK3XMjgqFz7UGBGv5S7Bu5U4HlgelW4o7M+T5LfgJb6gASixAjOcnzq6tGiugM7V89hH/wB0tapCinAUIfsjJr26hDxfsFIcdCD/AMVZijolycZOlotXhwjAMuOh86LBCJOHIUHgELSmi3Ju4Srg71JzmrhEgi+ZvcLjPrRqO7M/I5QfF+QK6aobjcWHng81GbT3LArknzz0ppLuQyMqJtAHVjmlZ5Zi5BlbH0OKNxsUnkvyI3GjSScAAN9GpO60eeNwNhZTnkfdTcqyq5dCzYPrzRRNMLbdJn5sD6UiUCqOTKq2VdtpriUxFCMxSHn1VCw/NRVVNGTKV24AOWPl9K1fxUllotzqN02O+DQWgbkv5SuB6Bcr/M/0rPxBntt0sZJly7bevNDGKcnRoRc4xTkCRo2OTQrghD4TlSOuaidse7qVHGaGkcjwGTae73bckcZ9PemuSSobGPshsLMdoO31orbUwCTtHWpiB0Xd/Ca8aMGMbuSPKuKNo7yVgVEbDwn8aG8JB++jEYGGAGfSoOWUbRlh6UtpewkwM0G3GMUpNuXjHFWTbdgGScCkZAXYjzzxSMkfQ7HL5FNuaTPFXAiQKSG5H0qnbqahyqirHK7JwDMyY9avoG2x/tWJ+gqhh/ep71epGpXBbHqBRYVuxfUHl5LvMcCADd+dW1nF3Kxg4Hrmqa2HeXwGSAOnnWghnRFCqmX86uxPZDn0lFDFtChUsWG3JyTRkuIo1ZUBkk6AgcCkmlLlt7Yz/CBRIo+7AYHO4+RqqCZFKPyDsJmTUX3cCQZwKvoJNxAY+fQVRvFtmRt3y8A+tXFlCzSBVXOR1NUuNKxOem1IZfbLKSvDIOOagodtpOcZwGIowRbeRt2CT5+QqMay3lxFbWcZmldsIiDOaVKXHZO1y0iPdkZDck+lNTadFb2CX+uySQabyY4U4nuznon2V9W/Crk2+ndlwG1IxXurYBFqDmOAnp3h8z9P/NYLtNqt7rF3MZpGkduHkz0H2VHQCpJTeX7fBd0+Dty/U8/8/wBlXrmpTa7qPeuY0iQBI4YsiKFR0RB6D18zk1KyS6kmjghid2lfYgXncfQUKG3UIVHCjpzX1bsPY2kcHZObaAsj3sDsRyJiCVz9dinH0Arsn2Y2aH92VGT7Kdk31PUdHkvRtt7uSWQIRy6RYz9xPHtmia7pUdh2A0e7VObm/medv8xG0fkn962+izCzs+y9yybf1bfzaTeD/wBssSqk/Qts/wBYNJ9p9Mln7C69pYB7/RtSa4iHrCx3qf8ARIw/pNS91ymmx/aUYnyuF0fG5vCnX39MUt3q94S4br0osFmdxJlKgdDTE1rFj+LcOpJ61ox0iN8UwCvDO37Mf0nzoM8LIy7Tj19a9k2byITtA5GPKoIJJm2k8nzrkkjqVbIKhaUBRkdDUHiWMnoT6UxPmGUiEcg/MRS5csGJPP8AekTjsZFt+AEhAQ88/wBqpD51cyAsu3HJ6VTHrWf1CaaLcHhkov3q+9XkR2W7M2BgdT51SQ8zJn1qyncd2B5mvYVdnMytpErORg5ZOOMVZRPjk5GetV1om1Nwzmm1d8cpkDzFWxRNlVsdEqphj1Y5oyTPt4PGelJGaN1+UjFEWZcAc1RG7JpR14HZnZRGccjrV/YOyRq55Zh51npHRo9xYE44GK0nZXT7jXb21srXHIJkYj5F4y1VykljtskyY3OopFjo2jX3aC77qBQsa/vJW4WMfX/gVbz6lYaDZPY9mDhj4LnVCBvc+Yjz0H16emetQ7U6xawWsnZ3RHEVlD4Z5VPNxJ0YE+mRz69OnXGTXGcKGAiA5wPOoGnmdy8fATXZXGHn2/2BzIZJiqOwdmJZmOTk9Tn1pOaICTCrhUXCr7jOavezWkvrF/HHuCwTytAsuf8A1O7ZwP8At/Ome1+mol1pWpW8bCzvrSNdmcbJY1CMh64IwBz6Gj7sIyUEHDDk4OfozkMLTDJGAvUj1rZdjbkv3+g993ctzi5sZW6RXUeCufowA/DHnQ49X0SXRbXTLrQZkuIpm/cXGzOccliCSTxn28ulCs7js/aTG5i0fUVmgcMCb4EhgeMeHrml5Hzi04sPH+nNS5qjax9xd3JuJFa3se0afD3MYOTa36AgHPr4SuftIvrTHf4uLXVb5RtlH6n1mPHh37sJJ7bjj+WUHyoK6Jqszax8VbrbWWrx/ExIsm97K7VQVY8Y5Kg5HGVA86HY30epayLO9j/wXaHR4Jp0H8EzKR1HqoAz6hazq+DWckq5ez5xrukPoWr3WnToWWN/2bk/Mn8J/D/eqS/woyjcnjFfRe09rPrPZv4rez6tochsr7gZmQHAc/k33tWEFoY8O2139MdK1cEucPyZeasc/JnFQlyWJAHWmLcZlCnhc9PWrlbVTvk2jOeeMc0hdKq3gbAwRhseVM4tHllU3R5OQo8AHsKRlhON3rVosXDKOfqfSlGbYuOp9TXJK2ehKtIrm3AHd5dKo26n3rStA0wYr08iazT/ADEfWszq1TRpdM7s5DhwfSnoQ0xyRwKRXlhVnbkJ7UvBV7GZXoPF4fDTcTgKQT1+lJK43Z+lGSQkELxxVsHsjnGxrdGzBRRO5MS+TE9KVi4bnmm0cE5yNtURdiZJrwehnQbWiJz0r6V2bnHZz9Gl5rQUpeajKYIGA8Srkrkfg7fhXzoMrrw4zX0HWgbv9D2iTQjKWd1tmHp86f3I/GhzNtRhemzuKtutpGba1uLWztri+spYLa6BNvI64Dgf/vPr1qpkMaO4OSTxxVte9odY1HT7Oxu7hrm3th+xRRlnPQbvtEDgf880/qejx/rGGwER+NitoxLGiknfjLAeuCcfdXlkadTJpxircbaCdgr6JfiNKluFtXuJ0nsrl+kNyvC59Qw8J/DzrdXEVtcQXUeoRdzp9zMPjYictpl39sesbnBz05z0Y4xDdj5bePvtWuLXSrcn5rxhvb+VByfbitnoV0dUCjSBLqElgghurq9AiW7ibP7LbyWI6gtjHqcnMeauXOLLsEnKPCaMTqulT2lzeWdyv+MsV3P/APND03D+XI59Dz8tazStHs762t+1JukS0hUz3luV5M8fX2yRn7/rXmtWKw65oNs5dpLfUWsELtlpbWSLdhvUoGK5+/zrDLd3Om9mLaVZn+FvbiYPGH4keMrjjz8/wpiySyRW6/mxMsKxtur/AHH4Na1S3e41H4+8MMshFzHHLw5bnksCFByRlRkY4xX0L4d7Cw1KOV45Lnura8imjTaowcLGo+ypjGP5uax+i9ldR1fRpEkube1maP4mPTmOZXUjAZh/CD0BwasoNexHbWscMk5sbG2S5ZRuC914nY+qqSCfMlcDrkLzcX9noZ07klWRDEF2Lf8ASXqVq8LfAao7W0jEeF2Ea9D5kNkf1V86u1msrye0kfvGglaL3wcV9XvbJFm0+171m+D1dZ4pieWiZGlYsfPndz9BXyrVJG1PXLq7jISKSd5Vz6FiR+VP6SdvXwhXVxilt+2KvO8Z2MvJ8loEkIfcy7TKeNu3OKcVIAx3yb8c8DrXS3SxuDGixr6k5Iq1tGfGbv6UIBJ0wHYD3oEwjXdxvk9SOKLeymfxb/vz1pZroAY43Yx0zmkuVOiqCk9gZNxwuf8AYVmJPnb3Nanajocrz61lpPnb3qDrPRpdJ7PE+cU/H156UhGPGB9asEAPnSMKsfkJA4O0daKoZAcck/WhYy1Welabdancw2lnE0tzMQsaKPmP+3vVMfYhg7dXIGUOMc01FGrDZEpLkfLjJP3V9BTs/wBkex8C/wDVl62qaoFG7TrJsqh9D0/FiPaon9JXww7ns1oel6XB5ExbnP4YAP40yOaX+KsXKFfc6MhZdnNdu3AsdF1GQH+L4Zwv+ogD86+o/o+0DXLTS9S0rtXYRw6PeRknvZ13RvjB6HzGDnyIrGah217UX0eW1m5hVh0g2x/gQMj8azN1cXl+uL+9urrnn4i4eTP+omvShkyKnSORyYobVn0PUtCtP0awreRx3WrajMxFnPNEBbWv2Wb1fp7+WKT0fWe1mtyRaLpd5aW8riSQzxrtdgfEdz8nJJJyMctS/Znt9qOk2/6t1K3TVtK2EGCY5dV9FJyCP8p/EVaLD+j3XD8RYandaBc9e6kXaqH78gf0til8XG+av8+Qm+W8bpfAo66bp5s2u9XW9nuC0WpKjb3tmH8e48nBx1zkBsGnu1mjDSNEsLAXkVxJeXEl0Xh8CsoVVUj7jn3zSL9idE7wSr270fZnJy6ZP/fRSnY3Ru7eS/vO0FxECscEZ2wDr1J8uvAJ9q7yjrd/ihUsb2/D+bC6bBLp9kmuX0rf4eN4tMVnJMksgw0mSfFgdT9AB8oFS7Ga7ptn2bGhtpUmqana3Ty2cTWveLluQ5boMZI9az+sdor7Vp/ib0JFtG2GOLiOJPsqP7+v4CgRyCSMsTl+AcNgn8Kcum5R3on/AKp45fK/mzU3vYfWRZX/AGk1C6nbUpmDNbwMS2w8MCV+7wjgAfgPsDb6npmvrLPY3UGnXETQTd7CypjGQSSMcY/M0DRu1GraTYPp1g6pGX70yMN7LnjC54HTPn+de3uv6pqlu0d1qlxJHnxRkKoz/SBxQ9rJTi0qC7+JtSTdnl52jed0tClwln3ccErp+8eNVAYLn1xnnqMDjnNV2u/U8ern/pkzfCmMd5uB2hsD5M8++fPpQWWRJCA+7r0kP+9cUQYZhKfUFs02GHg00yfJ1FpqSEkgyo7wEKD6Hih3avJ4VTAHQgYzVjKI1QfvRkevFKPHFy2+Q+5qlUTxnuysnt5FT5M+5pRbYsdzFVI6HNXM8cAiO1jn/NVe3djkAD+1JyL6irHlbQu4hTwvKc56qM1lZfnb+Y1pXdTLz0FZqT529zWd1Xo1Ok8M8T5xTivSS9aOG4pGOVFM1Y1FJ4jmrvSNdudKSb9Xt3NzMvd/Er88aeaof4c+ZHPHGKzqtRVenKYpx9lus2G3k/McknnJ86J3oYqdoX2HWq2K5KJtwCB6ij/Gu6gFufXzqhZFRPLG2WPxeVwAD6g+dLI8krkRqeegFBF0xAUlcDjpTsF08cZ2kDzyBzTIz5bAceIaIeLJBby++oTpImJF49K43rvySDySPoTUTdyMSQQMnpTe4ltCOLskl2zttI8Q61KSTnachjSMs37TfwHHmKiLuUnnHuRQOafhh9r2i8iaQjYy7h156GpCREkXuZish6IORn0+lVHx0zkZPAYtjPQmjwXJjGVxkHPSuqaivIl4i5RbnaxaSMnOTkkZrlnuFkJRD6EKc8mkBrkyE7WQk9AR9c0v+sJu+Yq4Vm64HB5zXHmTBWKS9FnJftI4BjIYenrUJ57hxnuiqkfORgUpZ38khKuQGHmB1osl7KkAjJAUDHIpkZfToFw3VBUuXZSmQSPzrySeSIELglPm44xShu2KjcRkdD92KPJqhmhMcm0g9fD7f8Cvd5ez3ba9BJrgSjjrt8+lJNcDHQE+1DaRSvhByPOlg+Ocip8mf6hkcdEjcYJyox55FZiT529zV7M5LVQv8x96hzStmn0saTPB1qYrq6kopJA8URDxXV1MTAZMvXCXyr2urts5QSJ+OTTaSnA59q6upsJNCZpElnAJFed7niurqLuMBwQORwv1ru9U4Gce9dXUrk7CUVQRZV445r2SUKDsIP1rq6u8mBwVi5Ynr186JBJ+08XQHqa6urkW7DaVDaXG248JxRZZlZSGNe11OeSVE7xqxCeXY+Q3hx0ofxT7vCcfdXV1TuTsojFUEM7beCM5obyEY6dPKurqFtnFFWCeYkfN1qsNdXUMnZTjVH//2Q=="/>
          <p:cNvSpPr>
            <a:spLocks noChangeAspect="1" noChangeArrowheads="1"/>
          </p:cNvSpPr>
          <p:nvPr/>
        </p:nvSpPr>
        <p:spPr bwMode="auto">
          <a:xfrm>
            <a:off x="155575" y="-547688"/>
            <a:ext cx="1828800" cy="1143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3067050"/>
          </a:xfrm>
        </p:spPr>
        <p:txBody>
          <a:bodyPr>
            <a:noAutofit/>
          </a:bodyPr>
          <a:lstStyle/>
          <a:p>
            <a:r>
              <a:rPr lang="en-US" sz="8000" dirty="0" smtClean="0"/>
              <a:t>ART, CRAFT AND CALLIGRAPHY</a:t>
            </a:r>
            <a:endParaRPr lang="en-US" sz="8000" dirty="0"/>
          </a:p>
        </p:txBody>
      </p:sp>
      <p:sp>
        <p:nvSpPr>
          <p:cNvPr id="3" name="Subtitle 2"/>
          <p:cNvSpPr>
            <a:spLocks noGrp="1"/>
          </p:cNvSpPr>
          <p:nvPr>
            <p:ph type="subTitle" idx="1"/>
          </p:nvPr>
        </p:nvSpPr>
        <p:spPr>
          <a:xfrm>
            <a:off x="762000" y="3886200"/>
            <a:ext cx="7772400" cy="1524000"/>
          </a:xfrm>
        </p:spPr>
        <p:txBody>
          <a:bodyPr>
            <a:normAutofit/>
          </a:bodyPr>
          <a:lstStyle/>
          <a:p>
            <a:r>
              <a:rPr lang="en-US" sz="8800" dirty="0" smtClean="0"/>
              <a:t>INTRODUCTION</a:t>
            </a:r>
            <a:endParaRPr lang="en-US" sz="8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1"/>
            <a:ext cx="8229600" cy="6986528"/>
          </a:xfrm>
          <a:prstGeom prst="rect">
            <a:avLst/>
          </a:prstGeom>
        </p:spPr>
        <p:txBody>
          <a:bodyPr wrap="square">
            <a:spAutoFit/>
          </a:bodyPr>
          <a:lstStyle/>
          <a:p>
            <a:r>
              <a:rPr lang="en-US" sz="4800" dirty="0" smtClean="0"/>
              <a:t>COURSE DESCRIPTION</a:t>
            </a:r>
          </a:p>
          <a:p>
            <a:pPr>
              <a:buFont typeface="Arial" pitchFamily="34" charset="0"/>
              <a:buChar char="•"/>
            </a:pPr>
            <a:r>
              <a:rPr lang="en-US" sz="3600" dirty="0" smtClean="0"/>
              <a:t>Teachers Education course</a:t>
            </a:r>
          </a:p>
          <a:p>
            <a:pPr>
              <a:buFont typeface="Arial" pitchFamily="34" charset="0"/>
              <a:buChar char="•"/>
            </a:pPr>
            <a:r>
              <a:rPr lang="en-US" sz="3600" dirty="0" smtClean="0"/>
              <a:t>Knowledge on Art, Craft and Calligraphy with relation to Pakistani artist and Craftsman</a:t>
            </a:r>
          </a:p>
          <a:p>
            <a:pPr>
              <a:buFont typeface="Arial" pitchFamily="34" charset="0"/>
              <a:buChar char="•"/>
            </a:pPr>
            <a:r>
              <a:rPr lang="en-US" sz="3600" dirty="0" smtClean="0"/>
              <a:t>Practice of making their own Art works</a:t>
            </a:r>
          </a:p>
          <a:p>
            <a:pPr>
              <a:buFont typeface="Arial" pitchFamily="34" charset="0"/>
              <a:buChar char="•"/>
            </a:pPr>
            <a:r>
              <a:rPr lang="en-US" sz="3600" dirty="0" smtClean="0"/>
              <a:t>Roll of Art in child development</a:t>
            </a:r>
          </a:p>
          <a:p>
            <a:pPr>
              <a:buFont typeface="Arial" pitchFamily="34" charset="0"/>
              <a:buChar char="•"/>
            </a:pPr>
            <a:r>
              <a:rPr lang="en-US" sz="3600" dirty="0"/>
              <a:t>I</a:t>
            </a:r>
            <a:r>
              <a:rPr lang="en-US" sz="3600" dirty="0" smtClean="0"/>
              <a:t>mportance of Art and craft in Curriculum and relationship with other subjects</a:t>
            </a:r>
          </a:p>
          <a:p>
            <a:pPr>
              <a:buFont typeface="Arial" pitchFamily="34" charset="0"/>
              <a:buChar char="•"/>
            </a:pPr>
            <a:r>
              <a:rPr lang="en-US" sz="3600" dirty="0" smtClean="0"/>
              <a:t>Class room planning and Evaluation of Art works </a:t>
            </a:r>
          </a:p>
          <a:p>
            <a:r>
              <a:rPr lang="en-US" sz="4000" dirty="0" smtClean="0"/>
              <a:t> </a:t>
            </a:r>
            <a:endParaRPr lang="en-US"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05800" cy="6432530"/>
          </a:xfrm>
          <a:prstGeom prst="rect">
            <a:avLst/>
          </a:prstGeom>
        </p:spPr>
        <p:txBody>
          <a:bodyPr wrap="square">
            <a:spAutoFit/>
          </a:bodyPr>
          <a:lstStyle/>
          <a:p>
            <a:r>
              <a:rPr lang="en-US" sz="4800" dirty="0" smtClean="0"/>
              <a:t>COURSE GOALS</a:t>
            </a:r>
          </a:p>
          <a:p>
            <a:pPr>
              <a:buFont typeface="Arial" pitchFamily="34" charset="0"/>
              <a:buChar char="•"/>
            </a:pPr>
            <a:r>
              <a:rPr lang="en-US" sz="2800" dirty="0" smtClean="0"/>
              <a:t>Student teacher will enhance the importance of art education in child development.</a:t>
            </a:r>
          </a:p>
          <a:p>
            <a:pPr>
              <a:buFont typeface="Arial" pitchFamily="34" charset="0"/>
              <a:buChar char="•"/>
            </a:pPr>
            <a:r>
              <a:rPr lang="en-US" sz="2800" dirty="0" smtClean="0"/>
              <a:t>They will recognize and make their students recognize and appreciate the artists, art styles and work.</a:t>
            </a:r>
          </a:p>
          <a:p>
            <a:pPr>
              <a:buFont typeface="Arial" pitchFamily="34" charset="0"/>
              <a:buChar char="•"/>
            </a:pPr>
            <a:r>
              <a:rPr lang="en-US" sz="2800" dirty="0" smtClean="0"/>
              <a:t>Origin and development of art and crafts in Pakistan.</a:t>
            </a:r>
          </a:p>
          <a:p>
            <a:pPr>
              <a:buFont typeface="Arial" pitchFamily="34" charset="0"/>
              <a:buChar char="•"/>
            </a:pPr>
            <a:r>
              <a:rPr lang="en-US" sz="2800" dirty="0" smtClean="0"/>
              <a:t>Student teacher will learn a variety of making art.</a:t>
            </a:r>
          </a:p>
          <a:p>
            <a:pPr>
              <a:buFont typeface="Arial" pitchFamily="34" charset="0"/>
              <a:buChar char="•"/>
            </a:pPr>
            <a:r>
              <a:rPr lang="en-US" sz="2800" dirty="0" smtClean="0"/>
              <a:t>Principles and elements of design and its application.</a:t>
            </a:r>
          </a:p>
          <a:p>
            <a:pPr>
              <a:buFont typeface="Arial" pitchFamily="34" charset="0"/>
              <a:buChar char="•"/>
            </a:pPr>
            <a:r>
              <a:rPr lang="en-US" sz="2800" dirty="0" smtClean="0"/>
              <a:t> Discus links between art, craft and calligraphy and other subjects.</a:t>
            </a:r>
          </a:p>
          <a:p>
            <a:pPr>
              <a:buFont typeface="Arial" pitchFamily="34" charset="0"/>
              <a:buChar char="•"/>
            </a:pPr>
            <a:r>
              <a:rPr lang="en-US" sz="2800" dirty="0"/>
              <a:t> </a:t>
            </a:r>
            <a:r>
              <a:rPr lang="en-US" sz="2800" dirty="0" smtClean="0"/>
              <a:t>Evaluation and appreciation of art works by students.</a:t>
            </a:r>
          </a:p>
          <a:p>
            <a:pPr>
              <a:buFont typeface="Arial" pitchFamily="34" charset="0"/>
              <a:buChar char="•"/>
            </a:pPr>
            <a:r>
              <a:rPr lang="en-US" sz="2800" dirty="0"/>
              <a:t> </a:t>
            </a:r>
            <a:r>
              <a:rPr lang="en-US" sz="2800" dirty="0" smtClean="0"/>
              <a:t>presentation of portfolio related to their knowledge gathered after this course.</a:t>
            </a:r>
          </a:p>
          <a:p>
            <a:pPr>
              <a:buFont typeface="Arial" pitchFamily="34" charset="0"/>
              <a:buChar char="•"/>
            </a:pP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86800" cy="6124754"/>
          </a:xfrm>
          <a:prstGeom prst="rect">
            <a:avLst/>
          </a:prstGeom>
        </p:spPr>
        <p:txBody>
          <a:bodyPr wrap="square">
            <a:spAutoFit/>
          </a:bodyPr>
          <a:lstStyle/>
          <a:p>
            <a:r>
              <a:rPr lang="en-US" sz="4000" dirty="0" smtClean="0"/>
              <a:t>LEARNING AND TEACHING APPROACH</a:t>
            </a:r>
          </a:p>
          <a:p>
            <a:pPr>
              <a:buFont typeface="Arial" pitchFamily="34" charset="0"/>
              <a:buChar char="•"/>
            </a:pPr>
            <a:r>
              <a:rPr lang="en-US" sz="3200" dirty="0" smtClean="0"/>
              <a:t> Student teacher in this practical oriented course will communicate the knowledge in an interactive way according to their learning abilities.</a:t>
            </a:r>
          </a:p>
          <a:p>
            <a:pPr>
              <a:buFont typeface="Arial" pitchFamily="34" charset="0"/>
              <a:buChar char="•"/>
            </a:pPr>
            <a:r>
              <a:rPr lang="en-US" sz="3200" dirty="0" smtClean="0"/>
              <a:t> Personal interest will be inculcated in Art, Craft and Calligraphy, so that they could communicate with elementary class room.</a:t>
            </a:r>
          </a:p>
          <a:p>
            <a:pPr>
              <a:buFont typeface="Arial" pitchFamily="34" charset="0"/>
              <a:buChar char="•"/>
            </a:pPr>
            <a:r>
              <a:rPr lang="en-US" sz="3200" dirty="0" smtClean="0"/>
              <a:t> Elementary students visits to the Museums art galleries and crafts man will be planed irrespective of place. </a:t>
            </a:r>
          </a:p>
          <a:p>
            <a:r>
              <a:rPr lang="en-US" sz="3200" dirty="0" smtClean="0"/>
              <a:t>Portfolio making and portfolio assessment at the end of the course.</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077200" cy="4524315"/>
          </a:xfrm>
          <a:prstGeom prst="rect">
            <a:avLst/>
          </a:prstGeom>
        </p:spPr>
        <p:txBody>
          <a:bodyPr wrap="square">
            <a:spAutoFit/>
          </a:bodyPr>
          <a:lstStyle/>
          <a:p>
            <a:r>
              <a:rPr lang="en-US" sz="4000" dirty="0" smtClean="0">
                <a:solidFill>
                  <a:srgbClr val="C00000"/>
                </a:solidFill>
              </a:rPr>
              <a:t>LECTURE 1. Unit 1.</a:t>
            </a:r>
          </a:p>
          <a:p>
            <a:r>
              <a:rPr lang="en-US" sz="4000" dirty="0" smtClean="0"/>
              <a:t> Introduction to the</a:t>
            </a:r>
          </a:p>
          <a:p>
            <a:r>
              <a:rPr lang="en-US" sz="4000" dirty="0" smtClean="0"/>
              <a:t> Art, </a:t>
            </a:r>
          </a:p>
          <a:p>
            <a:r>
              <a:rPr lang="en-US" sz="4000" dirty="0" smtClean="0"/>
              <a:t>Craft </a:t>
            </a:r>
          </a:p>
          <a:p>
            <a:r>
              <a:rPr lang="en-US" sz="4000" dirty="0" smtClean="0"/>
              <a:t>and Calligraphy</a:t>
            </a:r>
          </a:p>
          <a:p>
            <a:r>
              <a:rPr lang="en-US" sz="4000" dirty="0" smtClean="0"/>
              <a:t>Introduction to art education</a:t>
            </a:r>
          </a:p>
          <a:p>
            <a:pPr>
              <a:buFont typeface="Arial" pitchFamily="34" charset="0"/>
              <a:buChar char="•"/>
            </a:pPr>
            <a:r>
              <a:rPr lang="en-US" sz="4000" dirty="0"/>
              <a:t> </a:t>
            </a:r>
            <a:r>
              <a:rPr lang="en-US" sz="4000" dirty="0" smtClean="0"/>
              <a:t>Overview of the course</a:t>
            </a:r>
            <a:r>
              <a:rPr lang="en-US" sz="4800" dirty="0" smtClean="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1"/>
            <a:ext cx="8001000" cy="4093428"/>
          </a:xfrm>
          <a:prstGeom prst="rect">
            <a:avLst/>
          </a:prstGeom>
        </p:spPr>
        <p:txBody>
          <a:bodyPr wrap="square">
            <a:spAutoFit/>
          </a:bodyPr>
          <a:lstStyle/>
          <a:p>
            <a:r>
              <a:rPr lang="en-US" sz="4000" dirty="0" smtClean="0">
                <a:solidFill>
                  <a:srgbClr val="C00000"/>
                </a:solidFill>
              </a:rPr>
              <a:t>LECTURE. 2. UNIT. 1 </a:t>
            </a:r>
          </a:p>
          <a:p>
            <a:pPr>
              <a:buFont typeface="Arial" pitchFamily="34" charset="0"/>
              <a:buChar char="•"/>
            </a:pPr>
            <a:r>
              <a:rPr lang="en-US" sz="4000" dirty="0" smtClean="0"/>
              <a:t> what is art? </a:t>
            </a:r>
          </a:p>
          <a:p>
            <a:pPr>
              <a:buFont typeface="Arial" pitchFamily="34" charset="0"/>
              <a:buChar char="•"/>
            </a:pPr>
            <a:r>
              <a:rPr lang="en-US" sz="4000" dirty="0" smtClean="0"/>
              <a:t>What is Craft? </a:t>
            </a:r>
          </a:p>
          <a:p>
            <a:pPr>
              <a:buFont typeface="Arial" pitchFamily="34" charset="0"/>
              <a:buChar char="•"/>
            </a:pPr>
            <a:r>
              <a:rPr lang="en-US" sz="4000" dirty="0" smtClean="0"/>
              <a:t>Differences and similarities.</a:t>
            </a:r>
          </a:p>
          <a:p>
            <a:pPr>
              <a:buFont typeface="Arial" pitchFamily="34" charset="0"/>
              <a:buChar char="•"/>
            </a:pPr>
            <a:r>
              <a:rPr lang="en-US" sz="4000" dirty="0" smtClean="0"/>
              <a:t> What is calligraphy?</a:t>
            </a:r>
          </a:p>
          <a:p>
            <a:pPr>
              <a:buFont typeface="Arial" pitchFamily="34" charset="0"/>
              <a:buChar char="•"/>
            </a:pPr>
            <a:r>
              <a:rPr lang="en-US" sz="4000" dirty="0" smtClean="0"/>
              <a:t> The course portfolio</a:t>
            </a:r>
            <a:r>
              <a:rPr lang="en-US" sz="6000" dirty="0"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85800"/>
            <a:ext cx="7467600" cy="5262979"/>
          </a:xfrm>
          <a:prstGeom prst="rect">
            <a:avLst/>
          </a:prstGeom>
        </p:spPr>
        <p:txBody>
          <a:bodyPr wrap="square">
            <a:spAutoFit/>
          </a:bodyPr>
          <a:lstStyle/>
          <a:p>
            <a:r>
              <a:rPr lang="en-US" sz="4000" dirty="0" smtClean="0">
                <a:solidFill>
                  <a:srgbClr val="C00000"/>
                </a:solidFill>
              </a:rPr>
              <a:t>LECTURE. 3. UNIT. 1</a:t>
            </a:r>
          </a:p>
          <a:p>
            <a:r>
              <a:rPr lang="en-US" sz="4000" dirty="0" smtClean="0">
                <a:solidFill>
                  <a:srgbClr val="C00000"/>
                </a:solidFill>
              </a:rPr>
              <a:t>Approaches to art teaching</a:t>
            </a:r>
          </a:p>
          <a:p>
            <a:pPr>
              <a:buFont typeface="Arial" pitchFamily="34" charset="0"/>
              <a:buChar char="•"/>
            </a:pPr>
            <a:r>
              <a:rPr lang="en-US" sz="4000" dirty="0" smtClean="0"/>
              <a:t> art and child development.</a:t>
            </a:r>
          </a:p>
          <a:p>
            <a:pPr>
              <a:buFont typeface="Arial" pitchFamily="34" charset="0"/>
              <a:buChar char="•"/>
            </a:pPr>
            <a:r>
              <a:rPr lang="en-US" sz="4000" dirty="0" smtClean="0"/>
              <a:t> Why teach art and crafts in elementary grades?</a:t>
            </a:r>
          </a:p>
          <a:p>
            <a:pPr>
              <a:buFont typeface="Arial" pitchFamily="34" charset="0"/>
              <a:buChar char="•"/>
            </a:pPr>
            <a:r>
              <a:rPr lang="en-US" sz="4000" dirty="0"/>
              <a:t> </a:t>
            </a:r>
            <a:r>
              <a:rPr lang="en-US" sz="4000" dirty="0" smtClean="0"/>
              <a:t> The role of teacher in teaching art, craft and calligraphy.</a:t>
            </a:r>
          </a:p>
          <a:p>
            <a:endParaRPr lang="en-US" sz="5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848599" cy="5632311"/>
          </a:xfrm>
          <a:prstGeom prst="rect">
            <a:avLst/>
          </a:prstGeom>
        </p:spPr>
        <p:txBody>
          <a:bodyPr wrap="square">
            <a:spAutoFit/>
          </a:bodyPr>
          <a:lstStyle/>
          <a:p>
            <a:r>
              <a:rPr lang="en-US" sz="4000" dirty="0" smtClean="0">
                <a:solidFill>
                  <a:srgbClr val="C00000"/>
                </a:solidFill>
              </a:rPr>
              <a:t>Unit learning goals and important questions.</a:t>
            </a:r>
          </a:p>
          <a:p>
            <a:r>
              <a:rPr lang="en-US" sz="4000" dirty="0" smtClean="0"/>
              <a:t>To get a convincing answer to questions. </a:t>
            </a:r>
          </a:p>
          <a:p>
            <a:r>
              <a:rPr lang="en-US" sz="4000" dirty="0" smtClean="0"/>
              <a:t>What is art, craft and calligraphy. Children art and their development stages.</a:t>
            </a:r>
          </a:p>
          <a:p>
            <a:r>
              <a:rPr lang="en-US" sz="4000" dirty="0" smtClean="0"/>
              <a:t>How can their creative abilities be utilized for learning through art.</a:t>
            </a:r>
            <a:endParaRPr lang="en-US"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066800"/>
            <a:ext cx="7772399" cy="3108543"/>
          </a:xfrm>
          <a:prstGeom prst="rect">
            <a:avLst/>
          </a:prstGeom>
        </p:spPr>
        <p:txBody>
          <a:bodyPr wrap="square">
            <a:spAutoFit/>
          </a:bodyPr>
          <a:lstStyle/>
          <a:p>
            <a:r>
              <a:rPr lang="en-US" sz="4000" dirty="0" smtClean="0">
                <a:solidFill>
                  <a:srgbClr val="C00000"/>
                </a:solidFill>
              </a:rPr>
              <a:t>LECTURE. </a:t>
            </a:r>
            <a:r>
              <a:rPr lang="en-US" sz="4000" dirty="0" smtClean="0">
                <a:solidFill>
                  <a:srgbClr val="C00000"/>
                </a:solidFill>
              </a:rPr>
              <a:t>4. Unit. 2</a:t>
            </a:r>
          </a:p>
          <a:p>
            <a:pPr>
              <a:buFont typeface="Arial" pitchFamily="34" charset="0"/>
              <a:buChar char="•"/>
            </a:pPr>
            <a:r>
              <a:rPr lang="en-US" sz="4000" dirty="0" smtClean="0"/>
              <a:t>History and Culture</a:t>
            </a:r>
          </a:p>
          <a:p>
            <a:pPr>
              <a:buFont typeface="Arial" pitchFamily="34" charset="0"/>
              <a:buChar char="•"/>
            </a:pPr>
            <a:r>
              <a:rPr lang="en-US" sz="4000" dirty="0" smtClean="0"/>
              <a:t>Indus Valley Civilization Art</a:t>
            </a:r>
          </a:p>
          <a:p>
            <a:r>
              <a:rPr lang="en-US" sz="4000" dirty="0" smtClean="0"/>
              <a:t> and Culture</a:t>
            </a:r>
          </a:p>
          <a:p>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09600"/>
            <a:ext cx="7391400" cy="3785652"/>
          </a:xfrm>
          <a:prstGeom prst="rect">
            <a:avLst/>
          </a:prstGeom>
        </p:spPr>
        <p:txBody>
          <a:bodyPr wrap="square">
            <a:spAutoFit/>
          </a:bodyPr>
          <a:lstStyle/>
          <a:p>
            <a:r>
              <a:rPr lang="en-US" sz="4000" dirty="0" smtClean="0">
                <a:solidFill>
                  <a:srgbClr val="C00000"/>
                </a:solidFill>
              </a:rPr>
              <a:t>LECTURE. 5. UNIT. 2</a:t>
            </a:r>
          </a:p>
          <a:p>
            <a:pPr>
              <a:buFont typeface="Arial" pitchFamily="34" charset="0"/>
              <a:buChar char="•"/>
            </a:pPr>
            <a:r>
              <a:rPr lang="en-US" sz="4000" dirty="0" smtClean="0"/>
              <a:t>Art and craft (the development of pottery, metal work, printing on cloth and bead making).</a:t>
            </a:r>
          </a:p>
          <a:p>
            <a:pPr>
              <a:buFont typeface="Arial" pitchFamily="34" charset="0"/>
              <a:buChar char="•"/>
            </a:pPr>
            <a:r>
              <a:rPr lang="en-US" sz="4000" dirty="0" smtClean="0"/>
              <a:t> Teaching and learning will be planed on Indus valley civilization.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457201"/>
            <a:ext cx="8382000" cy="5632311"/>
          </a:xfrm>
          <a:prstGeom prst="rect">
            <a:avLst/>
          </a:prstGeom>
        </p:spPr>
        <p:txBody>
          <a:bodyPr wrap="square">
            <a:spAutoFit/>
          </a:bodyPr>
          <a:lstStyle/>
          <a:p>
            <a:r>
              <a:rPr lang="en-US" sz="3600" dirty="0" smtClean="0"/>
              <a:t>Lecture. 6. practical</a:t>
            </a:r>
            <a:br>
              <a:rPr lang="en-US" sz="3600" dirty="0" smtClean="0"/>
            </a:br>
            <a:r>
              <a:rPr lang="en-US" sz="3600" dirty="0" smtClean="0"/>
              <a:t>In this lecture we will do practical work with taking influences from Indus Valley Civilization.</a:t>
            </a:r>
            <a:br>
              <a:rPr lang="en-US" sz="3600" dirty="0" smtClean="0"/>
            </a:br>
            <a:r>
              <a:rPr lang="en-US" sz="3600" dirty="0" smtClean="0"/>
              <a:t>We will do some pottery painting with Indus valley Motives.</a:t>
            </a:r>
            <a:br>
              <a:rPr lang="en-US" sz="3600" dirty="0" smtClean="0"/>
            </a:br>
            <a:r>
              <a:rPr lang="en-US" sz="3600" dirty="0" smtClean="0"/>
              <a:t>We will also make some Indus Valley Seals with modeling clay with the same designs. </a:t>
            </a:r>
          </a:p>
          <a:p>
            <a:r>
              <a:rPr lang="en-US" sz="3600" dirty="0" smtClean="0"/>
              <a:t>We will also try to copy some designs from Multan Pottery on the local Pots.</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38200"/>
            <a:ext cx="7772399" cy="4401205"/>
          </a:xfrm>
          <a:prstGeom prst="rect">
            <a:avLst/>
          </a:prstGeom>
        </p:spPr>
        <p:txBody>
          <a:bodyPr wrap="square">
            <a:spAutoFit/>
          </a:bodyPr>
          <a:lstStyle/>
          <a:p>
            <a:r>
              <a:rPr lang="en-US" sz="4000" dirty="0" smtClean="0">
                <a:solidFill>
                  <a:srgbClr val="C00000"/>
                </a:solidFill>
              </a:rPr>
              <a:t>LECTURE. 7. Unit. 2 (Changed)</a:t>
            </a:r>
          </a:p>
          <a:p>
            <a:r>
              <a:rPr lang="en-US" sz="4000" dirty="0" smtClean="0"/>
              <a:t>Islamic Art</a:t>
            </a:r>
          </a:p>
          <a:p>
            <a:pPr>
              <a:buFont typeface="Arial" pitchFamily="34" charset="0"/>
              <a:buChar char="•"/>
            </a:pPr>
            <a:r>
              <a:rPr lang="en-US" sz="4000" dirty="0" smtClean="0"/>
              <a:t> Introduction to Islamic Art</a:t>
            </a:r>
          </a:p>
          <a:p>
            <a:pPr>
              <a:buFont typeface="Arial" pitchFamily="34" charset="0"/>
              <a:buChar char="•"/>
            </a:pPr>
            <a:r>
              <a:rPr lang="en-US" sz="4000" dirty="0" smtClean="0"/>
              <a:t> History and development of Islamic Art</a:t>
            </a:r>
          </a:p>
          <a:p>
            <a:pPr>
              <a:buFont typeface="Arial" pitchFamily="34" charset="0"/>
              <a:buChar char="•"/>
            </a:pPr>
            <a:r>
              <a:rPr lang="en-US" sz="4000" dirty="0" smtClean="0"/>
              <a:t> Islamic art and links across the curriculum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2000"/>
            <a:ext cx="8534400" cy="1323439"/>
          </a:xfrm>
          <a:prstGeom prst="rect">
            <a:avLst/>
          </a:prstGeom>
        </p:spPr>
        <p:txBody>
          <a:bodyPr wrap="square">
            <a:spAutoFit/>
          </a:bodyPr>
          <a:lstStyle/>
          <a:p>
            <a:endParaRPr lang="en-US" sz="4000" dirty="0" smtClean="0"/>
          </a:p>
          <a:p>
            <a:endParaRPr lang="en-US" sz="4000" dirty="0"/>
          </a:p>
        </p:txBody>
      </p:sp>
      <p:sp>
        <p:nvSpPr>
          <p:cNvPr id="3" name="Rectangle 2"/>
          <p:cNvSpPr/>
          <p:nvPr/>
        </p:nvSpPr>
        <p:spPr>
          <a:xfrm>
            <a:off x="381000" y="304800"/>
            <a:ext cx="8229600" cy="6247864"/>
          </a:xfrm>
          <a:prstGeom prst="rect">
            <a:avLst/>
          </a:prstGeom>
        </p:spPr>
        <p:txBody>
          <a:bodyPr wrap="square">
            <a:spAutoFit/>
          </a:bodyPr>
          <a:lstStyle/>
          <a:p>
            <a:r>
              <a:rPr lang="en-US" sz="4000" dirty="0" smtClean="0">
                <a:solidFill>
                  <a:srgbClr val="C00000"/>
                </a:solidFill>
              </a:rPr>
              <a:t>LECTURE. 8. Unit. 2</a:t>
            </a:r>
            <a:br>
              <a:rPr lang="en-US" sz="4000" dirty="0" smtClean="0">
                <a:solidFill>
                  <a:srgbClr val="C00000"/>
                </a:solidFill>
              </a:rPr>
            </a:br>
            <a:r>
              <a:rPr lang="en-US" sz="4000" dirty="0" smtClean="0"/>
              <a:t>Islamic Glass work</a:t>
            </a:r>
            <a:r>
              <a:rPr lang="en-US" sz="4000" dirty="0" smtClean="0">
                <a:solidFill>
                  <a:srgbClr val="C00000"/>
                </a:solidFill>
              </a:rPr>
              <a:t/>
            </a:r>
            <a:br>
              <a:rPr lang="en-US" sz="4000" dirty="0" smtClean="0">
                <a:solidFill>
                  <a:srgbClr val="C00000"/>
                </a:solidFill>
              </a:rPr>
            </a:br>
            <a:r>
              <a:rPr lang="en-US" sz="4000" b="1" dirty="0" smtClean="0"/>
              <a:t> </a:t>
            </a:r>
            <a:r>
              <a:rPr lang="en-US" sz="4000" dirty="0" smtClean="0"/>
              <a:t>Medieval Islamic metalwork</a:t>
            </a:r>
            <a:r>
              <a:rPr lang="en-US" sz="4000" dirty="0" smtClean="0">
                <a:solidFill>
                  <a:srgbClr val="C00000"/>
                </a:solidFill>
              </a:rPr>
              <a:t/>
            </a:r>
            <a:br>
              <a:rPr lang="en-US" sz="4000" dirty="0" smtClean="0">
                <a:solidFill>
                  <a:srgbClr val="C00000"/>
                </a:solidFill>
              </a:rPr>
            </a:br>
            <a:r>
              <a:rPr lang="en-US" sz="4000" dirty="0" smtClean="0"/>
              <a:t>Calligraphy</a:t>
            </a:r>
            <a:br>
              <a:rPr lang="en-US" sz="4000" dirty="0" smtClean="0"/>
            </a:br>
            <a:r>
              <a:rPr lang="en-US" sz="4000" dirty="0" smtClean="0"/>
              <a:t>Calligraphy in different Cultures and traditions of the world</a:t>
            </a:r>
            <a:br>
              <a:rPr lang="en-US" sz="4000" dirty="0" smtClean="0"/>
            </a:br>
            <a:r>
              <a:rPr lang="en-US" sz="4000" dirty="0" smtClean="0"/>
              <a:t>Calligraphy in Japan</a:t>
            </a:r>
            <a:br>
              <a:rPr lang="en-US" sz="4000" dirty="0" smtClean="0"/>
            </a:br>
            <a:r>
              <a:rPr lang="en-US" sz="4000" dirty="0" smtClean="0"/>
              <a:t>Calligraphy in China</a:t>
            </a:r>
            <a:br>
              <a:rPr lang="en-US" sz="4000" dirty="0" smtClean="0"/>
            </a:br>
            <a:r>
              <a:rPr lang="en-US" sz="4000" dirty="0" smtClean="0"/>
              <a:t>Calligraphy in Persia</a:t>
            </a:r>
            <a:br>
              <a:rPr lang="en-US" sz="4000" dirty="0" smtClean="0"/>
            </a:br>
            <a:r>
              <a:rPr lang="en-US" sz="4000" dirty="0" smtClean="0"/>
              <a:t>Arabic calligraphy</a:t>
            </a:r>
            <a:endParaRPr lang="en-US"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133600"/>
            <a:ext cx="7620000" cy="1938992"/>
          </a:xfrm>
          <a:prstGeom prst="rect">
            <a:avLst/>
          </a:prstGeom>
        </p:spPr>
        <p:txBody>
          <a:bodyPr wrap="square">
            <a:spAutoFit/>
          </a:bodyPr>
          <a:lstStyle/>
          <a:p>
            <a:r>
              <a:rPr lang="en-US" sz="4000" dirty="0" smtClean="0">
                <a:solidFill>
                  <a:srgbClr val="C00000"/>
                </a:solidFill>
              </a:rPr>
              <a:t>LECTURE. </a:t>
            </a:r>
            <a:r>
              <a:rPr lang="en-US" sz="4000" dirty="0" smtClean="0">
                <a:solidFill>
                  <a:srgbClr val="C00000"/>
                </a:solidFill>
              </a:rPr>
              <a:t>9. UNIT. 2</a:t>
            </a:r>
          </a:p>
          <a:p>
            <a:pPr>
              <a:buFont typeface="Arial" pitchFamily="34" charset="0"/>
              <a:buChar char="•"/>
            </a:pPr>
            <a:r>
              <a:rPr lang="en-US" sz="4000" dirty="0" smtClean="0"/>
              <a:t> Persian Artists and their Calligraphy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600200"/>
            <a:ext cx="8001000" cy="4524315"/>
          </a:xfrm>
          <a:prstGeom prst="rect">
            <a:avLst/>
          </a:prstGeom>
        </p:spPr>
        <p:txBody>
          <a:bodyPr wrap="square">
            <a:spAutoFit/>
          </a:bodyPr>
          <a:lstStyle/>
          <a:p>
            <a:r>
              <a:rPr lang="en-US" sz="4000" dirty="0" smtClean="0">
                <a:solidFill>
                  <a:srgbClr val="C00000"/>
                </a:solidFill>
              </a:rPr>
              <a:t>LECTURE. </a:t>
            </a:r>
            <a:r>
              <a:rPr lang="en-US" sz="4000" dirty="0" smtClean="0">
                <a:solidFill>
                  <a:srgbClr val="C00000"/>
                </a:solidFill>
              </a:rPr>
              <a:t>10. UNIT. 2</a:t>
            </a:r>
          </a:p>
          <a:p>
            <a:pPr>
              <a:buFont typeface="Arial" pitchFamily="34" charset="0"/>
              <a:buChar char="•"/>
            </a:pPr>
            <a:r>
              <a:rPr lang="en-US" sz="4000" dirty="0" smtClean="0"/>
              <a:t>Pakistani Calligraphers </a:t>
            </a:r>
          </a:p>
          <a:p>
            <a:r>
              <a:rPr lang="en-US" sz="4000" dirty="0" smtClean="0"/>
              <a:t>Anwar Jalal Shemza, </a:t>
            </a:r>
          </a:p>
          <a:p>
            <a:r>
              <a:rPr lang="en-US" sz="4000" dirty="0" smtClean="0"/>
              <a:t>Syed Sadeqain,</a:t>
            </a:r>
          </a:p>
          <a:p>
            <a:r>
              <a:rPr lang="en-US" sz="4000" dirty="0" smtClean="0"/>
              <a:t> Ismail Guljee </a:t>
            </a:r>
          </a:p>
          <a:p>
            <a:r>
              <a:rPr lang="en-US" sz="4000" dirty="0" smtClean="0"/>
              <a:t>and Shakir Ali. </a:t>
            </a:r>
          </a:p>
          <a:p>
            <a:endParaRPr lang="en-US" sz="4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371600"/>
            <a:ext cx="7696200" cy="2554545"/>
          </a:xfrm>
          <a:prstGeom prst="rect">
            <a:avLst/>
          </a:prstGeom>
        </p:spPr>
        <p:txBody>
          <a:bodyPr wrap="square">
            <a:spAutoFit/>
          </a:bodyPr>
          <a:lstStyle/>
          <a:p>
            <a:r>
              <a:rPr lang="en-US" sz="4000" dirty="0" smtClean="0">
                <a:solidFill>
                  <a:srgbClr val="C00000"/>
                </a:solidFill>
              </a:rPr>
              <a:t>LECTURE. 11. UNIT. 2. PRACTICAL</a:t>
            </a:r>
          </a:p>
          <a:p>
            <a:pPr>
              <a:buFont typeface="Arial" pitchFamily="34" charset="0"/>
              <a:buChar char="•"/>
            </a:pPr>
            <a:r>
              <a:rPr lang="en-US" sz="4000" dirty="0" smtClean="0"/>
              <a:t>Making Calligraphies using different tools and mediums. (Practical)</a:t>
            </a:r>
            <a:endParaRPr lang="en-US" sz="4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685801"/>
            <a:ext cx="6858000" cy="5816977"/>
          </a:xfrm>
          <a:prstGeom prst="rect">
            <a:avLst/>
          </a:prstGeom>
        </p:spPr>
        <p:txBody>
          <a:bodyPr wrap="square">
            <a:spAutoFit/>
          </a:bodyPr>
          <a:lstStyle/>
          <a:p>
            <a:r>
              <a:rPr lang="en-US" sz="4000" dirty="0" smtClean="0">
                <a:solidFill>
                  <a:srgbClr val="C00000"/>
                </a:solidFill>
              </a:rPr>
              <a:t>LECTURE. 12. Unit. 2</a:t>
            </a:r>
          </a:p>
          <a:p>
            <a:r>
              <a:rPr lang="en-US" sz="4000" dirty="0" smtClean="0"/>
              <a:t>Introduction to Cubism.</a:t>
            </a:r>
          </a:p>
          <a:p>
            <a:r>
              <a:rPr lang="en-US" sz="4000" dirty="0" smtClean="0"/>
              <a:t>20</a:t>
            </a:r>
            <a:r>
              <a:rPr lang="en-US" sz="4000" baseline="30000" dirty="0" smtClean="0"/>
              <a:t>th</a:t>
            </a:r>
            <a:r>
              <a:rPr lang="en-US" sz="4000" dirty="0" smtClean="0"/>
              <a:t> Century art in Pakistan</a:t>
            </a:r>
          </a:p>
          <a:p>
            <a:r>
              <a:rPr lang="en-US" sz="4000" dirty="0" smtClean="0"/>
              <a:t>(Pakistani Artists)</a:t>
            </a:r>
          </a:p>
          <a:p>
            <a:r>
              <a:rPr lang="en-US" sz="4000" dirty="0" smtClean="0"/>
              <a:t> Shakir Ali </a:t>
            </a:r>
          </a:p>
          <a:p>
            <a:r>
              <a:rPr lang="en-US" sz="4000" dirty="0" smtClean="0"/>
              <a:t>and Mansoor Rahi</a:t>
            </a:r>
          </a:p>
          <a:p>
            <a:endParaRPr lang="en-US" sz="6600" dirty="0" smtClean="0"/>
          </a:p>
          <a:p>
            <a:r>
              <a:rPr lang="en-US" sz="6600" dirty="0" smtClean="0"/>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7620000" cy="1446550"/>
          </a:xfrm>
          <a:prstGeom prst="rect">
            <a:avLst/>
          </a:prstGeom>
        </p:spPr>
        <p:txBody>
          <a:bodyPr wrap="square">
            <a:spAutoFit/>
          </a:bodyPr>
          <a:lstStyle/>
          <a:p>
            <a:r>
              <a:rPr lang="en-US" sz="4000" b="1" dirty="0" smtClean="0">
                <a:solidFill>
                  <a:srgbClr val="C00000"/>
                </a:solidFill>
              </a:rPr>
              <a:t>LECTURE. 13. UNIT. 2</a:t>
            </a:r>
          </a:p>
          <a:p>
            <a:endParaRPr lang="en-US" sz="4800" dirty="0" smtClean="0">
              <a:solidFill>
                <a:srgbClr val="C00000"/>
              </a:solidFill>
            </a:endParaRPr>
          </a:p>
        </p:txBody>
      </p:sp>
      <p:sp>
        <p:nvSpPr>
          <p:cNvPr id="3" name="Rectangle 2"/>
          <p:cNvSpPr/>
          <p:nvPr/>
        </p:nvSpPr>
        <p:spPr>
          <a:xfrm>
            <a:off x="609600" y="1600200"/>
            <a:ext cx="8305800" cy="3785652"/>
          </a:xfrm>
          <a:prstGeom prst="rect">
            <a:avLst/>
          </a:prstGeom>
        </p:spPr>
        <p:txBody>
          <a:bodyPr wrap="square">
            <a:spAutoFit/>
          </a:bodyPr>
          <a:lstStyle/>
          <a:p>
            <a:pPr>
              <a:buFont typeface="Arial" pitchFamily="34" charset="0"/>
              <a:buChar char="•"/>
            </a:pPr>
            <a:r>
              <a:rPr lang="en-US" sz="4000" dirty="0" smtClean="0"/>
              <a:t>Introduction to Realism.</a:t>
            </a:r>
          </a:p>
          <a:p>
            <a:pPr>
              <a:buFont typeface="Arial" pitchFamily="34" charset="0"/>
              <a:buChar char="•"/>
            </a:pPr>
            <a:r>
              <a:rPr lang="en-US" sz="4000" dirty="0" smtClean="0"/>
              <a:t> (Pakistani artists)</a:t>
            </a:r>
          </a:p>
          <a:p>
            <a:pPr>
              <a:buFont typeface="Arial" pitchFamily="34" charset="0"/>
              <a:buChar char="•"/>
            </a:pPr>
            <a:r>
              <a:rPr lang="en-US" sz="4000" dirty="0" smtClean="0"/>
              <a:t> Ali Imam, </a:t>
            </a:r>
          </a:p>
          <a:p>
            <a:pPr>
              <a:buFont typeface="Arial" pitchFamily="34" charset="0"/>
              <a:buChar char="•"/>
            </a:pPr>
            <a:r>
              <a:rPr lang="en-US" sz="4000" dirty="0" smtClean="0"/>
              <a:t>Iqbal Hussain,</a:t>
            </a:r>
          </a:p>
          <a:p>
            <a:pPr>
              <a:buFont typeface="Arial" pitchFamily="34" charset="0"/>
              <a:buChar char="•"/>
            </a:pPr>
            <a:r>
              <a:rPr lang="en-US" sz="4000" dirty="0" smtClean="0"/>
              <a:t> Khalid Iqbal </a:t>
            </a:r>
          </a:p>
          <a:p>
            <a:pPr>
              <a:buFont typeface="Arial" pitchFamily="34" charset="0"/>
              <a:buChar char="•"/>
            </a:pPr>
            <a:r>
              <a:rPr lang="en-US" sz="4000" dirty="0" smtClean="0"/>
              <a:t>and Anna Molka Ahmad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905000"/>
            <a:ext cx="7467600" cy="3570208"/>
          </a:xfrm>
          <a:prstGeom prst="rect">
            <a:avLst/>
          </a:prstGeom>
        </p:spPr>
        <p:txBody>
          <a:bodyPr wrap="square">
            <a:spAutoFit/>
          </a:bodyPr>
          <a:lstStyle/>
          <a:p>
            <a:r>
              <a:rPr lang="en-US" sz="4000" dirty="0" smtClean="0">
                <a:solidFill>
                  <a:srgbClr val="C00000"/>
                </a:solidFill>
              </a:rPr>
              <a:t>LECTURE. 14. UNIT. 2</a:t>
            </a:r>
          </a:p>
          <a:p>
            <a:pPr>
              <a:buFont typeface="Arial" pitchFamily="34" charset="0"/>
              <a:buChar char="•"/>
            </a:pPr>
            <a:r>
              <a:rPr lang="en-US" sz="4000" dirty="0" smtClean="0"/>
              <a:t>Introduction to Abstraction. </a:t>
            </a:r>
          </a:p>
          <a:p>
            <a:pPr>
              <a:buFont typeface="Arial" pitchFamily="34" charset="0"/>
              <a:buChar char="•"/>
            </a:pPr>
            <a:r>
              <a:rPr lang="en-US" sz="4000" dirty="0" smtClean="0"/>
              <a:t>(Pakistani artist)</a:t>
            </a:r>
          </a:p>
          <a:p>
            <a:pPr>
              <a:buFont typeface="Arial" pitchFamily="34" charset="0"/>
              <a:buChar char="•"/>
            </a:pPr>
            <a:r>
              <a:rPr lang="en-US" sz="4000" dirty="0" smtClean="0"/>
              <a:t> Ahmad Pervaiz</a:t>
            </a:r>
          </a:p>
          <a:p>
            <a:endParaRPr lang="en-US" sz="4800" dirty="0">
              <a:solidFill>
                <a:srgbClr val="C00000"/>
              </a:solidFill>
            </a:endParaRPr>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1"/>
            <a:ext cx="8305800" cy="5632311"/>
          </a:xfrm>
          <a:prstGeom prst="rect">
            <a:avLst/>
          </a:prstGeom>
        </p:spPr>
        <p:txBody>
          <a:bodyPr wrap="square">
            <a:spAutoFit/>
          </a:bodyPr>
          <a:lstStyle/>
          <a:p>
            <a:r>
              <a:rPr lang="en-US" sz="4000" dirty="0" smtClean="0">
                <a:solidFill>
                  <a:srgbClr val="C00000"/>
                </a:solidFill>
              </a:rPr>
              <a:t>UNIT 2 GOALS </a:t>
            </a:r>
          </a:p>
          <a:p>
            <a:r>
              <a:rPr lang="en-US" sz="4000" dirty="0" smtClean="0"/>
              <a:t>At the end of the unit students teachers will know how art is product of the particular culture, Key features of Islamic art, explains the significance of calligraphy in Islamic art. Will recognize work of artists. Will have the knowledge of Cubism, realism and abstraction.</a:t>
            </a:r>
            <a:endParaRPr lang="en-US" sz="4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82000" cy="6309420"/>
          </a:xfrm>
          <a:prstGeom prst="rect">
            <a:avLst/>
          </a:prstGeom>
        </p:spPr>
        <p:txBody>
          <a:bodyPr wrap="square">
            <a:spAutoFit/>
          </a:bodyPr>
          <a:lstStyle/>
          <a:p>
            <a:r>
              <a:rPr lang="en-US" sz="4400" dirty="0" smtClean="0">
                <a:solidFill>
                  <a:srgbClr val="C00000"/>
                </a:solidFill>
              </a:rPr>
              <a:t>UNIT 2 ESSENCIAL QUESTIONS</a:t>
            </a:r>
          </a:p>
          <a:p>
            <a:pPr>
              <a:buFont typeface="Arial" pitchFamily="34" charset="0"/>
              <a:buChar char="•"/>
            </a:pPr>
            <a:r>
              <a:rPr lang="en-US" sz="3600" dirty="0" smtClean="0"/>
              <a:t> Does art reflect culture or shape it?</a:t>
            </a:r>
          </a:p>
          <a:p>
            <a:pPr>
              <a:buFont typeface="Arial" pitchFamily="34" charset="0"/>
              <a:buChar char="•"/>
            </a:pPr>
            <a:r>
              <a:rPr lang="en-US" sz="3600" dirty="0"/>
              <a:t> </a:t>
            </a:r>
            <a:r>
              <a:rPr lang="en-US" sz="3600" dirty="0" smtClean="0"/>
              <a:t>How is culture and tradition expressed through art.</a:t>
            </a:r>
          </a:p>
          <a:p>
            <a:pPr>
              <a:buFont typeface="Arial" pitchFamily="34" charset="0"/>
              <a:buChar char="•"/>
            </a:pPr>
            <a:r>
              <a:rPr lang="en-US" sz="3600" dirty="0"/>
              <a:t> </a:t>
            </a:r>
            <a:r>
              <a:rPr lang="en-US" sz="3600" dirty="0" smtClean="0"/>
              <a:t>What is Islamic art/ How can Islamic art be used in teaching Math?</a:t>
            </a:r>
          </a:p>
          <a:p>
            <a:pPr>
              <a:buFont typeface="Arial" pitchFamily="34" charset="0"/>
              <a:buChar char="•"/>
            </a:pPr>
            <a:r>
              <a:rPr lang="en-US" sz="3600" dirty="0" smtClean="0"/>
              <a:t> How can writing convey its meaning through its appearance (beyond literal meaning)?</a:t>
            </a:r>
          </a:p>
          <a:p>
            <a:pPr>
              <a:buFont typeface="Arial" pitchFamily="34" charset="0"/>
              <a:buChar char="•"/>
            </a:pPr>
            <a:r>
              <a:rPr lang="en-US" sz="3600" dirty="0" smtClean="0"/>
              <a:t>  What are Cubism, Realism and Abstraction in art?</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457200"/>
            <a:ext cx="8458200" cy="6247864"/>
          </a:xfrm>
          <a:prstGeom prst="rect">
            <a:avLst/>
          </a:prstGeom>
        </p:spPr>
        <p:txBody>
          <a:bodyPr wrap="square">
            <a:spAutoFit/>
          </a:bodyPr>
          <a:lstStyle/>
          <a:p>
            <a:r>
              <a:rPr lang="en-US" sz="4000" b="1" dirty="0" smtClean="0">
                <a:solidFill>
                  <a:srgbClr val="C00000"/>
                </a:solidFill>
              </a:rPr>
              <a:t>LECTURE. 15. Unit. 3</a:t>
            </a:r>
            <a:r>
              <a:rPr lang="en-US" sz="4000" dirty="0" smtClean="0">
                <a:solidFill>
                  <a:srgbClr val="C00000"/>
                </a:solidFill>
              </a:rPr>
              <a:t/>
            </a:r>
            <a:br>
              <a:rPr lang="en-US" sz="4000" dirty="0" smtClean="0">
                <a:solidFill>
                  <a:srgbClr val="C00000"/>
                </a:solidFill>
              </a:rPr>
            </a:br>
            <a:r>
              <a:rPr lang="en-US" sz="4000" dirty="0" smtClean="0"/>
              <a:t>Elements and principals of Design</a:t>
            </a:r>
            <a:br>
              <a:rPr lang="en-US" sz="4000" dirty="0" smtClean="0"/>
            </a:br>
            <a:r>
              <a:rPr lang="en-US" sz="4000" dirty="0" smtClean="0"/>
              <a:t> Elements of Art and their importance. Line, shape, form, space, texture, Value and colour. </a:t>
            </a:r>
            <a:br>
              <a:rPr lang="en-US" sz="4000" dirty="0" smtClean="0"/>
            </a:br>
            <a:r>
              <a:rPr lang="en-US" sz="4000" dirty="0" smtClean="0"/>
              <a:t> </a:t>
            </a:r>
            <a:br>
              <a:rPr lang="en-US" sz="4000" dirty="0" smtClean="0"/>
            </a:br>
            <a:r>
              <a:rPr lang="en-US" sz="4000" b="1" dirty="0" smtClean="0"/>
              <a:t>Lines and what they do in Art.</a:t>
            </a:r>
            <a:r>
              <a:rPr lang="en-US" sz="4000" dirty="0" smtClean="0"/>
              <a:t/>
            </a:r>
            <a:br>
              <a:rPr lang="en-US" sz="4000" dirty="0" smtClean="0"/>
            </a:br>
            <a:r>
              <a:rPr lang="en-US" sz="4000" dirty="0" smtClean="0"/>
              <a:t> Types of lines. Vertical, horizontal, diagonal, zigzag and curved.</a:t>
            </a:r>
            <a:br>
              <a:rPr lang="en-US" sz="4000" dirty="0" smtClean="0"/>
            </a:br>
            <a:r>
              <a:rPr lang="en-US" sz="4000" dirty="0" smtClean="0"/>
              <a:t> line variation, length, width and texture </a:t>
            </a:r>
            <a:endParaRPr lang="en-US" sz="4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990600"/>
            <a:ext cx="7162800" cy="4524315"/>
          </a:xfrm>
          <a:prstGeom prst="rect">
            <a:avLst/>
          </a:prstGeom>
        </p:spPr>
        <p:txBody>
          <a:bodyPr wrap="square">
            <a:spAutoFit/>
          </a:bodyPr>
          <a:lstStyle/>
          <a:p>
            <a:pPr algn="just"/>
            <a:r>
              <a:rPr lang="en-US" sz="4000" dirty="0" smtClean="0">
                <a:solidFill>
                  <a:srgbClr val="C00000"/>
                </a:solidFill>
              </a:rPr>
              <a:t>LESSON. 16. UNIT. 3</a:t>
            </a:r>
          </a:p>
          <a:p>
            <a:pPr>
              <a:buFont typeface="Arial" pitchFamily="34" charset="0"/>
              <a:buChar char="•"/>
            </a:pPr>
            <a:r>
              <a:rPr lang="en-US" sz="4000" dirty="0" smtClean="0"/>
              <a:t> Colour and the colour wheel (primary, secondary and tertiary colours).</a:t>
            </a:r>
          </a:p>
          <a:p>
            <a:pPr>
              <a:buFont typeface="Arial" pitchFamily="34" charset="0"/>
              <a:buChar char="•"/>
            </a:pPr>
            <a:r>
              <a:rPr lang="en-US" sz="4000" dirty="0" smtClean="0"/>
              <a:t> Characteristics of Colours. Hue, value, and intensity.</a:t>
            </a:r>
          </a:p>
          <a:p>
            <a:pPr algn="just">
              <a:buFont typeface="Arial" pitchFamily="34" charset="0"/>
              <a:buChar char="•"/>
            </a:pPr>
            <a:endParaRPr lang="en-US" sz="4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90600"/>
            <a:ext cx="7924800" cy="707886"/>
          </a:xfrm>
          <a:prstGeom prst="rect">
            <a:avLst/>
          </a:prstGeom>
        </p:spPr>
        <p:txBody>
          <a:bodyPr wrap="square">
            <a:spAutoFit/>
          </a:bodyPr>
          <a:lstStyle/>
          <a:p>
            <a:r>
              <a:rPr lang="en-US" sz="4000" dirty="0" smtClean="0">
                <a:solidFill>
                  <a:srgbClr val="C00000"/>
                </a:solidFill>
              </a:rPr>
              <a:t>LECTURE. </a:t>
            </a:r>
            <a:r>
              <a:rPr lang="en-US" sz="4000" dirty="0" smtClean="0">
                <a:solidFill>
                  <a:srgbClr val="C00000"/>
                </a:solidFill>
              </a:rPr>
              <a:t>17. UNIT. 3</a:t>
            </a:r>
            <a:endParaRPr lang="en-US" sz="4000" dirty="0">
              <a:solidFill>
                <a:srgbClr val="C00000"/>
              </a:solidFill>
            </a:endParaRPr>
          </a:p>
        </p:txBody>
      </p:sp>
      <p:sp>
        <p:nvSpPr>
          <p:cNvPr id="3" name="Rectangle 2"/>
          <p:cNvSpPr/>
          <p:nvPr/>
        </p:nvSpPr>
        <p:spPr>
          <a:xfrm>
            <a:off x="609600" y="2362200"/>
            <a:ext cx="8077200" cy="1938992"/>
          </a:xfrm>
          <a:prstGeom prst="rect">
            <a:avLst/>
          </a:prstGeom>
        </p:spPr>
        <p:txBody>
          <a:bodyPr wrap="square">
            <a:spAutoFit/>
          </a:bodyPr>
          <a:lstStyle/>
          <a:p>
            <a:pPr>
              <a:buFont typeface="Arial" pitchFamily="34" charset="0"/>
              <a:buChar char="•"/>
            </a:pPr>
            <a:r>
              <a:rPr lang="en-US" sz="4000" dirty="0" smtClean="0"/>
              <a:t> Geometric shapes and forms.</a:t>
            </a:r>
          </a:p>
          <a:p>
            <a:pPr>
              <a:buFont typeface="Arial" pitchFamily="34" charset="0"/>
              <a:buChar char="•"/>
            </a:pPr>
            <a:r>
              <a:rPr lang="en-US" sz="4000" dirty="0" smtClean="0"/>
              <a:t> Organic shapes and forms.</a:t>
            </a:r>
          </a:p>
          <a:p>
            <a:pPr>
              <a:buFont typeface="Arial" pitchFamily="34" charset="0"/>
              <a:buChar char="•"/>
            </a:pPr>
            <a:r>
              <a:rPr lang="en-US" sz="4000" dirty="0" smtClean="0"/>
              <a:t> Texture.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7848600" cy="1323439"/>
          </a:xfrm>
          <a:prstGeom prst="rect">
            <a:avLst/>
          </a:prstGeom>
        </p:spPr>
        <p:txBody>
          <a:bodyPr wrap="square">
            <a:spAutoFit/>
          </a:bodyPr>
          <a:lstStyle/>
          <a:p>
            <a:r>
              <a:rPr lang="en-US" sz="4000" b="1" dirty="0" smtClean="0">
                <a:solidFill>
                  <a:srgbClr val="C00000"/>
                </a:solidFill>
              </a:rPr>
              <a:t>LECTURE. 18. Unit. 3</a:t>
            </a:r>
            <a:endParaRPr lang="en-US" sz="4000" b="1" dirty="0" smtClean="0"/>
          </a:p>
          <a:p>
            <a:endParaRPr lang="en-US" sz="4000" dirty="0"/>
          </a:p>
        </p:txBody>
      </p:sp>
      <p:sp>
        <p:nvSpPr>
          <p:cNvPr id="3" name="Rectangle 2"/>
          <p:cNvSpPr/>
          <p:nvPr/>
        </p:nvSpPr>
        <p:spPr>
          <a:xfrm>
            <a:off x="533400" y="1828800"/>
            <a:ext cx="7696200" cy="2862322"/>
          </a:xfrm>
          <a:prstGeom prst="rect">
            <a:avLst/>
          </a:prstGeom>
        </p:spPr>
        <p:txBody>
          <a:bodyPr wrap="square">
            <a:spAutoFit/>
          </a:bodyPr>
          <a:lstStyle/>
          <a:p>
            <a:r>
              <a:rPr lang="en-US" sz="3600" dirty="0" smtClean="0"/>
              <a:t>Printing and patterns.</a:t>
            </a:r>
          </a:p>
          <a:p>
            <a:pPr>
              <a:buFont typeface="Arial" pitchFamily="34" charset="0"/>
              <a:buChar char="•"/>
            </a:pPr>
            <a:r>
              <a:rPr lang="en-US" sz="3600" dirty="0" smtClean="0"/>
              <a:t> Printing. Vegetable printing, Leaf printing and Block printing</a:t>
            </a:r>
          </a:p>
          <a:p>
            <a:pPr>
              <a:buFont typeface="Arial" pitchFamily="34" charset="0"/>
              <a:buChar char="•"/>
            </a:pPr>
            <a:r>
              <a:rPr lang="en-US" sz="3600" dirty="0" smtClean="0"/>
              <a:t>  Pattern making. Geometric and organic patterns.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752600"/>
            <a:ext cx="7696200" cy="4001095"/>
          </a:xfrm>
          <a:prstGeom prst="rect">
            <a:avLst/>
          </a:prstGeom>
        </p:spPr>
        <p:txBody>
          <a:bodyPr wrap="square">
            <a:spAutoFit/>
          </a:bodyPr>
          <a:lstStyle/>
          <a:p>
            <a:r>
              <a:rPr lang="en-US" sz="4000" dirty="0" smtClean="0">
                <a:solidFill>
                  <a:srgbClr val="C00000"/>
                </a:solidFill>
              </a:rPr>
              <a:t>LECTURE. </a:t>
            </a:r>
            <a:r>
              <a:rPr lang="en-US" sz="4000" dirty="0" smtClean="0">
                <a:solidFill>
                  <a:srgbClr val="C00000"/>
                </a:solidFill>
              </a:rPr>
              <a:t>19. UNIT. 3</a:t>
            </a:r>
          </a:p>
          <a:p>
            <a:r>
              <a:rPr lang="en-US" sz="4000" dirty="0" smtClean="0">
                <a:solidFill>
                  <a:srgbClr val="C00000"/>
                </a:solidFill>
              </a:rPr>
              <a:t>Practical</a:t>
            </a:r>
          </a:p>
          <a:p>
            <a:r>
              <a:rPr lang="en-US" sz="4000" dirty="0" smtClean="0">
                <a:solidFill>
                  <a:srgbClr val="C00000"/>
                </a:solidFill>
              </a:rPr>
              <a:t>Vegetable printing, Leaf Printing and Block printing.</a:t>
            </a:r>
          </a:p>
          <a:p>
            <a:r>
              <a:rPr lang="en-US" sz="4000" dirty="0" smtClean="0">
                <a:solidFill>
                  <a:srgbClr val="C00000"/>
                </a:solidFill>
              </a:rPr>
              <a:t>Drawing and shading</a:t>
            </a:r>
          </a:p>
          <a:p>
            <a:endParaRPr lang="en-US" sz="54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219200"/>
            <a:ext cx="8610600" cy="4093428"/>
          </a:xfrm>
          <a:prstGeom prst="rect">
            <a:avLst/>
          </a:prstGeom>
        </p:spPr>
        <p:txBody>
          <a:bodyPr wrap="square">
            <a:spAutoFit/>
          </a:bodyPr>
          <a:lstStyle/>
          <a:p>
            <a:r>
              <a:rPr lang="en-US" sz="4000" dirty="0" smtClean="0">
                <a:solidFill>
                  <a:srgbClr val="C00000"/>
                </a:solidFill>
              </a:rPr>
              <a:t>LECTURE. 20, Unit. 3</a:t>
            </a:r>
            <a:endParaRPr lang="en-US" sz="4000" dirty="0" smtClean="0"/>
          </a:p>
          <a:p>
            <a:r>
              <a:rPr lang="en-US" sz="4000" dirty="0" smtClean="0"/>
              <a:t>Drawing </a:t>
            </a:r>
          </a:p>
          <a:p>
            <a:pPr>
              <a:buFont typeface="Arial" pitchFamily="34" charset="0"/>
              <a:buChar char="•"/>
            </a:pPr>
            <a:r>
              <a:rPr lang="en-US" sz="4000" dirty="0" smtClean="0"/>
              <a:t> Pencil drawing, graphite drawing, crayons, Pastels, etc.</a:t>
            </a:r>
          </a:p>
          <a:p>
            <a:pPr>
              <a:buFont typeface="Arial" pitchFamily="34" charset="0"/>
              <a:buChar char="•"/>
            </a:pPr>
            <a:r>
              <a:rPr lang="en-US" sz="4000" dirty="0" smtClean="0"/>
              <a:t> Shading techniques.</a:t>
            </a:r>
          </a:p>
          <a:p>
            <a:endParaRPr lang="en-US" sz="60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676400"/>
            <a:ext cx="8534399" cy="2554545"/>
          </a:xfrm>
          <a:prstGeom prst="rect">
            <a:avLst/>
          </a:prstGeom>
        </p:spPr>
        <p:txBody>
          <a:bodyPr wrap="square">
            <a:spAutoFit/>
          </a:bodyPr>
          <a:lstStyle/>
          <a:p>
            <a:r>
              <a:rPr lang="en-US" sz="4000" dirty="0" smtClean="0"/>
              <a:t>LECTURE. 21, Unit. 3</a:t>
            </a:r>
          </a:p>
          <a:p>
            <a:pPr>
              <a:buFont typeface="Arial" pitchFamily="34" charset="0"/>
              <a:buChar char="•"/>
            </a:pPr>
            <a:r>
              <a:rPr lang="en-US" sz="4000" dirty="0" smtClean="0">
                <a:solidFill>
                  <a:srgbClr val="C00000"/>
                </a:solidFill>
              </a:rPr>
              <a:t>Painting in different mediums</a:t>
            </a:r>
          </a:p>
          <a:p>
            <a:pPr>
              <a:buFont typeface="Arial" pitchFamily="34" charset="0"/>
              <a:buChar char="•"/>
            </a:pPr>
            <a:r>
              <a:rPr lang="en-US" sz="4000" dirty="0" smtClean="0">
                <a:solidFill>
                  <a:srgbClr val="C00000"/>
                </a:solidFill>
              </a:rPr>
              <a:t>Water colour painting</a:t>
            </a:r>
          </a:p>
          <a:p>
            <a:pPr>
              <a:buFont typeface="Arial" pitchFamily="34" charset="0"/>
              <a:buChar char="•"/>
            </a:pPr>
            <a:r>
              <a:rPr lang="en-US" sz="4000" dirty="0" smtClean="0">
                <a:solidFill>
                  <a:srgbClr val="C00000"/>
                </a:solidFill>
              </a:rPr>
              <a:t>Oil Painting</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077199" cy="707886"/>
          </a:xfrm>
          <a:prstGeom prst="rect">
            <a:avLst/>
          </a:prstGeom>
        </p:spPr>
        <p:txBody>
          <a:bodyPr wrap="square">
            <a:spAutoFit/>
          </a:bodyPr>
          <a:lstStyle/>
          <a:p>
            <a:r>
              <a:rPr lang="en-US" sz="4000" dirty="0" smtClean="0">
                <a:solidFill>
                  <a:srgbClr val="C00000"/>
                </a:solidFill>
              </a:rPr>
              <a:t>LECTURE. 22. Unit. 3</a:t>
            </a:r>
          </a:p>
        </p:txBody>
      </p:sp>
      <p:sp>
        <p:nvSpPr>
          <p:cNvPr id="3" name="Rectangle 2"/>
          <p:cNvSpPr/>
          <p:nvPr/>
        </p:nvSpPr>
        <p:spPr>
          <a:xfrm>
            <a:off x="1371600" y="1219200"/>
            <a:ext cx="6400800" cy="3170099"/>
          </a:xfrm>
          <a:prstGeom prst="rect">
            <a:avLst/>
          </a:prstGeom>
        </p:spPr>
        <p:txBody>
          <a:bodyPr wrap="square">
            <a:spAutoFit/>
          </a:bodyPr>
          <a:lstStyle/>
          <a:p>
            <a:r>
              <a:rPr lang="en-US" sz="4000" b="1" dirty="0" smtClean="0"/>
              <a:t>Practical</a:t>
            </a:r>
          </a:p>
          <a:p>
            <a:pPr>
              <a:buFont typeface="Arial" pitchFamily="34" charset="0"/>
              <a:buChar char="•"/>
            </a:pPr>
            <a:endParaRPr lang="en-US" sz="4000" b="1" dirty="0" smtClean="0">
              <a:solidFill>
                <a:srgbClr val="C00000"/>
              </a:solidFill>
            </a:endParaRPr>
          </a:p>
          <a:p>
            <a:pPr>
              <a:buFont typeface="Arial" pitchFamily="34" charset="0"/>
              <a:buChar char="•"/>
            </a:pPr>
            <a:r>
              <a:rPr lang="en-US" sz="4000" b="1" dirty="0" smtClean="0">
                <a:solidFill>
                  <a:srgbClr val="C00000"/>
                </a:solidFill>
              </a:rPr>
              <a:t>Painting in Water colour</a:t>
            </a:r>
          </a:p>
          <a:p>
            <a:pPr>
              <a:buFont typeface="Arial" pitchFamily="34" charset="0"/>
              <a:buChar char="•"/>
            </a:pPr>
            <a:r>
              <a:rPr lang="en-US" sz="4000" dirty="0" smtClean="0"/>
              <a:t> Still life.</a:t>
            </a:r>
          </a:p>
          <a:p>
            <a:pPr>
              <a:buFont typeface="Arial" pitchFamily="34" charset="0"/>
              <a:buChar char="•"/>
            </a:pPr>
            <a:r>
              <a:rPr lang="en-US" sz="4000" dirty="0" smtClean="0"/>
              <a:t> Portrait  </a:t>
            </a:r>
            <a:endParaRPr lang="en-US" sz="4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57200"/>
            <a:ext cx="7543800" cy="4401205"/>
          </a:xfrm>
          <a:prstGeom prst="rect">
            <a:avLst/>
          </a:prstGeom>
        </p:spPr>
        <p:txBody>
          <a:bodyPr wrap="square">
            <a:spAutoFit/>
          </a:bodyPr>
          <a:lstStyle/>
          <a:p>
            <a:r>
              <a:rPr lang="en-US" sz="4000" dirty="0" smtClean="0">
                <a:solidFill>
                  <a:srgbClr val="C00000"/>
                </a:solidFill>
              </a:rPr>
              <a:t>LECTURE. 23. unit. 3.</a:t>
            </a:r>
          </a:p>
          <a:p>
            <a:r>
              <a:rPr lang="en-US" sz="4000" b="1" dirty="0" smtClean="0">
                <a:solidFill>
                  <a:srgbClr val="C00000"/>
                </a:solidFill>
              </a:rPr>
              <a:t>PRACTICAL</a:t>
            </a:r>
            <a:endParaRPr lang="en-US" sz="4000" b="1" dirty="0" smtClean="0">
              <a:solidFill>
                <a:srgbClr val="C00000"/>
              </a:solidFill>
            </a:endParaRPr>
          </a:p>
          <a:p>
            <a:endParaRPr lang="en-US" sz="4000" dirty="0" smtClean="0">
              <a:solidFill>
                <a:srgbClr val="C00000"/>
              </a:solidFill>
            </a:endParaRPr>
          </a:p>
          <a:p>
            <a:pPr>
              <a:buFont typeface="Arial" pitchFamily="34" charset="0"/>
              <a:buChar char="•"/>
            </a:pPr>
            <a:r>
              <a:rPr lang="en-US" sz="4000" b="1" dirty="0" smtClean="0"/>
              <a:t> Painting in Oil</a:t>
            </a:r>
          </a:p>
          <a:p>
            <a:endParaRPr lang="en-US" sz="4000" dirty="0" smtClean="0">
              <a:solidFill>
                <a:srgbClr val="C00000"/>
              </a:solidFill>
            </a:endParaRPr>
          </a:p>
          <a:p>
            <a:r>
              <a:rPr lang="en-US" sz="4000" dirty="0" smtClean="0">
                <a:solidFill>
                  <a:srgbClr val="C00000"/>
                </a:solidFill>
              </a:rPr>
              <a:t>Still Life</a:t>
            </a:r>
          </a:p>
          <a:p>
            <a:r>
              <a:rPr lang="en-US" sz="4000" dirty="0" smtClean="0">
                <a:solidFill>
                  <a:srgbClr val="C00000"/>
                </a:solidFill>
              </a:rPr>
              <a:t>Portrait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839200" cy="5693866"/>
          </a:xfrm>
          <a:prstGeom prst="rect">
            <a:avLst/>
          </a:prstGeom>
        </p:spPr>
        <p:txBody>
          <a:bodyPr wrap="square">
            <a:spAutoFit/>
          </a:bodyPr>
          <a:lstStyle/>
          <a:p>
            <a:r>
              <a:rPr lang="en-US" sz="4800" dirty="0" smtClean="0">
                <a:solidFill>
                  <a:srgbClr val="C00000"/>
                </a:solidFill>
              </a:rPr>
              <a:t>Unit learning goals and essential questions</a:t>
            </a:r>
            <a:r>
              <a:rPr lang="en-US" sz="4800" dirty="0" smtClean="0"/>
              <a:t>.</a:t>
            </a:r>
          </a:p>
          <a:p>
            <a:pPr>
              <a:buFont typeface="Arial" pitchFamily="34" charset="0"/>
              <a:buChar char="•"/>
            </a:pPr>
            <a:r>
              <a:rPr lang="en-US" sz="3200" dirty="0" smtClean="0"/>
              <a:t>Student teachers will learn to use elements of art and design in communicate ideas and feelings and use art vocabulary in daily life.</a:t>
            </a:r>
          </a:p>
          <a:p>
            <a:pPr>
              <a:buFont typeface="Arial" pitchFamily="34" charset="0"/>
              <a:buChar char="•"/>
            </a:pPr>
            <a:r>
              <a:rPr lang="en-US" sz="3200" dirty="0"/>
              <a:t> </a:t>
            </a:r>
            <a:r>
              <a:rPr lang="en-US" sz="3200" dirty="0" smtClean="0"/>
              <a:t>Experience using different mediums for expression</a:t>
            </a:r>
          </a:p>
          <a:p>
            <a:pPr>
              <a:buFont typeface="Arial" pitchFamily="34" charset="0"/>
              <a:buChar char="•"/>
            </a:pPr>
            <a:r>
              <a:rPr lang="en-US" sz="3200" dirty="0"/>
              <a:t> </a:t>
            </a:r>
            <a:r>
              <a:rPr lang="en-US" sz="4400" dirty="0" smtClean="0">
                <a:solidFill>
                  <a:srgbClr val="C00000"/>
                </a:solidFill>
              </a:rPr>
              <a:t>Questions?</a:t>
            </a:r>
          </a:p>
          <a:p>
            <a:pPr>
              <a:buFont typeface="Arial" pitchFamily="34" charset="0"/>
              <a:buChar char="•"/>
            </a:pPr>
            <a:r>
              <a:rPr lang="en-US" sz="3200" dirty="0"/>
              <a:t> </a:t>
            </a:r>
            <a:r>
              <a:rPr lang="en-US" sz="3200" dirty="0" smtClean="0"/>
              <a:t>What are the elements and principals of design.</a:t>
            </a:r>
          </a:p>
          <a:p>
            <a:pPr>
              <a:buFont typeface="Arial" pitchFamily="34" charset="0"/>
              <a:buChar char="•"/>
            </a:pPr>
            <a:r>
              <a:rPr lang="en-US" sz="3200" dirty="0"/>
              <a:t> H</a:t>
            </a:r>
            <a:r>
              <a:rPr lang="en-US" sz="3200" dirty="0" smtClean="0"/>
              <a:t>ow these elements can be used in production of art works?</a:t>
            </a:r>
            <a:endParaRPr lang="en-US" sz="3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1" y="990599"/>
            <a:ext cx="7086600" cy="5016758"/>
          </a:xfrm>
          <a:prstGeom prst="rect">
            <a:avLst/>
          </a:prstGeom>
        </p:spPr>
        <p:txBody>
          <a:bodyPr wrap="square">
            <a:spAutoFit/>
          </a:bodyPr>
          <a:lstStyle/>
          <a:p>
            <a:r>
              <a:rPr lang="en-US" sz="4000" dirty="0" smtClean="0">
                <a:solidFill>
                  <a:srgbClr val="C00000"/>
                </a:solidFill>
              </a:rPr>
              <a:t>LECTURE. 24. Unit. 4</a:t>
            </a:r>
          </a:p>
          <a:p>
            <a:r>
              <a:rPr lang="en-US" sz="4000" dirty="0" smtClean="0"/>
              <a:t>CRAFTS</a:t>
            </a:r>
          </a:p>
          <a:p>
            <a:r>
              <a:rPr lang="en-US" sz="4000" dirty="0" smtClean="0"/>
              <a:t>Crafts in Pakistan</a:t>
            </a:r>
          </a:p>
          <a:p>
            <a:pPr>
              <a:buFont typeface="Arial" pitchFamily="34" charset="0"/>
              <a:buChar char="•"/>
            </a:pPr>
            <a:r>
              <a:rPr lang="en-US" sz="4000" dirty="0" smtClean="0"/>
              <a:t> Crafts practiced and made in Pakistan.</a:t>
            </a:r>
          </a:p>
          <a:p>
            <a:pPr>
              <a:buFont typeface="Arial" pitchFamily="34" charset="0"/>
              <a:buChar char="•"/>
            </a:pPr>
            <a:r>
              <a:rPr lang="en-US" sz="4000" dirty="0" smtClean="0"/>
              <a:t> Crafts and technology</a:t>
            </a:r>
          </a:p>
          <a:p>
            <a:r>
              <a:rPr lang="en-US" sz="4000" dirty="0" smtClean="0"/>
              <a:t>	</a:t>
            </a:r>
          </a:p>
          <a:p>
            <a:endParaRPr lang="en-US" sz="4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38200"/>
            <a:ext cx="7391400" cy="4555093"/>
          </a:xfrm>
          <a:prstGeom prst="rect">
            <a:avLst/>
          </a:prstGeom>
        </p:spPr>
        <p:txBody>
          <a:bodyPr wrap="square">
            <a:spAutoFit/>
          </a:bodyPr>
          <a:lstStyle/>
          <a:p>
            <a:r>
              <a:rPr lang="en-US" sz="4400" dirty="0" smtClean="0">
                <a:solidFill>
                  <a:srgbClr val="C00000"/>
                </a:solidFill>
              </a:rPr>
              <a:t>LECTURE. 25. UNIT. 4</a:t>
            </a:r>
          </a:p>
          <a:p>
            <a:endParaRPr lang="en-US" sz="4400" dirty="0" smtClean="0">
              <a:solidFill>
                <a:srgbClr val="C00000"/>
              </a:solidFill>
            </a:endParaRPr>
          </a:p>
          <a:p>
            <a:pPr>
              <a:buFont typeface="Arial" pitchFamily="34" charset="0"/>
              <a:buChar char="•"/>
            </a:pPr>
            <a:r>
              <a:rPr lang="en-US" sz="3600" dirty="0" smtClean="0"/>
              <a:t>Doing craftwork and making handicrafts, (puppets and puppetry, textiles, making beads).</a:t>
            </a:r>
          </a:p>
          <a:p>
            <a:pPr algn="ctr"/>
            <a:r>
              <a:rPr lang="en-US" sz="4000" dirty="0" smtClean="0"/>
              <a:t>(making mosaics) </a:t>
            </a:r>
          </a:p>
          <a:p>
            <a:r>
              <a:rPr lang="en-US" sz="5400" dirty="0" smtClean="0"/>
              <a:t> </a:t>
            </a:r>
            <a:endParaRPr lang="en-US" sz="5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533401"/>
            <a:ext cx="7924800" cy="5632311"/>
          </a:xfrm>
          <a:prstGeom prst="rect">
            <a:avLst/>
          </a:prstGeom>
        </p:spPr>
        <p:txBody>
          <a:bodyPr wrap="square">
            <a:spAutoFit/>
          </a:bodyPr>
          <a:lstStyle/>
          <a:p>
            <a:r>
              <a:rPr lang="en-US" sz="4000" b="1" dirty="0" smtClean="0">
                <a:solidFill>
                  <a:srgbClr val="C00000"/>
                </a:solidFill>
              </a:rPr>
              <a:t>Lecture. 26. Unit. 4.  practical all related to crafts  </a:t>
            </a:r>
            <a:r>
              <a:rPr lang="en-US" sz="4000" dirty="0" smtClean="0">
                <a:solidFill>
                  <a:srgbClr val="C00000"/>
                </a:solidFill>
              </a:rPr>
              <a:t/>
            </a:r>
            <a:br>
              <a:rPr lang="en-US" sz="4000" dirty="0" smtClean="0">
                <a:solidFill>
                  <a:srgbClr val="C00000"/>
                </a:solidFill>
              </a:rPr>
            </a:br>
            <a:r>
              <a:rPr lang="en-US" sz="4000" dirty="0" smtClean="0"/>
              <a:t>Doing Art and Crafts with children in the elementary grades </a:t>
            </a:r>
          </a:p>
          <a:p>
            <a:pPr>
              <a:buFont typeface="Arial" pitchFamily="34" charset="0"/>
              <a:buChar char="•"/>
            </a:pPr>
            <a:r>
              <a:rPr lang="en-US" sz="4000" dirty="0" smtClean="0"/>
              <a:t>Paper Mosaic</a:t>
            </a:r>
          </a:p>
          <a:p>
            <a:pPr>
              <a:buFont typeface="Arial" pitchFamily="34" charset="0"/>
              <a:buChar char="•"/>
            </a:pPr>
            <a:r>
              <a:rPr lang="en-US" sz="4000" dirty="0" smtClean="0"/>
              <a:t>Clay Beads</a:t>
            </a:r>
          </a:p>
          <a:p>
            <a:pPr>
              <a:buFont typeface="Arial" pitchFamily="34" charset="0"/>
              <a:buChar char="•"/>
            </a:pPr>
            <a:r>
              <a:rPr lang="en-US" sz="4000" dirty="0" smtClean="0"/>
              <a:t>Picture Frame</a:t>
            </a:r>
          </a:p>
          <a:p>
            <a:pPr>
              <a:buFont typeface="Arial" pitchFamily="34" charset="0"/>
              <a:buChar char="•"/>
            </a:pPr>
            <a:r>
              <a:rPr lang="en-US" sz="4000" dirty="0" smtClean="0"/>
              <a:t>Making candle stand with mirror</a:t>
            </a:r>
          </a:p>
          <a:p>
            <a:pPr>
              <a:buFont typeface="Arial" pitchFamily="34" charset="0"/>
              <a:buChar char="•"/>
            </a:pPr>
            <a:r>
              <a:rPr lang="en-US" sz="4000" dirty="0" smtClean="0"/>
              <a:t>Making door bell</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0"/>
            <a:ext cx="8686800" cy="5016758"/>
          </a:xfrm>
          <a:prstGeom prst="rect">
            <a:avLst/>
          </a:prstGeom>
        </p:spPr>
        <p:txBody>
          <a:bodyPr wrap="square">
            <a:spAutoFit/>
          </a:bodyPr>
          <a:lstStyle/>
          <a:p>
            <a:r>
              <a:rPr lang="en-US" sz="4000" dirty="0" smtClean="0">
                <a:solidFill>
                  <a:srgbClr val="C00000"/>
                </a:solidFill>
              </a:rPr>
              <a:t>LECTURE. 27. Unit. 4</a:t>
            </a:r>
          </a:p>
          <a:p>
            <a:r>
              <a:rPr lang="en-US" sz="4000" dirty="0" smtClean="0"/>
              <a:t>Doing Art and Crafts with children in the elementary grades </a:t>
            </a:r>
            <a:endParaRPr lang="en-US" sz="4000" dirty="0"/>
          </a:p>
          <a:p>
            <a:pPr>
              <a:buFont typeface="Arial" pitchFamily="34" charset="0"/>
              <a:buChar char="•"/>
            </a:pPr>
            <a:r>
              <a:rPr lang="en-US" sz="4000" dirty="0" smtClean="0"/>
              <a:t> Doing Art and craftworks and handicrafts</a:t>
            </a:r>
          </a:p>
          <a:p>
            <a:pPr>
              <a:buFont typeface="Arial" pitchFamily="34" charset="0"/>
              <a:buChar char="•"/>
            </a:pPr>
            <a:r>
              <a:rPr lang="en-US" sz="4000" dirty="0"/>
              <a:t> </a:t>
            </a:r>
            <a:r>
              <a:rPr lang="en-US" sz="4000" dirty="0" smtClean="0"/>
              <a:t>Art and Crafts across the curriculum</a:t>
            </a:r>
          </a:p>
          <a:p>
            <a:pPr>
              <a:buFont typeface="Arial" pitchFamily="34" charset="0"/>
              <a:buChar char="•"/>
            </a:pPr>
            <a:r>
              <a:rPr lang="en-US" sz="4000" dirty="0"/>
              <a:t> </a:t>
            </a:r>
            <a:r>
              <a:rPr lang="en-US" sz="4000" dirty="0" smtClean="0"/>
              <a:t>Doing art and crafts with children in the elementary grade </a:t>
            </a:r>
            <a:endParaRPr lang="en-US" sz="4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81999" cy="6001643"/>
          </a:xfrm>
          <a:prstGeom prst="rect">
            <a:avLst/>
          </a:prstGeom>
        </p:spPr>
        <p:txBody>
          <a:bodyPr wrap="square">
            <a:spAutoFit/>
          </a:bodyPr>
          <a:lstStyle/>
          <a:p>
            <a:r>
              <a:rPr lang="en-US" sz="4800" dirty="0" smtClean="0">
                <a:solidFill>
                  <a:srgbClr val="C00000"/>
                </a:solidFill>
              </a:rPr>
              <a:t>UNIT LEARNING GOALS AND QUESTIONS</a:t>
            </a:r>
          </a:p>
          <a:p>
            <a:r>
              <a:rPr lang="en-US" sz="3200" dirty="0" smtClean="0"/>
              <a:t>At the end of the Unit students teachers will be able to know about crafts of Pakistan and their location, and how technology has brought a change in producing the crafts.</a:t>
            </a:r>
          </a:p>
          <a:p>
            <a:r>
              <a:rPr lang="en-US" sz="3200" dirty="0" smtClean="0">
                <a:solidFill>
                  <a:srgbClr val="C00000"/>
                </a:solidFill>
              </a:rPr>
              <a:t>Questions.</a:t>
            </a:r>
          </a:p>
          <a:p>
            <a:pPr>
              <a:buFont typeface="Arial" pitchFamily="34" charset="0"/>
              <a:buChar char="•"/>
            </a:pPr>
            <a:r>
              <a:rPr lang="en-US" sz="3200" dirty="0" smtClean="0"/>
              <a:t>How are crafts linked to places where they are produced, who produces crafts?</a:t>
            </a:r>
          </a:p>
          <a:p>
            <a:pPr>
              <a:buFont typeface="Arial" pitchFamily="34" charset="0"/>
              <a:buChar char="•"/>
            </a:pPr>
            <a:r>
              <a:rPr lang="en-US" sz="3200" dirty="0" smtClean="0"/>
              <a:t>How are crafts activities linked to learning across the curriculum and what can children learn</a:t>
            </a:r>
            <a:endParaRPr lang="en-US" sz="4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457200"/>
            <a:ext cx="7239001" cy="4401205"/>
          </a:xfrm>
          <a:prstGeom prst="rect">
            <a:avLst/>
          </a:prstGeom>
        </p:spPr>
        <p:txBody>
          <a:bodyPr wrap="square">
            <a:spAutoFit/>
          </a:bodyPr>
          <a:lstStyle/>
          <a:p>
            <a:r>
              <a:rPr lang="en-US" sz="4000" dirty="0" smtClean="0">
                <a:solidFill>
                  <a:srgbClr val="C00000"/>
                </a:solidFill>
              </a:rPr>
              <a:t>LECTURE. 28. UNIT. 5</a:t>
            </a:r>
          </a:p>
          <a:p>
            <a:r>
              <a:rPr lang="en-US" sz="4000" dirty="0" smtClean="0"/>
              <a:t>Preparing to teach art, craft and calligraphy</a:t>
            </a:r>
          </a:p>
          <a:p>
            <a:pPr>
              <a:buFont typeface="Arial" pitchFamily="34" charset="0"/>
              <a:buChar char="•"/>
            </a:pPr>
            <a:r>
              <a:rPr lang="en-US" sz="4000" dirty="0"/>
              <a:t> </a:t>
            </a:r>
            <a:r>
              <a:rPr lang="en-US" sz="4000" dirty="0" smtClean="0"/>
              <a:t>Connecting art craft and calligraphy across the curriculum</a:t>
            </a:r>
          </a:p>
          <a:p>
            <a:pPr>
              <a:buFont typeface="Arial" pitchFamily="34" charset="0"/>
              <a:buChar char="•"/>
            </a:pPr>
            <a:r>
              <a:rPr lang="en-US" sz="4000" dirty="0"/>
              <a:t> </a:t>
            </a:r>
            <a:r>
              <a:rPr lang="en-US" sz="4000" dirty="0" smtClean="0"/>
              <a:t>Managing art, craft and calligraphy in the classroom.</a:t>
            </a:r>
            <a:endParaRPr lang="en-US" sz="4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199" y="1524000"/>
            <a:ext cx="6629401" cy="1938992"/>
          </a:xfrm>
          <a:prstGeom prst="rect">
            <a:avLst/>
          </a:prstGeom>
        </p:spPr>
        <p:txBody>
          <a:bodyPr wrap="square">
            <a:spAutoFit/>
          </a:bodyPr>
          <a:lstStyle/>
          <a:p>
            <a:r>
              <a:rPr lang="en-US" sz="4000" dirty="0" smtClean="0">
                <a:solidFill>
                  <a:srgbClr val="C00000"/>
                </a:solidFill>
              </a:rPr>
              <a:t>LECTURE. 29. UNIT. 5</a:t>
            </a:r>
          </a:p>
          <a:p>
            <a:r>
              <a:rPr lang="en-US" sz="4000" dirty="0" smtClean="0"/>
              <a:t>What is assessment in art, craft and calligraphy? </a:t>
            </a:r>
            <a:endParaRPr lang="en-US" sz="4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52400"/>
            <a:ext cx="7772400" cy="9048631"/>
          </a:xfrm>
          <a:prstGeom prst="rect">
            <a:avLst/>
          </a:prstGeom>
        </p:spPr>
        <p:txBody>
          <a:bodyPr wrap="square">
            <a:spAutoFit/>
          </a:bodyPr>
          <a:lstStyle/>
          <a:p>
            <a:r>
              <a:rPr lang="en-US" sz="3600" dirty="0" smtClean="0">
                <a:solidFill>
                  <a:srgbClr val="C00000"/>
                </a:solidFill>
              </a:rPr>
              <a:t>LECTURE. 30. UNIT. 5</a:t>
            </a:r>
          </a:p>
          <a:p>
            <a:r>
              <a:rPr lang="en-US" sz="3600" dirty="0" smtClean="0"/>
              <a:t>Preparing to teach art, craft and calligraphy continued.</a:t>
            </a:r>
          </a:p>
          <a:p>
            <a:pPr>
              <a:buFont typeface="Arial" pitchFamily="34" charset="0"/>
              <a:buChar char="•"/>
            </a:pPr>
            <a:r>
              <a:rPr lang="en-US" sz="3600" dirty="0"/>
              <a:t> </a:t>
            </a:r>
            <a:r>
              <a:rPr lang="en-US" sz="3600" dirty="0" smtClean="0"/>
              <a:t>Assessing children’s learning during an art activity.</a:t>
            </a:r>
          </a:p>
          <a:p>
            <a:pPr>
              <a:buFont typeface="Arial" pitchFamily="34" charset="0"/>
              <a:buChar char="•"/>
            </a:pPr>
            <a:r>
              <a:rPr lang="en-US" sz="3600" dirty="0"/>
              <a:t> </a:t>
            </a:r>
            <a:r>
              <a:rPr lang="en-US" sz="3600" dirty="0" smtClean="0"/>
              <a:t>Assessment rubrics</a:t>
            </a:r>
          </a:p>
          <a:p>
            <a:pPr>
              <a:buFont typeface="Arial" pitchFamily="34" charset="0"/>
              <a:buChar char="•"/>
            </a:pPr>
            <a:r>
              <a:rPr lang="en-US" sz="3600" dirty="0" smtClean="0"/>
              <a:t>PLANNING FOR ART, CRAFT AND CALLIGRAPHY.</a:t>
            </a:r>
          </a:p>
          <a:p>
            <a:pPr>
              <a:buFont typeface="Arial" pitchFamily="34" charset="0"/>
              <a:buChar char="•"/>
            </a:pPr>
            <a:r>
              <a:rPr lang="en-US" sz="3600" dirty="0" smtClean="0"/>
              <a:t>Art and crafts exhibition</a:t>
            </a:r>
          </a:p>
          <a:p>
            <a:pPr>
              <a:buFont typeface="Arial" pitchFamily="34" charset="0"/>
              <a:buChar char="•"/>
            </a:pPr>
            <a:r>
              <a:rPr lang="en-US" sz="3600" dirty="0" smtClean="0"/>
              <a:t> Display and assessment of student teacher projects and portfolios.</a:t>
            </a:r>
          </a:p>
          <a:p>
            <a:pPr>
              <a:buFont typeface="Arial" pitchFamily="34" charset="0"/>
              <a:buChar char="•"/>
            </a:pPr>
            <a:endParaRPr lang="en-US" sz="3600" dirty="0" smtClean="0"/>
          </a:p>
          <a:p>
            <a:pPr>
              <a:buFont typeface="Arial" pitchFamily="34" charset="0"/>
              <a:buChar char="•"/>
            </a:pPr>
            <a:endParaRPr lang="en-US" sz="4800" dirty="0" smtClean="0"/>
          </a:p>
          <a:p>
            <a:endParaRPr lang="en-US" sz="4800" dirty="0" smtClean="0"/>
          </a:p>
          <a:p>
            <a:endParaRPr lang="en-US" sz="5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3999" y="1524000"/>
            <a:ext cx="5715001" cy="1938992"/>
          </a:xfrm>
          <a:prstGeom prst="rect">
            <a:avLst/>
          </a:prstGeom>
        </p:spPr>
        <p:txBody>
          <a:bodyPr wrap="square">
            <a:spAutoFit/>
          </a:bodyPr>
          <a:lstStyle/>
          <a:p>
            <a:r>
              <a:rPr lang="en-US" sz="4000" dirty="0" smtClean="0">
                <a:solidFill>
                  <a:srgbClr val="C00000"/>
                </a:solidFill>
              </a:rPr>
              <a:t>LECTURE. </a:t>
            </a:r>
            <a:r>
              <a:rPr lang="en-US" sz="4000" dirty="0" smtClean="0">
                <a:solidFill>
                  <a:srgbClr val="C00000"/>
                </a:solidFill>
              </a:rPr>
              <a:t>31. </a:t>
            </a:r>
          </a:p>
          <a:p>
            <a:r>
              <a:rPr lang="en-US" sz="4000" dirty="0" smtClean="0"/>
              <a:t>SUMMERY OF FIRST </a:t>
            </a:r>
            <a:r>
              <a:rPr lang="en-US" sz="4000" dirty="0" smtClean="0"/>
              <a:t>10</a:t>
            </a:r>
            <a:r>
              <a:rPr lang="en-US" sz="4000" dirty="0" smtClean="0"/>
              <a:t> LECTURES</a:t>
            </a:r>
            <a:endParaRPr lang="en-US" sz="40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371600"/>
            <a:ext cx="6172200" cy="1938992"/>
          </a:xfrm>
          <a:prstGeom prst="rect">
            <a:avLst/>
          </a:prstGeom>
        </p:spPr>
        <p:txBody>
          <a:bodyPr wrap="square">
            <a:spAutoFit/>
          </a:bodyPr>
          <a:lstStyle/>
          <a:p>
            <a:r>
              <a:rPr lang="en-US" sz="4000" dirty="0" smtClean="0">
                <a:solidFill>
                  <a:srgbClr val="C00000"/>
                </a:solidFill>
              </a:rPr>
              <a:t>LECTURE. </a:t>
            </a:r>
            <a:r>
              <a:rPr lang="en-US" sz="4000" smtClean="0">
                <a:solidFill>
                  <a:srgbClr val="C00000"/>
                </a:solidFill>
              </a:rPr>
              <a:t>32</a:t>
            </a:r>
            <a:r>
              <a:rPr lang="en-US" sz="4000" smtClean="0">
                <a:solidFill>
                  <a:srgbClr val="C00000"/>
                </a:solidFill>
              </a:rPr>
              <a:t>.</a:t>
            </a:r>
            <a:endParaRPr lang="en-US" sz="4000" dirty="0" smtClean="0">
              <a:solidFill>
                <a:srgbClr val="C00000"/>
              </a:solidFill>
            </a:endParaRPr>
          </a:p>
          <a:p>
            <a:r>
              <a:rPr lang="en-US" sz="4000" dirty="0" smtClean="0"/>
              <a:t>SUMMERY OF LAST</a:t>
            </a:r>
          </a:p>
          <a:p>
            <a:r>
              <a:rPr lang="en-US" sz="4000" dirty="0" smtClean="0"/>
              <a:t> LECTURES FROM 11 TO 30</a:t>
            </a:r>
            <a:endParaRPr lang="en-US" sz="40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59382</TotalTime>
  <Words>1320</Words>
  <Application>Microsoft Office PowerPoint</Application>
  <PresentationFormat>On-screen Show (4:3)</PresentationFormat>
  <Paragraphs>212</Paragraphs>
  <Slides>42</Slides>
  <Notes>18</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ART, CRAFT AND CALLIGRAPHY</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CRAFT AND CALLIGRAPHY</dc:title>
  <dc:creator>Samina Saleem</dc:creator>
  <cp:lastModifiedBy>NTS</cp:lastModifiedBy>
  <cp:revision>912</cp:revision>
  <dcterms:created xsi:type="dcterms:W3CDTF">2014-05-28T03:26:53Z</dcterms:created>
  <dcterms:modified xsi:type="dcterms:W3CDTF">2014-07-16T12:39:02Z</dcterms:modified>
</cp:coreProperties>
</file>