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9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dirty="0" smtClean="0"/>
          </a:p>
          <a:p>
            <a:pPr algn="ctr"/>
            <a:endParaRPr lang="en-US" sz="2000" b="1" dirty="0" smtClean="0"/>
          </a:p>
          <a:p>
            <a:pPr algn="ctr"/>
            <a:r>
              <a:rPr lang="en-US" sz="2000" b="1" dirty="0" smtClean="0"/>
              <a:t>BIODIVERSITY, NATURAL SELECTION AND ADAPTATION </a:t>
            </a:r>
            <a:endParaRPr lang="en-US" sz="2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DIVERSITY</a:t>
            </a:r>
            <a:r>
              <a:rPr lang="en-US" sz="2400" b="1" dirty="0" smtClean="0"/>
              <a:t>  </a:t>
            </a:r>
            <a:endParaRPr lang="en-US" dirty="0"/>
          </a:p>
        </p:txBody>
      </p:sp>
      <p:sp>
        <p:nvSpPr>
          <p:cNvPr id="3" name="Subtitle 2"/>
          <p:cNvSpPr>
            <a:spLocks noGrp="1"/>
          </p:cNvSpPr>
          <p:nvPr>
            <p:ph type="subTitle" idx="1"/>
          </p:nvPr>
        </p:nvSpPr>
        <p:spPr>
          <a:xfrm>
            <a:off x="685800" y="1143000"/>
            <a:ext cx="7924800" cy="5181600"/>
          </a:xfrm>
        </p:spPr>
        <p:txBody>
          <a:bodyPr>
            <a:normAutofit fontScale="85000" lnSpcReduction="20000"/>
          </a:bodyPr>
          <a:lstStyle/>
          <a:p>
            <a:pPr algn="l"/>
            <a:r>
              <a:rPr lang="en-US" dirty="0" smtClean="0">
                <a:solidFill>
                  <a:schemeClr val="tx1"/>
                </a:solidFill>
              </a:rPr>
              <a:t>In this week, </a:t>
            </a:r>
            <a:r>
              <a:rPr lang="en-US" dirty="0" smtClean="0">
                <a:solidFill>
                  <a:schemeClr val="tx1"/>
                </a:solidFill>
              </a:rPr>
              <a:t>Students </a:t>
            </a:r>
            <a:r>
              <a:rPr lang="en-US" dirty="0" smtClean="0">
                <a:solidFill>
                  <a:schemeClr val="tx1"/>
                </a:solidFill>
              </a:rPr>
              <a:t>learn that adaptive characteristics of a species affect its chance for survival or possible extinction. </a:t>
            </a:r>
          </a:p>
          <a:p>
            <a:pPr algn="l"/>
            <a:endParaRPr lang="en-US" sz="1900" dirty="0" smtClean="0">
              <a:solidFill>
                <a:schemeClr val="tx1"/>
              </a:solidFill>
            </a:endParaRPr>
          </a:p>
          <a:p>
            <a:pPr algn="l"/>
            <a:r>
              <a:rPr lang="en-US" dirty="0" smtClean="0">
                <a:solidFill>
                  <a:schemeClr val="tx1"/>
                </a:solidFill>
              </a:rPr>
              <a:t>As they explore adaptation, they draw on their experience to provide examples of:</a:t>
            </a:r>
          </a:p>
          <a:p>
            <a:pPr algn="l"/>
            <a:r>
              <a:rPr lang="en-US" dirty="0" smtClean="0">
                <a:solidFill>
                  <a:schemeClr val="tx1"/>
                </a:solidFill>
              </a:rPr>
              <a:t> </a:t>
            </a:r>
          </a:p>
          <a:p>
            <a:pPr marL="514350" indent="-514350" algn="l">
              <a:buFont typeface="+mj-lt"/>
              <a:buAutoNum type="arabicPeriod"/>
            </a:pPr>
            <a:r>
              <a:rPr lang="en-US" dirty="0" smtClean="0">
                <a:solidFill>
                  <a:schemeClr val="tx1"/>
                </a:solidFill>
              </a:rPr>
              <a:t>Biological adaptations that enhance survival and reproductive success in a particular environment </a:t>
            </a:r>
          </a:p>
          <a:p>
            <a:pPr marL="514350" indent="-514350" algn="l">
              <a:buFont typeface="+mj-lt"/>
              <a:buAutoNum type="arabicPeriod"/>
            </a:pPr>
            <a:endParaRPr lang="en-US" sz="1900" dirty="0" smtClean="0">
              <a:solidFill>
                <a:schemeClr val="tx1"/>
              </a:solidFill>
            </a:endParaRPr>
          </a:p>
          <a:p>
            <a:pPr marL="514350" indent="-514350" algn="l">
              <a:buFont typeface="+mj-lt"/>
              <a:buAutoNum type="arabicPeriod"/>
            </a:pPr>
            <a:r>
              <a:rPr lang="en-US" dirty="0" smtClean="0">
                <a:solidFill>
                  <a:schemeClr val="tx1"/>
                </a:solidFill>
              </a:rPr>
              <a:t>Adaptations, such as changes in structures behaviors </a:t>
            </a:r>
          </a:p>
          <a:p>
            <a:pPr marL="514350" indent="-514350" algn="l">
              <a:buFont typeface="+mj-lt"/>
              <a:buAutoNum type="arabicPeriod"/>
            </a:pPr>
            <a:endParaRPr lang="en-US" sz="1900" dirty="0" smtClean="0">
              <a:solidFill>
                <a:schemeClr val="tx1"/>
              </a:solidFill>
            </a:endParaRPr>
          </a:p>
          <a:p>
            <a:pPr marL="514350" indent="-514350" algn="l">
              <a:buFont typeface="+mj-lt"/>
              <a:buAutoNum type="arabicPeriod"/>
            </a:pPr>
            <a:r>
              <a:rPr lang="en-US" dirty="0" smtClean="0">
                <a:solidFill>
                  <a:schemeClr val="tx1"/>
                </a:solidFill>
              </a:rPr>
              <a:t>Physiology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Natural Selection</a:t>
            </a:r>
            <a:endParaRPr lang="en-US" dirty="0"/>
          </a:p>
        </p:txBody>
      </p:sp>
      <p:sp>
        <p:nvSpPr>
          <p:cNvPr id="3" name="Subtitle 2"/>
          <p:cNvSpPr>
            <a:spLocks noGrp="1"/>
          </p:cNvSpPr>
          <p:nvPr>
            <p:ph type="subTitle" idx="1"/>
          </p:nvPr>
        </p:nvSpPr>
        <p:spPr>
          <a:xfrm>
            <a:off x="685800" y="1447800"/>
            <a:ext cx="7924800" cy="3124200"/>
          </a:xfrm>
        </p:spPr>
        <p:txBody>
          <a:bodyPr>
            <a:normAutofit/>
          </a:bodyPr>
          <a:lstStyle/>
          <a:p>
            <a:pPr algn="l"/>
            <a:r>
              <a:rPr lang="en-US" sz="2400" dirty="0" smtClean="0">
                <a:solidFill>
                  <a:schemeClr val="tx1"/>
                </a:solidFill>
              </a:rPr>
              <a:t>Student may have some difficulty understanding natural selection. The reason is that natural selection requires the integration of two distinct processes in evolution:</a:t>
            </a:r>
          </a:p>
          <a:p>
            <a:pPr algn="l"/>
            <a:r>
              <a:rPr lang="en-US" sz="2400" dirty="0" smtClean="0">
                <a:solidFill>
                  <a:schemeClr val="tx1"/>
                </a:solidFill>
              </a:rPr>
              <a:t> </a:t>
            </a:r>
          </a:p>
          <a:p>
            <a:pPr marL="514350" indent="-514350" algn="l">
              <a:buFont typeface="+mj-lt"/>
              <a:buAutoNum type="arabicPeriod"/>
            </a:pPr>
            <a:r>
              <a:rPr lang="en-US" sz="2400" dirty="0" smtClean="0">
                <a:solidFill>
                  <a:schemeClr val="tx1"/>
                </a:solidFill>
              </a:rPr>
              <a:t>The random occurrence of new traits in a population </a:t>
            </a:r>
          </a:p>
          <a:p>
            <a:pPr marL="514350" indent="-514350" algn="l"/>
            <a:endParaRPr lang="en-US" sz="2400" dirty="0" smtClean="0">
              <a:solidFill>
                <a:schemeClr val="tx1"/>
              </a:solidFill>
            </a:endParaRPr>
          </a:p>
          <a:p>
            <a:pPr marL="514350" indent="-514350" algn="l">
              <a:buFont typeface="+mj-lt"/>
              <a:buAutoNum type="arabicPeriod"/>
            </a:pPr>
            <a:r>
              <a:rPr lang="en-US" sz="2400" dirty="0" smtClean="0">
                <a:solidFill>
                  <a:schemeClr val="tx1"/>
                </a:solidFill>
              </a:rPr>
              <a:t>The non-random effects of these new traits on survival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Natural Selection continue …….</a:t>
            </a:r>
            <a:endParaRPr lang="en-US" dirty="0"/>
          </a:p>
        </p:txBody>
      </p:sp>
      <p:sp>
        <p:nvSpPr>
          <p:cNvPr id="3" name="Subtitle 2"/>
          <p:cNvSpPr>
            <a:spLocks noGrp="1"/>
          </p:cNvSpPr>
          <p:nvPr>
            <p:ph type="subTitle" idx="1"/>
          </p:nvPr>
        </p:nvSpPr>
        <p:spPr>
          <a:xfrm>
            <a:off x="762000" y="1143000"/>
            <a:ext cx="7924800" cy="3124200"/>
          </a:xfrm>
        </p:spPr>
        <p:txBody>
          <a:bodyPr>
            <a:normAutofit lnSpcReduction="10000"/>
          </a:bodyPr>
          <a:lstStyle/>
          <a:p>
            <a:pPr algn="l"/>
            <a:endParaRPr lang="en-US" sz="2400" dirty="0" smtClean="0">
              <a:solidFill>
                <a:schemeClr val="tx1"/>
              </a:solidFill>
            </a:endParaRPr>
          </a:p>
          <a:p>
            <a:pPr algn="l"/>
            <a:r>
              <a:rPr lang="en-US" sz="2400" dirty="0" smtClean="0">
                <a:solidFill>
                  <a:schemeClr val="tx1"/>
                </a:solidFill>
              </a:rPr>
              <a:t>Student may view natural selection as a process that perfects organisms. However, it is actually the simple result of variation, differential reproduction, and heredity. </a:t>
            </a:r>
          </a:p>
          <a:p>
            <a:pPr algn="l"/>
            <a:endParaRPr lang="en-US" sz="2400" dirty="0" smtClean="0">
              <a:solidFill>
                <a:schemeClr val="tx1"/>
              </a:solidFill>
            </a:endParaRPr>
          </a:p>
          <a:p>
            <a:pPr algn="l"/>
            <a:r>
              <a:rPr lang="en-US" sz="2400" dirty="0" smtClean="0">
                <a:solidFill>
                  <a:schemeClr val="tx1"/>
                </a:solidFill>
              </a:rPr>
              <a:t>Alternatively, they may misinterpret natural selection as a random process because the genetic variation that occurs in a population is the result of random mutation.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533401"/>
          </a:xfrm>
        </p:spPr>
        <p:txBody>
          <a:bodyPr>
            <a:normAutofit/>
          </a:bodyPr>
          <a:lstStyle/>
          <a:p>
            <a:r>
              <a:rPr lang="en-US" sz="2800" b="1" u="sng" dirty="0" smtClean="0"/>
              <a:t>Natural Selection continue …….</a:t>
            </a:r>
            <a:endParaRPr lang="en-US" dirty="0"/>
          </a:p>
        </p:txBody>
      </p:sp>
      <p:sp>
        <p:nvSpPr>
          <p:cNvPr id="3" name="Subtitle 2"/>
          <p:cNvSpPr>
            <a:spLocks noGrp="1"/>
          </p:cNvSpPr>
          <p:nvPr>
            <p:ph type="subTitle" idx="1"/>
          </p:nvPr>
        </p:nvSpPr>
        <p:spPr>
          <a:xfrm>
            <a:off x="533400" y="1447800"/>
            <a:ext cx="7924800" cy="3124200"/>
          </a:xfrm>
        </p:spPr>
        <p:txBody>
          <a:bodyPr>
            <a:normAutofit fontScale="92500" lnSpcReduction="10000"/>
          </a:bodyPr>
          <a:lstStyle/>
          <a:p>
            <a:pPr algn="l"/>
            <a:r>
              <a:rPr lang="en-US" sz="2400" dirty="0" smtClean="0">
                <a:solidFill>
                  <a:schemeClr val="tx1"/>
                </a:solidFill>
              </a:rPr>
              <a:t>Be very clear when choosing your words. Continue to emphasize that selection acts on that variation in a non-random way: </a:t>
            </a:r>
          </a:p>
          <a:p>
            <a:pPr algn="l"/>
            <a:endParaRPr lang="en-US" sz="2400" dirty="0" smtClean="0">
              <a:solidFill>
                <a:schemeClr val="tx1"/>
              </a:solidFill>
            </a:endParaRPr>
          </a:p>
          <a:p>
            <a:pPr algn="l"/>
            <a:r>
              <a:rPr lang="en-US" sz="2400" dirty="0" smtClean="0">
                <a:solidFill>
                  <a:schemeClr val="tx1"/>
                </a:solidFill>
              </a:rPr>
              <a:t>Genetic variants that aid survival and reproduction are more likely to become common than variants that don’t. </a:t>
            </a:r>
          </a:p>
          <a:p>
            <a:pPr algn="l"/>
            <a:endParaRPr lang="en-US" sz="2400" dirty="0" smtClean="0">
              <a:solidFill>
                <a:schemeClr val="tx1"/>
              </a:solidFill>
            </a:endParaRPr>
          </a:p>
          <a:p>
            <a:pPr algn="l"/>
            <a:r>
              <a:rPr lang="en-US" sz="2400" dirty="0" smtClean="0">
                <a:solidFill>
                  <a:schemeClr val="tx1"/>
                </a:solidFill>
              </a:rPr>
              <a:t>Throughout this unit, keep an eye out for any indication that Student might be developing either of these two common misconceptions.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a:t>
            </a:r>
            <a:endParaRPr lang="en-US" sz="4000" dirty="0"/>
          </a:p>
        </p:txBody>
      </p:sp>
      <p:sp>
        <p:nvSpPr>
          <p:cNvPr id="3" name="Subtitle 2"/>
          <p:cNvSpPr>
            <a:spLocks noGrp="1"/>
          </p:cNvSpPr>
          <p:nvPr>
            <p:ph type="subTitle" idx="1"/>
          </p:nvPr>
        </p:nvSpPr>
        <p:spPr>
          <a:xfrm>
            <a:off x="533400" y="1447800"/>
            <a:ext cx="7924800" cy="3124200"/>
          </a:xfrm>
        </p:spPr>
        <p:txBody>
          <a:bodyPr>
            <a:normAutofit lnSpcReduction="10000"/>
          </a:bodyPr>
          <a:lstStyle/>
          <a:p>
            <a:pPr algn="l"/>
            <a:r>
              <a:rPr lang="en-US" sz="2400" dirty="0" smtClean="0">
                <a:solidFill>
                  <a:schemeClr val="tx1"/>
                </a:solidFill>
              </a:rPr>
              <a:t>Begin by asking Student where they think the biodiversity on Earth comes from</a:t>
            </a:r>
          </a:p>
          <a:p>
            <a:pPr algn="l"/>
            <a:endParaRPr lang="en-US" sz="2400" dirty="0" smtClean="0">
              <a:solidFill>
                <a:schemeClr val="tx1"/>
              </a:solidFill>
            </a:endParaRPr>
          </a:p>
          <a:p>
            <a:pPr algn="l"/>
            <a:r>
              <a:rPr lang="en-US" sz="2400" dirty="0" smtClean="0">
                <a:solidFill>
                  <a:schemeClr val="tx1"/>
                </a:solidFill>
              </a:rPr>
              <a:t>Have them use the knowledge they learned in unit 2 about ecosystems, resources, and populations</a:t>
            </a:r>
          </a:p>
          <a:p>
            <a:pPr algn="l"/>
            <a:endParaRPr lang="en-US" sz="2400" dirty="0" smtClean="0">
              <a:solidFill>
                <a:schemeClr val="tx1"/>
              </a:solidFill>
            </a:endParaRPr>
          </a:p>
          <a:p>
            <a:pPr algn="l"/>
            <a:r>
              <a:rPr lang="en-US" sz="2400" dirty="0" smtClean="0">
                <a:solidFill>
                  <a:schemeClr val="tx1"/>
                </a:solidFill>
              </a:rPr>
              <a:t>Also, ask them why some ecosystems have a large number of different species and others only have a few</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 continue……</a:t>
            </a:r>
            <a:endParaRPr lang="en-US" sz="4000" dirty="0"/>
          </a:p>
        </p:txBody>
      </p:sp>
      <p:sp>
        <p:nvSpPr>
          <p:cNvPr id="3" name="Subtitle 2"/>
          <p:cNvSpPr>
            <a:spLocks noGrp="1"/>
          </p:cNvSpPr>
          <p:nvPr>
            <p:ph type="subTitle" idx="1"/>
          </p:nvPr>
        </p:nvSpPr>
        <p:spPr>
          <a:xfrm>
            <a:off x="457200" y="1219200"/>
            <a:ext cx="8001000" cy="4419600"/>
          </a:xfrm>
        </p:spPr>
        <p:txBody>
          <a:bodyPr>
            <a:normAutofit fontScale="92500" lnSpcReduction="20000"/>
          </a:bodyPr>
          <a:lstStyle/>
          <a:p>
            <a:pPr algn="l"/>
            <a:r>
              <a:rPr lang="en-US" sz="2400" dirty="0" smtClean="0">
                <a:solidFill>
                  <a:schemeClr val="tx1"/>
                </a:solidFill>
              </a:rPr>
              <a:t>Have them use their records of what they discovered in their plot of land in unit 2 and use their catalogue of the living things they found. Then introduce them to Carolos Linnaeus, a Swedish scientist who in the eighteenth century developed a classification system based on structural features</a:t>
            </a:r>
          </a:p>
          <a:p>
            <a:pPr algn="l"/>
            <a:endParaRPr lang="en-US" sz="2400" dirty="0" smtClean="0">
              <a:solidFill>
                <a:schemeClr val="tx1"/>
              </a:solidFill>
            </a:endParaRPr>
          </a:p>
          <a:p>
            <a:pPr algn="l"/>
            <a:r>
              <a:rPr lang="en-US" sz="2400" dirty="0" smtClean="0">
                <a:solidFill>
                  <a:schemeClr val="tx1"/>
                </a:solidFill>
              </a:rPr>
              <a:t>His classification system is still being used to bring order to the enormous diversity of living things. It is also used to define relationships among different organisms and identify new organisms as they are discovered </a:t>
            </a:r>
          </a:p>
          <a:p>
            <a:pPr algn="l"/>
            <a:endParaRPr lang="en-US" sz="2400" dirty="0" smtClean="0">
              <a:solidFill>
                <a:schemeClr val="tx1"/>
              </a:solidFill>
            </a:endParaRPr>
          </a:p>
          <a:p>
            <a:pPr algn="l"/>
            <a:r>
              <a:rPr lang="en-US" sz="2400" dirty="0" smtClean="0">
                <a:solidFill>
                  <a:schemeClr val="tx1"/>
                </a:solidFill>
              </a:rPr>
              <a:t>Give Student an example of how a local species found on their plot of land would be catalogued using Linnaeus’ taxonomy (species, genus, family, order, class, phylum, and kingdom)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 continue……</a:t>
            </a:r>
            <a:endParaRPr lang="en-US" sz="4000" dirty="0"/>
          </a:p>
        </p:txBody>
      </p:sp>
      <p:sp>
        <p:nvSpPr>
          <p:cNvPr id="3" name="Subtitle 2"/>
          <p:cNvSpPr>
            <a:spLocks noGrp="1"/>
          </p:cNvSpPr>
          <p:nvPr>
            <p:ph type="subTitle" idx="1"/>
          </p:nvPr>
        </p:nvSpPr>
        <p:spPr>
          <a:xfrm>
            <a:off x="457200" y="1219200"/>
            <a:ext cx="8001000" cy="4419600"/>
          </a:xfrm>
        </p:spPr>
        <p:txBody>
          <a:bodyPr>
            <a:normAutofit fontScale="92500"/>
          </a:bodyPr>
          <a:lstStyle/>
          <a:p>
            <a:pPr algn="l"/>
            <a:r>
              <a:rPr lang="en-US" sz="2400" dirty="0" smtClean="0">
                <a:solidFill>
                  <a:schemeClr val="tx1"/>
                </a:solidFill>
              </a:rPr>
              <a:t>Tell them that this week they will focus on ‘species’ and ask them what kinds of species they know. Collect their answers on the board; push them to go beyond mammals. If Student Teachers mix up species with sub-species (or breeds/races), do not correct them at this point. </a:t>
            </a:r>
          </a:p>
          <a:p>
            <a:pPr algn="l"/>
            <a:endParaRPr lang="en-US" sz="2400" dirty="0" smtClean="0">
              <a:solidFill>
                <a:schemeClr val="tx1"/>
              </a:solidFill>
            </a:endParaRPr>
          </a:p>
          <a:p>
            <a:pPr algn="l"/>
            <a:r>
              <a:rPr lang="en-US" sz="2400" dirty="0" smtClean="0">
                <a:solidFill>
                  <a:schemeClr val="tx1"/>
                </a:solidFill>
              </a:rPr>
              <a:t>Instead, show them a sheet of different cat or dog breeds and ask them how many different </a:t>
            </a:r>
            <a:r>
              <a:rPr lang="en-US" sz="2400" i="1" dirty="0" smtClean="0">
                <a:solidFill>
                  <a:schemeClr val="tx1"/>
                </a:solidFill>
              </a:rPr>
              <a:t>species are displayed. Tell them that organisms of the same species are capable of interbreeding. </a:t>
            </a:r>
          </a:p>
          <a:p>
            <a:pPr algn="l"/>
            <a:endParaRPr lang="en-US" sz="2400" i="1" dirty="0" smtClean="0">
              <a:solidFill>
                <a:schemeClr val="tx1"/>
              </a:solidFill>
            </a:endParaRPr>
          </a:p>
          <a:p>
            <a:pPr algn="l"/>
            <a:r>
              <a:rPr lang="en-US" sz="2400" i="1" dirty="0" smtClean="0">
                <a:solidFill>
                  <a:schemeClr val="tx1"/>
                </a:solidFill>
              </a:rPr>
              <a:t>Then discuss what they have identified as species before so they can correct their responses if needed. </a:t>
            </a:r>
            <a:endParaRPr lang="en-US" sz="2400" dirty="0" smtClean="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 continue……</a:t>
            </a:r>
            <a:endParaRPr lang="en-US" sz="4000" dirty="0"/>
          </a:p>
        </p:txBody>
      </p:sp>
      <p:sp>
        <p:nvSpPr>
          <p:cNvPr id="3" name="Subtitle 2"/>
          <p:cNvSpPr>
            <a:spLocks noGrp="1"/>
          </p:cNvSpPr>
          <p:nvPr>
            <p:ph type="subTitle" idx="1"/>
          </p:nvPr>
        </p:nvSpPr>
        <p:spPr>
          <a:xfrm>
            <a:off x="457200" y="1219200"/>
            <a:ext cx="8001000" cy="4419600"/>
          </a:xfrm>
        </p:spPr>
        <p:txBody>
          <a:bodyPr>
            <a:normAutofit fontScale="85000" lnSpcReduction="10000"/>
          </a:bodyPr>
          <a:lstStyle/>
          <a:p>
            <a:pPr algn="l"/>
            <a:endParaRPr lang="en-US" sz="2400" dirty="0" smtClean="0">
              <a:solidFill>
                <a:schemeClr val="tx1"/>
              </a:solidFill>
            </a:endParaRPr>
          </a:p>
          <a:p>
            <a:pPr algn="l"/>
            <a:r>
              <a:rPr lang="en-US" sz="2400" dirty="0" smtClean="0">
                <a:solidFill>
                  <a:schemeClr val="tx1"/>
                </a:solidFill>
              </a:rPr>
              <a:t>Introduce your Student to Darwin and his study of the finches of Galapagos. You might want to spend a little time discussing Darwin and his life. </a:t>
            </a:r>
          </a:p>
          <a:p>
            <a:pPr algn="l"/>
            <a:endParaRPr lang="en-US" sz="2400" dirty="0" smtClean="0">
              <a:solidFill>
                <a:schemeClr val="tx1"/>
              </a:solidFill>
            </a:endParaRPr>
          </a:p>
          <a:p>
            <a:pPr algn="l"/>
            <a:r>
              <a:rPr lang="en-US" sz="2400" dirty="0" smtClean="0">
                <a:solidFill>
                  <a:schemeClr val="tx1"/>
                </a:solidFill>
              </a:rPr>
              <a:t>Then talk about what he did on his ship the </a:t>
            </a:r>
            <a:r>
              <a:rPr lang="en-US" sz="2400" i="1" dirty="0" smtClean="0">
                <a:solidFill>
                  <a:schemeClr val="tx1"/>
                </a:solidFill>
              </a:rPr>
              <a:t>Beagle before focusing on his famous work on the finches of Galapagos. </a:t>
            </a:r>
          </a:p>
          <a:p>
            <a:pPr algn="l"/>
            <a:endParaRPr lang="en-US" sz="2400" dirty="0" smtClean="0">
              <a:solidFill>
                <a:schemeClr val="tx1"/>
              </a:solidFill>
            </a:endParaRPr>
          </a:p>
          <a:p>
            <a:pPr algn="l"/>
            <a:r>
              <a:rPr lang="en-US" sz="2400" dirty="0" smtClean="0">
                <a:solidFill>
                  <a:schemeClr val="tx1"/>
                </a:solidFill>
              </a:rPr>
              <a:t>Provide your </a:t>
            </a:r>
            <a:r>
              <a:rPr lang="en-US" sz="2400" dirty="0" smtClean="0">
                <a:solidFill>
                  <a:schemeClr val="tx1"/>
                </a:solidFill>
              </a:rPr>
              <a:t>Students </a:t>
            </a:r>
            <a:r>
              <a:rPr lang="en-US" sz="2400" dirty="0" smtClean="0">
                <a:solidFill>
                  <a:schemeClr val="tx1"/>
                </a:solidFill>
              </a:rPr>
              <a:t>with an image of Galapagos finches and their beaks (you can use the one provided below or a similar one that you have in a textbook). </a:t>
            </a:r>
          </a:p>
          <a:p>
            <a:pPr algn="l"/>
            <a:endParaRPr lang="en-US" sz="2400" dirty="0" smtClean="0">
              <a:solidFill>
                <a:schemeClr val="tx1"/>
              </a:solidFill>
            </a:endParaRPr>
          </a:p>
          <a:p>
            <a:pPr algn="l"/>
            <a:r>
              <a:rPr lang="en-US" sz="2400" dirty="0" smtClean="0">
                <a:solidFill>
                  <a:schemeClr val="tx1"/>
                </a:solidFill>
              </a:rPr>
              <a:t>Tell them that these are all different species of finches found on Galapagos; however, they are all descendents of a finch found in South America.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 continue……</a:t>
            </a:r>
            <a:endParaRPr lang="en-US" sz="4000" dirty="0"/>
          </a:p>
        </p:txBody>
      </p:sp>
      <p:sp>
        <p:nvSpPr>
          <p:cNvPr id="3" name="Subtitle 2"/>
          <p:cNvSpPr>
            <a:spLocks noGrp="1"/>
          </p:cNvSpPr>
          <p:nvPr>
            <p:ph type="subTitle" idx="1"/>
          </p:nvPr>
        </p:nvSpPr>
        <p:spPr>
          <a:xfrm>
            <a:off x="457200" y="1219200"/>
            <a:ext cx="8001000" cy="4419600"/>
          </a:xfrm>
        </p:spPr>
        <p:txBody>
          <a:bodyPr>
            <a:normAutofit/>
          </a:bodyPr>
          <a:lstStyle/>
          <a:p>
            <a:pPr algn="l"/>
            <a:endParaRPr lang="en-US" sz="2000" dirty="0" smtClean="0">
              <a:solidFill>
                <a:schemeClr val="tx1"/>
              </a:solidFill>
            </a:endParaRPr>
          </a:p>
          <a:p>
            <a:pPr algn="l"/>
            <a:r>
              <a:rPr lang="en-US" sz="2000" dirty="0" smtClean="0">
                <a:solidFill>
                  <a:schemeClr val="tx1"/>
                </a:solidFill>
              </a:rPr>
              <a:t>Next, divide the class into at least three or four groups and assign each group one of the finches. Have each group research its habitat, identify its primary food, and describe its beak. Good examples for this task are the </a:t>
            </a:r>
          </a:p>
          <a:p>
            <a:pPr algn="l"/>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large ground finch </a:t>
            </a:r>
          </a:p>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vegetarian tree finch </a:t>
            </a:r>
          </a:p>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woodpecker finch </a:t>
            </a:r>
          </a:p>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cactus ground finch </a:t>
            </a:r>
            <a:endParaRPr lang="en-US" sz="2400" dirty="0" smtClean="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762000"/>
          </a:xfrm>
        </p:spPr>
        <p:txBody>
          <a:bodyPr>
            <a:normAutofit/>
          </a:bodyPr>
          <a:lstStyle/>
          <a:p>
            <a:r>
              <a:rPr lang="en-US" sz="2400" b="1" dirty="0" smtClean="0"/>
              <a:t>SPECIES: DARWIN’S FINCHES continue……</a:t>
            </a:r>
            <a:endParaRPr lang="en-US" sz="4000" dirty="0"/>
          </a:p>
        </p:txBody>
      </p:sp>
      <p:sp>
        <p:nvSpPr>
          <p:cNvPr id="3" name="Subtitle 2"/>
          <p:cNvSpPr>
            <a:spLocks noGrp="1"/>
          </p:cNvSpPr>
          <p:nvPr>
            <p:ph type="subTitle" idx="1"/>
          </p:nvPr>
        </p:nvSpPr>
        <p:spPr>
          <a:xfrm>
            <a:off x="457200" y="1219200"/>
            <a:ext cx="8001000" cy="4419600"/>
          </a:xfrm>
        </p:spPr>
        <p:txBody>
          <a:bodyPr>
            <a:normAutofit/>
          </a:bodyPr>
          <a:lstStyle/>
          <a:p>
            <a:pPr algn="l"/>
            <a:endParaRPr lang="en-US" sz="2400" dirty="0" smtClean="0">
              <a:solidFill>
                <a:schemeClr val="tx1"/>
              </a:solidFill>
            </a:endParaRPr>
          </a:p>
        </p:txBody>
      </p:sp>
      <p:pic>
        <p:nvPicPr>
          <p:cNvPr id="1026" name="Picture 2"/>
          <p:cNvPicPr>
            <a:picLocks noChangeAspect="1" noChangeArrowheads="1"/>
          </p:cNvPicPr>
          <p:nvPr/>
        </p:nvPicPr>
        <p:blipFill>
          <a:blip r:embed="rId2"/>
          <a:srcRect/>
          <a:stretch>
            <a:fillRect/>
          </a:stretch>
        </p:blipFill>
        <p:spPr bwMode="auto">
          <a:xfrm>
            <a:off x="381000" y="1143000"/>
            <a:ext cx="815340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1"/>
            <a:ext cx="8229600" cy="3810000"/>
          </a:xfrm>
        </p:spPr>
        <p:txBody>
          <a:bodyPr>
            <a:normAutofit/>
          </a:bodyPr>
          <a:lstStyle/>
          <a:p>
            <a:r>
              <a:rPr lang="en-US" sz="2000" dirty="0" smtClean="0"/>
              <a:t>Invite each group of Students to research its finch species in great detail. Ask the groups to provide a summary that contains a description of: </a:t>
            </a:r>
          </a:p>
          <a:p>
            <a:endParaRPr lang="en-US" sz="1400" dirty="0" smtClean="0"/>
          </a:p>
          <a:p>
            <a:pPr marL="514350" indent="-514350">
              <a:lnSpc>
                <a:spcPct val="150000"/>
              </a:lnSpc>
              <a:buFont typeface="+mj-lt"/>
              <a:buAutoNum type="arabicPeriod"/>
            </a:pPr>
            <a:r>
              <a:rPr lang="en-US" sz="2000" dirty="0" smtClean="0"/>
              <a:t>the characteristics of the finch’s beak </a:t>
            </a:r>
          </a:p>
          <a:p>
            <a:pPr marL="514350" indent="-514350">
              <a:lnSpc>
                <a:spcPct val="150000"/>
              </a:lnSpc>
              <a:buFont typeface="+mj-lt"/>
              <a:buAutoNum type="arabicPeriod"/>
            </a:pPr>
            <a:r>
              <a:rPr lang="en-US" sz="2000" dirty="0" smtClean="0"/>
              <a:t>the finch’s habitat and environmental conditions found on that island </a:t>
            </a:r>
          </a:p>
          <a:p>
            <a:pPr marL="514350" indent="-514350">
              <a:lnSpc>
                <a:spcPct val="150000"/>
              </a:lnSpc>
              <a:buFont typeface="+mj-lt"/>
              <a:buAutoNum type="arabicPeriod"/>
            </a:pPr>
            <a:r>
              <a:rPr lang="en-US" sz="2000" dirty="0" smtClean="0"/>
              <a:t>the finch’s preferred food source</a:t>
            </a:r>
          </a:p>
          <a:p>
            <a:endParaRPr lang="en-US" dirty="0"/>
          </a:p>
        </p:txBody>
      </p:sp>
      <p:sp>
        <p:nvSpPr>
          <p:cNvPr id="4" name="Title 1"/>
          <p:cNvSpPr>
            <a:spLocks noGrp="1"/>
          </p:cNvSpPr>
          <p:nvPr>
            <p:ph type="title"/>
          </p:nvPr>
        </p:nvSpPr>
        <p:spPr/>
        <p:txBody>
          <a:bodyPr>
            <a:normAutofit/>
          </a:bodyPr>
          <a:lstStyle/>
          <a:p>
            <a:r>
              <a:rPr lang="en-US" sz="2400" b="1" dirty="0" smtClean="0"/>
              <a:t>SPECIES: DARWIN’S FINCHES continue……</a:t>
            </a:r>
            <a:endParaRPr lang="en-US" sz="4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fontScale="62500" lnSpcReduction="20000"/>
          </a:bodyPr>
          <a:lstStyle/>
          <a:p>
            <a:endParaRPr lang="en-US" dirty="0" smtClean="0"/>
          </a:p>
          <a:p>
            <a:r>
              <a:rPr lang="en-US" dirty="0" smtClean="0"/>
              <a:t>Ask Student to hypothesize about what has happened on Galapagos over time. How did so many species of finches develop on the Galapagos Islands? </a:t>
            </a:r>
          </a:p>
          <a:p>
            <a:endParaRPr lang="en-US" dirty="0" smtClean="0"/>
          </a:p>
          <a:p>
            <a:r>
              <a:rPr lang="en-US" dirty="0" smtClean="0"/>
              <a:t>Make sure they draw on information they have gathered about the finch’s ecosystem and its biology. Also, have them use their understanding of species and evolution to explain how the amazing diversity of finch species might have occurred. </a:t>
            </a:r>
          </a:p>
          <a:p>
            <a:endParaRPr lang="en-US" dirty="0" smtClean="0"/>
          </a:p>
          <a:p>
            <a:r>
              <a:rPr lang="en-US" dirty="0" smtClean="0"/>
              <a:t>Ask each group to present its findings and hypothesis. Make a summary on the board about the similarities and differences found. Discuss how each group’s findings can explain Darwin’s theory that natural selection is the mechanism of evolution. </a:t>
            </a:r>
          </a:p>
          <a:p>
            <a:endParaRPr lang="en-US" dirty="0" smtClean="0"/>
          </a:p>
          <a:p>
            <a:r>
              <a:rPr lang="en-US" dirty="0" smtClean="0"/>
              <a:t>Then talk about how natural selection is an example of the unity and diversity of life.</a:t>
            </a:r>
            <a:endParaRPr lang="en-US" dirty="0"/>
          </a:p>
        </p:txBody>
      </p:sp>
      <p:sp>
        <p:nvSpPr>
          <p:cNvPr id="4" name="Title 1"/>
          <p:cNvSpPr>
            <a:spLocks noGrp="1"/>
          </p:cNvSpPr>
          <p:nvPr>
            <p:ph type="title"/>
          </p:nvPr>
        </p:nvSpPr>
        <p:spPr/>
        <p:txBody>
          <a:bodyPr>
            <a:normAutofit/>
          </a:bodyPr>
          <a:lstStyle/>
          <a:p>
            <a:r>
              <a:rPr lang="en-US" sz="2400" b="1" dirty="0" smtClean="0"/>
              <a:t>SPECIES: DARWIN’S FINCHES continue……</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fontScale="70000" lnSpcReduction="20000"/>
          </a:bodyPr>
          <a:lstStyle/>
          <a:p>
            <a:endParaRPr lang="en-US" dirty="0" smtClean="0"/>
          </a:p>
          <a:p>
            <a:r>
              <a:rPr lang="en-US" dirty="0" smtClean="0"/>
              <a:t>As an outcome of this brief study, your Student  should be able to hypothesize that the finches settled on different islands for a reason: the distances between the islands were so vast that they could not easily fly away from the islands they settled on. </a:t>
            </a:r>
          </a:p>
          <a:p>
            <a:endParaRPr lang="en-US" dirty="0" smtClean="0"/>
          </a:p>
          <a:p>
            <a:r>
              <a:rPr lang="en-US" dirty="0" smtClean="0"/>
              <a:t>Therefore, because they were isolated on separate islands, they could not mate with finches on other islands. Over time, the finches on different islands developed different beak sizes and shapes that were best suited to the kinds of foods found on their island. </a:t>
            </a:r>
          </a:p>
          <a:p>
            <a:endParaRPr lang="en-US" dirty="0" smtClean="0"/>
          </a:p>
          <a:p>
            <a:r>
              <a:rPr lang="en-US" dirty="0" smtClean="0"/>
              <a:t>The result was speciation (the development of one or more new species from an existing species) of the original ancestral finch. Over time, 13 different species of finches developed.</a:t>
            </a:r>
            <a:endParaRPr lang="en-US" dirty="0"/>
          </a:p>
        </p:txBody>
      </p:sp>
      <p:sp>
        <p:nvSpPr>
          <p:cNvPr id="4" name="Title 1"/>
          <p:cNvSpPr>
            <a:spLocks noGrp="1"/>
          </p:cNvSpPr>
          <p:nvPr>
            <p:ph type="title"/>
          </p:nvPr>
        </p:nvSpPr>
        <p:spPr/>
        <p:txBody>
          <a:bodyPr>
            <a:normAutofit/>
          </a:bodyPr>
          <a:lstStyle/>
          <a:p>
            <a:r>
              <a:rPr lang="en-US" sz="2400" b="1" dirty="0" smtClean="0"/>
              <a:t>SPECIES: DARWIN’S FINCHES continue……</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1048</Words>
  <Application>Microsoft Office PowerPoint</Application>
  <PresentationFormat>On-screen Show (4:3)</PresentationFormat>
  <Paragraphs>93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 9  </vt:lpstr>
      <vt:lpstr>DIVERSITY  </vt:lpstr>
      <vt:lpstr>Natural Selection</vt:lpstr>
      <vt:lpstr>Natural Selection continue …….</vt:lpstr>
      <vt:lpstr>Natural Selection continue …….</vt:lpstr>
      <vt:lpstr>SPECIES: DARWIN’S FINCHES</vt:lpstr>
      <vt:lpstr>SPECIES: DARWIN’S FINCHES continue……</vt:lpstr>
      <vt:lpstr>SPECIES: DARWIN’S FINCHES continue……</vt:lpstr>
      <vt:lpstr>SPECIES: DARWIN’S FINCHES continue……</vt:lpstr>
      <vt:lpstr>SPECIES: DARWIN’S FINCHES continue……</vt:lpstr>
      <vt:lpstr>SPECIES: DARWIN’S FINCHES continue……</vt:lpstr>
      <vt:lpstr>SPECIES: DARWIN’S FINCHES continue……</vt:lpstr>
      <vt:lpstr>SPECIES: DARWIN’S FINCHES continue……</vt:lpstr>
      <vt:lpstr>SPECIES: DARWIN’S FINCHES continue……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104</cp:revision>
  <dcterms:created xsi:type="dcterms:W3CDTF">2014-06-03T04:54:29Z</dcterms:created>
  <dcterms:modified xsi:type="dcterms:W3CDTF">2014-06-26T23:31:20Z</dcterms:modified>
</cp:coreProperties>
</file>