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6"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6/25/2014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6/25/2014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6/25/2014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6/25/2014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6/25/2014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8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dirty="0" smtClean="0"/>
          </a:p>
          <a:p>
            <a:pPr algn="ctr"/>
            <a:r>
              <a:rPr lang="en-US" sz="2000" b="1" u="sng" dirty="0" smtClean="0"/>
              <a:t>DIVERSITY, ADAPTATION, AND EVOLUTION </a:t>
            </a:r>
            <a:endParaRPr lang="en-US" sz="2000" b="1" u="sn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533401"/>
          </a:xfrm>
        </p:spPr>
        <p:txBody>
          <a:bodyPr>
            <a:normAutofit/>
          </a:bodyPr>
          <a:lstStyle/>
          <a:p>
            <a:r>
              <a:rPr lang="en-US" sz="2800" b="1" u="sng" dirty="0" smtClean="0"/>
              <a:t>DIVERSITY</a:t>
            </a:r>
            <a:r>
              <a:rPr lang="en-US" sz="2400" b="1" dirty="0" smtClean="0"/>
              <a:t>  </a:t>
            </a:r>
            <a:endParaRPr lang="en-US" dirty="0"/>
          </a:p>
        </p:txBody>
      </p:sp>
      <p:sp>
        <p:nvSpPr>
          <p:cNvPr id="3" name="Subtitle 2"/>
          <p:cNvSpPr>
            <a:spLocks noGrp="1"/>
          </p:cNvSpPr>
          <p:nvPr>
            <p:ph type="subTitle" idx="1"/>
          </p:nvPr>
        </p:nvSpPr>
        <p:spPr>
          <a:xfrm>
            <a:off x="685800" y="1219200"/>
            <a:ext cx="7696200" cy="5181600"/>
          </a:xfrm>
        </p:spPr>
        <p:txBody>
          <a:bodyPr>
            <a:normAutofit fontScale="70000" lnSpcReduction="20000"/>
          </a:bodyPr>
          <a:lstStyle/>
          <a:p>
            <a:pPr marL="514350" indent="-514350" algn="just">
              <a:buFont typeface="+mj-lt"/>
              <a:buAutoNum type="arabicPeriod"/>
            </a:pPr>
            <a:r>
              <a:rPr lang="en-US" dirty="0" smtClean="0">
                <a:solidFill>
                  <a:schemeClr val="tx1"/>
                </a:solidFill>
              </a:rPr>
              <a:t>In the previous unit, Teachers learned that in a healthy ecosystem, the populations of species are stable and the interdependencies among the species are balanced. </a:t>
            </a:r>
          </a:p>
          <a:p>
            <a:pPr marL="514350" indent="-514350" algn="just">
              <a:buFont typeface="+mj-lt"/>
              <a:buAutoNum type="arabicPeriod"/>
            </a:pPr>
            <a:endParaRPr lang="en-US" dirty="0" smtClean="0">
              <a:solidFill>
                <a:schemeClr val="tx1"/>
              </a:solidFill>
            </a:endParaRPr>
          </a:p>
          <a:p>
            <a:pPr marL="514350" indent="-514350" algn="just">
              <a:buFont typeface="+mj-lt"/>
              <a:buAutoNum type="arabicPeriod"/>
            </a:pPr>
            <a:r>
              <a:rPr lang="en-US" dirty="0" smtClean="0">
                <a:solidFill>
                  <a:schemeClr val="tx1"/>
                </a:solidFill>
              </a:rPr>
              <a:t>This unit focuses on why there is such a variety of species in Earth’s flora and fauna. </a:t>
            </a:r>
          </a:p>
          <a:p>
            <a:pPr marL="514350" indent="-514350" algn="just">
              <a:buFont typeface="+mj-lt"/>
              <a:buAutoNum type="arabicPeriod"/>
            </a:pPr>
            <a:endParaRPr lang="en-US" dirty="0" smtClean="0">
              <a:solidFill>
                <a:schemeClr val="tx1"/>
              </a:solidFill>
            </a:endParaRPr>
          </a:p>
          <a:p>
            <a:pPr marL="514350" indent="-514350" algn="just">
              <a:buFont typeface="+mj-lt"/>
              <a:buAutoNum type="arabicPeriod"/>
            </a:pPr>
            <a:r>
              <a:rPr lang="en-US" dirty="0" smtClean="0">
                <a:solidFill>
                  <a:schemeClr val="tx1"/>
                </a:solidFill>
              </a:rPr>
              <a:t>The ecosystem behaves like any other system: any change in one part of the system affects others. If the change is substantial enough, the ecosystem can become unbalanced, resulting in drastic changes. In this unit, Student Teachers build on that knowledge and explore the importance of biodiversity to survival and adaptation. </a:t>
            </a:r>
          </a:p>
          <a:p>
            <a:pPr marL="514350" indent="-514350" algn="just">
              <a:buFont typeface="+mj-lt"/>
              <a:buAutoNum type="arabicPeriod"/>
            </a:pPr>
            <a:endParaRPr lang="en-US" dirty="0" smtClean="0">
              <a:solidFill>
                <a:schemeClr val="tx1"/>
              </a:solidFill>
            </a:endParaRPr>
          </a:p>
          <a:p>
            <a:pPr marL="514350" indent="-514350" algn="just">
              <a:buFont typeface="+mj-lt"/>
              <a:buAutoNum type="arabicPeriod"/>
            </a:pPr>
            <a:r>
              <a:rPr lang="en-US" dirty="0" smtClean="0">
                <a:solidFill>
                  <a:schemeClr val="tx1"/>
                </a:solidFill>
              </a:rPr>
              <a:t>They are also introduced to the abstract world of DNA and </a:t>
            </a:r>
            <a:r>
              <a:rPr lang="en-US" dirty="0" err="1" smtClean="0">
                <a:solidFill>
                  <a:schemeClr val="tx1"/>
                </a:solidFill>
              </a:rPr>
              <a:t>biomolecules</a:t>
            </a:r>
            <a:r>
              <a:rPr lang="en-US" dirty="0" smtClean="0">
                <a:solidFill>
                  <a:schemeClr val="tx1"/>
                </a:solidFill>
              </a:rPr>
              <a:t>. They will begin to understand evolutionary processes on a molecular level. </a:t>
            </a:r>
            <a:endParaRPr lang="en-US" i="1"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533401"/>
          </a:xfrm>
        </p:spPr>
        <p:txBody>
          <a:bodyPr>
            <a:normAutofit/>
          </a:bodyPr>
          <a:lstStyle/>
          <a:p>
            <a:r>
              <a:rPr lang="en-US" sz="2800" b="1" u="sng" dirty="0" smtClean="0"/>
              <a:t>EVOLUTION </a:t>
            </a:r>
            <a:r>
              <a:rPr lang="en-US" sz="2400" b="1" dirty="0" smtClean="0"/>
              <a:t>  </a:t>
            </a:r>
            <a:endParaRPr lang="en-US" dirty="0"/>
          </a:p>
        </p:txBody>
      </p:sp>
      <p:sp>
        <p:nvSpPr>
          <p:cNvPr id="3" name="Subtitle 2"/>
          <p:cNvSpPr>
            <a:spLocks noGrp="1"/>
          </p:cNvSpPr>
          <p:nvPr>
            <p:ph type="subTitle" idx="1"/>
          </p:nvPr>
        </p:nvSpPr>
        <p:spPr>
          <a:xfrm>
            <a:off x="685800" y="1219200"/>
            <a:ext cx="7696200" cy="5181600"/>
          </a:xfrm>
        </p:spPr>
        <p:txBody>
          <a:bodyPr>
            <a:normAutofit fontScale="77500" lnSpcReduction="20000"/>
          </a:bodyPr>
          <a:lstStyle/>
          <a:p>
            <a:pPr marL="514350" indent="-514350" algn="just">
              <a:buFont typeface="+mj-lt"/>
              <a:buAutoNum type="arabicPeriod"/>
            </a:pPr>
            <a:r>
              <a:rPr lang="en-US" dirty="0" smtClean="0">
                <a:solidFill>
                  <a:schemeClr val="tx1"/>
                </a:solidFill>
              </a:rPr>
              <a:t>The process of evolution is the underlying principle of biological science. It explains the unity and diversity of life and the adaptation of organisms to their environment. </a:t>
            </a:r>
          </a:p>
          <a:p>
            <a:pPr marL="514350" indent="-514350" algn="just">
              <a:buFont typeface="+mj-lt"/>
              <a:buAutoNum type="arabicPeriod"/>
            </a:pPr>
            <a:endParaRPr lang="en-US" dirty="0" smtClean="0">
              <a:solidFill>
                <a:schemeClr val="tx1"/>
              </a:solidFill>
            </a:endParaRPr>
          </a:p>
          <a:p>
            <a:pPr marL="514350" indent="-514350" algn="just">
              <a:buFont typeface="+mj-lt"/>
              <a:buAutoNum type="arabicPeriod"/>
            </a:pPr>
            <a:r>
              <a:rPr lang="en-US" dirty="0" smtClean="0">
                <a:solidFill>
                  <a:schemeClr val="tx1"/>
                </a:solidFill>
              </a:rPr>
              <a:t>This course is not designed to deal with specific science topics in depth. However, it is important that by the end of this unit, Teachers develop a conceptual understanding of the basis of evolution: that is, the key to evolution is the selection of naturally occurring variations in populations. </a:t>
            </a:r>
          </a:p>
          <a:p>
            <a:pPr marL="514350" indent="-514350" algn="just">
              <a:buFont typeface="+mj-lt"/>
              <a:buAutoNum type="arabicPeriod"/>
            </a:pPr>
            <a:endParaRPr lang="en-US" dirty="0" smtClean="0">
              <a:solidFill>
                <a:schemeClr val="tx1"/>
              </a:solidFill>
            </a:endParaRPr>
          </a:p>
          <a:p>
            <a:pPr marL="514350" indent="-514350" algn="just">
              <a:buFont typeface="+mj-lt"/>
              <a:buAutoNum type="arabicPeriod"/>
            </a:pPr>
            <a:r>
              <a:rPr lang="en-US" dirty="0" smtClean="0">
                <a:solidFill>
                  <a:schemeClr val="tx1"/>
                </a:solidFill>
              </a:rPr>
              <a:t>They should recognize that organisms with favorable trait variations that develop randomly are more likely than others to survive and have offspring.</a:t>
            </a:r>
            <a:endParaRPr lang="en-US" i="1" dirty="0" smtClean="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533401"/>
          </a:xfrm>
        </p:spPr>
        <p:txBody>
          <a:bodyPr>
            <a:normAutofit/>
          </a:bodyPr>
          <a:lstStyle/>
          <a:p>
            <a:r>
              <a:rPr lang="en-US" sz="2800" b="1" u="sng" dirty="0" smtClean="0"/>
              <a:t>Week-wise Plan </a:t>
            </a:r>
            <a:endParaRPr lang="en-US" dirty="0"/>
          </a:p>
        </p:txBody>
      </p:sp>
      <p:sp>
        <p:nvSpPr>
          <p:cNvPr id="3" name="Subtitle 2"/>
          <p:cNvSpPr>
            <a:spLocks noGrp="1"/>
          </p:cNvSpPr>
          <p:nvPr>
            <p:ph type="subTitle" idx="1"/>
          </p:nvPr>
        </p:nvSpPr>
        <p:spPr>
          <a:xfrm>
            <a:off x="685800" y="1219200"/>
            <a:ext cx="7696200" cy="5181600"/>
          </a:xfrm>
        </p:spPr>
        <p:txBody>
          <a:bodyPr>
            <a:normAutofit fontScale="70000" lnSpcReduction="20000"/>
          </a:bodyPr>
          <a:lstStyle/>
          <a:p>
            <a:pPr marL="514350" indent="-514350" algn="l"/>
            <a:endParaRPr lang="en-US" dirty="0" smtClean="0"/>
          </a:p>
          <a:p>
            <a:pPr marL="514350" indent="-514350" algn="l">
              <a:buFont typeface="+mj-lt"/>
              <a:buAutoNum type="arabicPeriod"/>
            </a:pPr>
            <a:r>
              <a:rPr lang="en-US" dirty="0" smtClean="0">
                <a:solidFill>
                  <a:schemeClr val="tx1"/>
                </a:solidFill>
              </a:rPr>
              <a:t>In the first week, Teachers explore natural selection as the mechanism for evolution in concrete terms. They begin by identifying how the structures of organisms are related to their functions. They then use morphology and embryology to explain how to categorize organisms into different groups. </a:t>
            </a:r>
          </a:p>
          <a:p>
            <a:pPr marL="514350" indent="-514350" algn="l">
              <a:buFont typeface="+mj-lt"/>
              <a:buAutoNum type="arabicPeriod"/>
            </a:pPr>
            <a:endParaRPr lang="en-US" dirty="0" smtClean="0">
              <a:solidFill>
                <a:schemeClr val="tx1"/>
              </a:solidFill>
            </a:endParaRPr>
          </a:p>
          <a:p>
            <a:pPr marL="514350" indent="-514350" algn="l">
              <a:buFont typeface="+mj-lt"/>
              <a:buAutoNum type="arabicPeriod"/>
            </a:pPr>
            <a:r>
              <a:rPr lang="en-US" dirty="0" smtClean="0">
                <a:solidFill>
                  <a:schemeClr val="tx1"/>
                </a:solidFill>
              </a:rPr>
              <a:t>They explore how adaptations—as a form of evolutionary change—happen; how adaptations are related to the environment; and how adaptations provide the basis for natural selection. </a:t>
            </a:r>
          </a:p>
          <a:p>
            <a:pPr marL="514350" indent="-514350" algn="l">
              <a:buFont typeface="+mj-lt"/>
              <a:buAutoNum type="arabicPeriod"/>
            </a:pPr>
            <a:endParaRPr lang="en-US" dirty="0" smtClean="0">
              <a:solidFill>
                <a:schemeClr val="tx1"/>
              </a:solidFill>
            </a:endParaRPr>
          </a:p>
          <a:p>
            <a:pPr marL="514350" indent="-514350" algn="l">
              <a:buFont typeface="+mj-lt"/>
              <a:buAutoNum type="arabicPeriod"/>
            </a:pPr>
            <a:r>
              <a:rPr lang="en-US" dirty="0" smtClean="0">
                <a:solidFill>
                  <a:schemeClr val="tx1"/>
                </a:solidFill>
              </a:rPr>
              <a:t>They examine how structural and functional adaptations determine whether organisms succeed in their interactions with other organisms and their environment. They learn how adaptations have evolved over time and how they have led to the variety of life on Earth.</a:t>
            </a:r>
            <a:endParaRPr lang="en-US" i="1" dirty="0" smtClean="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533401"/>
          </a:xfrm>
        </p:spPr>
        <p:txBody>
          <a:bodyPr>
            <a:normAutofit/>
          </a:bodyPr>
          <a:lstStyle/>
          <a:p>
            <a:r>
              <a:rPr lang="en-US" sz="2800" b="1" u="sng" dirty="0" smtClean="0"/>
              <a:t>Week-wise Plan continue ……..</a:t>
            </a:r>
            <a:endParaRPr lang="en-US" dirty="0"/>
          </a:p>
        </p:txBody>
      </p:sp>
      <p:sp>
        <p:nvSpPr>
          <p:cNvPr id="3" name="Subtitle 2"/>
          <p:cNvSpPr>
            <a:spLocks noGrp="1"/>
          </p:cNvSpPr>
          <p:nvPr>
            <p:ph type="subTitle" idx="1"/>
          </p:nvPr>
        </p:nvSpPr>
        <p:spPr>
          <a:xfrm>
            <a:off x="685800" y="1219200"/>
            <a:ext cx="7696200" cy="5181600"/>
          </a:xfrm>
        </p:spPr>
        <p:txBody>
          <a:bodyPr>
            <a:normAutofit fontScale="62500" lnSpcReduction="20000"/>
          </a:bodyPr>
          <a:lstStyle/>
          <a:p>
            <a:pPr marL="514350" indent="-514350" algn="l"/>
            <a:endParaRPr lang="en-US" dirty="0" smtClean="0"/>
          </a:p>
          <a:p>
            <a:pPr marL="514350" indent="-514350" algn="just">
              <a:buFont typeface="+mj-lt"/>
              <a:buAutoNum type="arabicPeriod"/>
            </a:pPr>
            <a:r>
              <a:rPr lang="en-US" dirty="0" smtClean="0">
                <a:solidFill>
                  <a:schemeClr val="tx1"/>
                </a:solidFill>
              </a:rPr>
              <a:t>In the second week, Teachers connect their understanding of natural selection, evolution, and classification of organisms to the concept of species. They examine the criteria used to identify species and the biological factors that determine whether two populations will interbreed. </a:t>
            </a:r>
          </a:p>
          <a:p>
            <a:pPr marL="514350" indent="-514350" algn="just">
              <a:buFont typeface="+mj-lt"/>
              <a:buAutoNum type="arabicPeriod"/>
            </a:pPr>
            <a:endParaRPr lang="en-US" dirty="0" smtClean="0">
              <a:solidFill>
                <a:schemeClr val="tx1"/>
              </a:solidFill>
            </a:endParaRPr>
          </a:p>
          <a:p>
            <a:pPr marL="514350" indent="-514350" algn="just">
              <a:buFont typeface="+mj-lt"/>
              <a:buAutoNum type="arabicPeriod"/>
            </a:pPr>
            <a:r>
              <a:rPr lang="en-US" dirty="0" smtClean="0">
                <a:solidFill>
                  <a:schemeClr val="tx1"/>
                </a:solidFill>
              </a:rPr>
              <a:t>They hypothesize how natural selection can lead to speciation. They begin to relate their understanding of DNA mutations to the expression of new characteristics. They learn how these new traits can enable an organism to be better suited to its environment. </a:t>
            </a:r>
          </a:p>
          <a:p>
            <a:pPr marL="514350" indent="-514350" algn="just">
              <a:buFont typeface="+mj-lt"/>
              <a:buAutoNum type="arabicPeriod"/>
            </a:pPr>
            <a:endParaRPr lang="en-US" smtClean="0">
              <a:solidFill>
                <a:schemeClr val="tx1"/>
              </a:solidFill>
            </a:endParaRPr>
          </a:p>
          <a:p>
            <a:pPr marL="514350" indent="-514350" algn="just">
              <a:buFont typeface="+mj-lt"/>
              <a:buAutoNum type="arabicPeriod"/>
            </a:pPr>
            <a:r>
              <a:rPr lang="en-US" smtClean="0">
                <a:solidFill>
                  <a:schemeClr val="tx1"/>
                </a:solidFill>
              </a:rPr>
              <a:t>They </a:t>
            </a:r>
            <a:r>
              <a:rPr lang="en-US" dirty="0" smtClean="0">
                <a:solidFill>
                  <a:schemeClr val="tx1"/>
                </a:solidFill>
              </a:rPr>
              <a:t>also explore evidence that all existing species are related by descent from common ancestry. They examine how climatic events and evolutionary forces have shaped the living world. In addition, they study the role of extinction in creating niches for new species.</a:t>
            </a:r>
            <a:endParaRPr lang="en-US" i="1" dirty="0" smtClean="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533401"/>
          </a:xfrm>
        </p:spPr>
        <p:txBody>
          <a:bodyPr>
            <a:normAutofit/>
          </a:bodyPr>
          <a:lstStyle/>
          <a:p>
            <a:r>
              <a:rPr lang="en-US" sz="2800" b="1" u="sng" dirty="0" smtClean="0"/>
              <a:t>Week-wise Plan continue ……..</a:t>
            </a:r>
            <a:endParaRPr lang="en-US" dirty="0"/>
          </a:p>
        </p:txBody>
      </p:sp>
      <p:sp>
        <p:nvSpPr>
          <p:cNvPr id="3" name="Subtitle 2"/>
          <p:cNvSpPr>
            <a:spLocks noGrp="1"/>
          </p:cNvSpPr>
          <p:nvPr>
            <p:ph type="subTitle" idx="1"/>
          </p:nvPr>
        </p:nvSpPr>
        <p:spPr>
          <a:xfrm>
            <a:off x="685800" y="1219200"/>
            <a:ext cx="7696200" cy="5181600"/>
          </a:xfrm>
        </p:spPr>
        <p:txBody>
          <a:bodyPr>
            <a:normAutofit/>
          </a:bodyPr>
          <a:lstStyle/>
          <a:p>
            <a:pPr marL="514350" indent="-514350" algn="just">
              <a:buFont typeface="+mj-lt"/>
              <a:buAutoNum type="arabicPeriod"/>
            </a:pPr>
            <a:r>
              <a:rPr lang="en-US" sz="2800" dirty="0" smtClean="0">
                <a:solidFill>
                  <a:schemeClr val="tx1"/>
                </a:solidFill>
              </a:rPr>
              <a:t>Finally, Teachers compare their understanding of biodiversity that they gained exploring their plot of land in unit 2 to their newly developed understanding at the end of this unit.</a:t>
            </a:r>
          </a:p>
          <a:p>
            <a:pPr marL="514350" indent="-514350" algn="just">
              <a:buFont typeface="+mj-lt"/>
              <a:buAutoNum type="arabicPeriod"/>
            </a:pPr>
            <a:endParaRPr lang="en-US" sz="2800" dirty="0" smtClean="0">
              <a:solidFill>
                <a:schemeClr val="tx1"/>
              </a:solidFill>
            </a:endParaRPr>
          </a:p>
          <a:p>
            <a:pPr marL="514350" indent="-514350" algn="just">
              <a:buFont typeface="+mj-lt"/>
              <a:buAutoNum type="arabicPeriod"/>
            </a:pPr>
            <a:r>
              <a:rPr lang="en-US" sz="2800" dirty="0" smtClean="0">
                <a:solidFill>
                  <a:schemeClr val="tx1"/>
                </a:solidFill>
              </a:rPr>
              <a:t>The third week develops and deepens the Teachers’ pedagogical content knowledge. This helps teachers to successfully introduce young children to the diversity of all living things.</a:t>
            </a:r>
          </a:p>
          <a:p>
            <a:pPr algn="just"/>
            <a:endParaRPr lang="en-US" sz="2800" dirty="0" smtClean="0">
              <a:solidFill>
                <a:schemeClr val="tx1"/>
              </a:solidFill>
            </a:endParaRPr>
          </a:p>
          <a:p>
            <a:pPr algn="just"/>
            <a:endParaRPr lang="en-US" sz="2800" dirty="0" smtClean="0">
              <a:solidFill>
                <a:schemeClr val="tx1"/>
              </a:solidFill>
            </a:endParaRPr>
          </a:p>
          <a:p>
            <a:endParaRPr lang="en-US" sz="2800" i="1" dirty="0" smtClean="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LEARNING OUTCOMES </a:t>
            </a:r>
            <a:endParaRPr lang="en-US" sz="2800" b="1" u="sng"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TEACHERS SHOULD BE ABLE TO: </a:t>
            </a:r>
          </a:p>
          <a:p>
            <a:pPr marL="514350" indent="-514350">
              <a:buFont typeface="+mj-lt"/>
              <a:buAutoNum type="arabicPeriod"/>
            </a:pPr>
            <a:endParaRPr lang="en-US" dirty="0" smtClean="0"/>
          </a:p>
          <a:p>
            <a:pPr marL="514350" indent="-514350">
              <a:buFont typeface="+mj-lt"/>
              <a:buAutoNum type="arabicPeriod"/>
            </a:pPr>
            <a:r>
              <a:rPr lang="en-US" dirty="0" smtClean="0"/>
              <a:t>Describe the diversity of living things </a:t>
            </a:r>
          </a:p>
          <a:p>
            <a:pPr marL="514350" indent="-514350">
              <a:buFont typeface="+mj-lt"/>
              <a:buAutoNum type="arabicPeriod"/>
            </a:pPr>
            <a:r>
              <a:rPr lang="en-US" dirty="0" smtClean="0"/>
              <a:t>Explain how adaptive characteristics of a species affect its chance for survival or possible extinction </a:t>
            </a:r>
          </a:p>
          <a:p>
            <a:pPr marL="514350" indent="-514350">
              <a:buFont typeface="+mj-lt"/>
              <a:buAutoNum type="arabicPeriod"/>
            </a:pPr>
            <a:r>
              <a:rPr lang="en-US" dirty="0" smtClean="0"/>
              <a:t>Explain how evolution has resulted in diversity among living things </a:t>
            </a:r>
          </a:p>
          <a:p>
            <a:pPr marL="514350" indent="-514350">
              <a:buFont typeface="+mj-lt"/>
              <a:buAutoNum type="arabicPeriod"/>
            </a:pPr>
            <a:r>
              <a:rPr lang="en-US" dirty="0" smtClean="0"/>
              <a:t>Observe fossil records and interpret them for evidence of adaptation, environ mental change, and extinction </a:t>
            </a:r>
          </a:p>
          <a:p>
            <a:pPr marL="514350" indent="-514350">
              <a:buFont typeface="+mj-lt"/>
              <a:buAutoNum type="arabicPeriod"/>
            </a:pPr>
            <a:r>
              <a:rPr lang="en-US" dirty="0" smtClean="0"/>
              <a:t>Explain why we use classification systems and how classification systems are applied </a:t>
            </a:r>
          </a:p>
          <a:p>
            <a:pPr marL="514350" indent="-514350">
              <a:buFont typeface="+mj-lt"/>
              <a:buAutoNum type="arabicPeriod"/>
            </a:pPr>
            <a:r>
              <a:rPr lang="en-US" dirty="0" smtClean="0"/>
              <a:t>Begin to identify the unit’s underlying core science concepts for children in elementary grades </a:t>
            </a:r>
          </a:p>
          <a:p>
            <a:pPr marL="514350" indent="-514350">
              <a:buFont typeface="+mj-lt"/>
              <a:buAutoNum type="arabicPeriod"/>
            </a:pPr>
            <a:r>
              <a:rPr lang="en-US" dirty="0" smtClean="0"/>
              <a:t>Design age-appropriate, inquiry-based activities and learning outcomes.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b="1" u="sng" dirty="0" smtClean="0"/>
              <a:t>ESSENTIAL CORE VOCABULARY </a:t>
            </a:r>
            <a:endParaRPr lang="en-US" b="1" u="sng" dirty="0"/>
          </a:p>
        </p:txBody>
      </p:sp>
      <p:sp>
        <p:nvSpPr>
          <p:cNvPr id="3" name="Content Placeholder 2"/>
          <p:cNvSpPr>
            <a:spLocks noGrp="1"/>
          </p:cNvSpPr>
          <p:nvPr>
            <p:ph idx="1"/>
          </p:nvPr>
        </p:nvSpPr>
        <p:spPr/>
        <p:txBody>
          <a:bodyPr>
            <a:normAutofit/>
          </a:bodyPr>
          <a:lstStyle/>
          <a:p>
            <a:r>
              <a:rPr lang="en-US" i="1" dirty="0" smtClean="0"/>
              <a:t>Natural selection, </a:t>
            </a:r>
          </a:p>
          <a:p>
            <a:r>
              <a:rPr lang="en-US" i="1" dirty="0" smtClean="0"/>
              <a:t>Adaptation, </a:t>
            </a:r>
          </a:p>
          <a:p>
            <a:r>
              <a:rPr lang="en-US" i="1" dirty="0" smtClean="0"/>
              <a:t>Evolution, </a:t>
            </a:r>
          </a:p>
          <a:p>
            <a:r>
              <a:rPr lang="en-US" i="1" dirty="0" smtClean="0"/>
              <a:t>Classification, </a:t>
            </a:r>
          </a:p>
          <a:p>
            <a:r>
              <a:rPr lang="en-US" i="1" dirty="0" smtClean="0"/>
              <a:t>Speciation, </a:t>
            </a:r>
          </a:p>
          <a:p>
            <a:r>
              <a:rPr lang="en-US" i="1" dirty="0" smtClean="0"/>
              <a:t>Variation, </a:t>
            </a:r>
          </a:p>
          <a:p>
            <a:r>
              <a:rPr lang="en-US" i="1" dirty="0" smtClean="0"/>
              <a:t>Biodiversity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8001000" cy="4525963"/>
          </a:xfrm>
        </p:spPr>
        <p:txBody>
          <a:bodyPr>
            <a:normAutofit fontScale="62500" lnSpcReduction="20000"/>
          </a:bodyPr>
          <a:lstStyle/>
          <a:p>
            <a:endParaRPr lang="en-US" dirty="0" smtClean="0"/>
          </a:p>
          <a:p>
            <a:pPr marL="514350" indent="-514350">
              <a:buFont typeface="+mj-lt"/>
              <a:buAutoNum type="arabicPeriod"/>
            </a:pPr>
            <a:r>
              <a:rPr lang="en-US" dirty="0" smtClean="0"/>
              <a:t>In this unit, Teachers should develop a good grasp of the definitions of these key words and use them correctly when they communicate. Inaccurate, colloquial, or careless use of language in science instruction often causes misunderstandings, which can lead to misconceptions. Throughout your teaching, try to model accurate use of scientific terms and encourage your Student Teachers to do the same. </a:t>
            </a:r>
          </a:p>
          <a:p>
            <a:pPr marL="514350" indent="-514350">
              <a:buFont typeface="+mj-lt"/>
              <a:buAutoNum type="arabicPeriod"/>
            </a:pPr>
            <a:endParaRPr lang="en-US" dirty="0" smtClean="0"/>
          </a:p>
          <a:p>
            <a:pPr marL="514350" indent="-514350">
              <a:buFont typeface="+mj-lt"/>
              <a:buAutoNum type="arabicPeriod"/>
            </a:pPr>
            <a:r>
              <a:rPr lang="en-US" dirty="0" smtClean="0"/>
              <a:t>Please note that the everyday usage of the terms </a:t>
            </a:r>
            <a:r>
              <a:rPr lang="en-US" i="1" dirty="0" smtClean="0"/>
              <a:t>adapt, adaptation, and fitness can cause some confusion about the concept of adaptation and natural selection. In everyday usage, individuals adapt deliberately. This may lead Student to believe that adaptation is a conscious process to fulfill some need or want. But in the theory of natural selection, populations change, or adapt, over generations, inadvertently. This is an important point for Student Teachers to understand. </a:t>
            </a:r>
            <a:endParaRPr lang="en-US" dirty="0"/>
          </a:p>
        </p:txBody>
      </p:sp>
      <p:sp>
        <p:nvSpPr>
          <p:cNvPr id="4" name="Title 1"/>
          <p:cNvSpPr>
            <a:spLocks noGrp="1"/>
          </p:cNvSpPr>
          <p:nvPr>
            <p:ph type="title"/>
          </p:nvPr>
        </p:nvSpPr>
        <p:spPr/>
        <p:txBody>
          <a:bodyPr>
            <a:normAutofit/>
          </a:bodyPr>
          <a:lstStyle/>
          <a:p>
            <a:r>
              <a:rPr lang="en-US" sz="2700" b="1" u="sng" dirty="0" smtClean="0"/>
              <a:t>ESSENTIAL CORE VOCABULARY continue…… </a:t>
            </a:r>
            <a:endParaRPr lang="en-US" b="1" u="sng"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614</TotalTime>
  <Words>840</Words>
  <Application>Microsoft Office PowerPoint</Application>
  <PresentationFormat>On-screen Show (4:3)</PresentationFormat>
  <Paragraphs>60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Lecture # 8  </vt:lpstr>
      <vt:lpstr>DIVERSITY  </vt:lpstr>
      <vt:lpstr>EVOLUTION   </vt:lpstr>
      <vt:lpstr>Week-wise Plan </vt:lpstr>
      <vt:lpstr>Week-wise Plan continue ……..</vt:lpstr>
      <vt:lpstr>Week-wise Plan continue ……..</vt:lpstr>
      <vt:lpstr>LEARNING OUTCOMES </vt:lpstr>
      <vt:lpstr>ESSENTIAL CORE VOCABULARY </vt:lpstr>
      <vt:lpstr>ESSENTIAL CORE VOCABULARY continue……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89</cp:revision>
  <dcterms:created xsi:type="dcterms:W3CDTF">2014-06-03T04:54:29Z</dcterms:created>
  <dcterms:modified xsi:type="dcterms:W3CDTF">2014-06-25T11:27:04Z</dcterms:modified>
</cp:coreProperties>
</file>