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7" r:id="rId2"/>
    <p:sldId id="256" r:id="rId3"/>
    <p:sldId id="278" r:id="rId4"/>
    <p:sldId id="279" r:id="rId5"/>
    <p:sldId id="280" r:id="rId6"/>
    <p:sldId id="281" r:id="rId7"/>
    <p:sldId id="282" r:id="rId8"/>
    <p:sldId id="283" r:id="rId9"/>
    <p:sldId id="284" r:id="rId10"/>
    <p:sldId id="285" r:id="rId11"/>
    <p:sldId id="286" r:id="rId12"/>
    <p:sldId id="28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6" d="100"/>
          <a:sy n="86" d="100"/>
        </p:scale>
        <p:origin x="-149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881590-11C4-4A69-BC00-18F13E7303BB}" type="datetimeFigureOut">
              <a:rPr lang="en-US" smtClean="0"/>
              <a:pPr/>
              <a:t>6/17/2014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335419-7833-409D-99F6-209D0F8ECFB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6/17/2014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6/17/2014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B07E35-5DAB-4BF1-AFE8-FD8B6681FB57}" type="datetimeFigureOut">
              <a:rPr lang="en-US" smtClean="0"/>
              <a:pPr/>
              <a:t>6/17/2014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1B07E35-5DAB-4BF1-AFE8-FD8B6681FB57}" type="datetimeFigureOut">
              <a:rPr lang="en-US" smtClean="0"/>
              <a:pPr/>
              <a:t>6/17/2014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1B07E35-5DAB-4BF1-AFE8-FD8B6681FB57}" type="datetimeFigureOut">
              <a:rPr lang="en-US" smtClean="0"/>
              <a:pPr/>
              <a:t>6/17/2014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1B07E35-5DAB-4BF1-AFE8-FD8B6681FB57}" type="datetimeFigureOut">
              <a:rPr lang="en-US" smtClean="0"/>
              <a:pPr/>
              <a:t>6/17/2014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07E35-5DAB-4BF1-AFE8-FD8B6681FB57}" type="datetimeFigureOut">
              <a:rPr lang="en-US" smtClean="0"/>
              <a:pPr/>
              <a:t>6/17/2014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6/17/2014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6/17/2014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6/17/2014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6/17/2014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B07E35-5DAB-4BF1-AFE8-FD8B6681FB57}" type="datetimeFigureOut">
              <a:rPr lang="en-US" smtClean="0"/>
              <a:pPr/>
              <a:t>6/17/2014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E22D92-BADD-41F5-B6D2-147995E5C61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fi.edu/tfi/units/life/habitat/habitat.html" TargetMode="External"/><Relationship Id="rId2" Type="http://schemas.openxmlformats.org/officeDocument/2006/relationships/hyperlink" Target="http://www.ucmp.berkeley.edu/exhibits/biomes/index.php" TargetMode="External"/><Relationship Id="rId1" Type="http://schemas.openxmlformats.org/officeDocument/2006/relationships/slideLayout" Target="../slideLayouts/slideLayout2.xml"/><Relationship Id="rId6" Type="http://schemas.openxmlformats.org/officeDocument/2006/relationships/hyperlink" Target="http://www.teachersdomain.org/resource/lsps07.sci.life.oate.ecosystem/" TargetMode="External"/><Relationship Id="rId5" Type="http://schemas.openxmlformats.org/officeDocument/2006/relationships/hyperlink" Target="http://www.teachersdomain.org/resource/clim10.sci.life.eco.restoration/" TargetMode="External"/><Relationship Id="rId4" Type="http://schemas.openxmlformats.org/officeDocument/2006/relationships/hyperlink" Target="http://www.nasa.gov/topics/earth/features/climate_partner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2667000"/>
            <a:ext cx="7772400" cy="1470025"/>
          </a:xfrm>
        </p:spPr>
        <p:txBody>
          <a:bodyPr>
            <a:normAutofit/>
          </a:bodyPr>
          <a:lstStyle/>
          <a:p>
            <a:r>
              <a:rPr lang="en-US" sz="3200" b="1" dirty="0" smtClean="0"/>
              <a:t>Lecture # 7 </a:t>
            </a:r>
            <a:br>
              <a:rPr lang="en-US" sz="3200" b="1" dirty="0" smtClean="0"/>
            </a:br>
            <a:endParaRPr lang="en-US" sz="3200" b="1" dirty="0"/>
          </a:p>
        </p:txBody>
      </p:sp>
      <p:sp>
        <p:nvSpPr>
          <p:cNvPr id="5" name="Title 1"/>
          <p:cNvSpPr txBox="1">
            <a:spLocks/>
          </p:cNvSpPr>
          <p:nvPr/>
        </p:nvSpPr>
        <p:spPr>
          <a:xfrm>
            <a:off x="1143000" y="137160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1"/>
                </a:solidFill>
                <a:effectLst/>
                <a:uLnTx/>
                <a:uFillTx/>
                <a:latin typeface="+mj-lt"/>
                <a:ea typeface="+mj-ea"/>
                <a:cs typeface="+mj-cs"/>
              </a:rPr>
              <a:t>SCIENCE 1 </a:t>
            </a:r>
            <a:br>
              <a:rPr kumimoji="0" lang="en-US" sz="3200" b="1" i="0" u="none" strike="noStrike" kern="1200" cap="none" spc="0" normalizeH="0" baseline="0" noProof="0" dirty="0" smtClean="0">
                <a:ln>
                  <a:noFill/>
                </a:ln>
                <a:solidFill>
                  <a:schemeClr val="tx1"/>
                </a:solidFill>
                <a:effectLst/>
                <a:uLnTx/>
                <a:uFillTx/>
                <a:latin typeface="+mj-lt"/>
                <a:ea typeface="+mj-ea"/>
                <a:cs typeface="+mj-cs"/>
              </a:rPr>
            </a:br>
            <a:r>
              <a:rPr kumimoji="0" lang="en-US" sz="3200" b="1" i="0" u="none" strike="noStrike" kern="1200" cap="none" spc="0" normalizeH="0" baseline="0" noProof="0" dirty="0" smtClean="0">
                <a:ln>
                  <a:noFill/>
                </a:ln>
                <a:solidFill>
                  <a:schemeClr val="tx1"/>
                </a:solidFill>
                <a:effectLst/>
                <a:uLnTx/>
                <a:uFillTx/>
                <a:latin typeface="+mj-lt"/>
                <a:ea typeface="+mj-ea"/>
                <a:cs typeface="+mj-cs"/>
              </a:rPr>
              <a:t>ASSOCIATE DEGREE IN EDUCATION </a:t>
            </a:r>
          </a:p>
        </p:txBody>
      </p:sp>
      <p:sp>
        <p:nvSpPr>
          <p:cNvPr id="6" name="Title 1"/>
          <p:cNvSpPr txBox="1">
            <a:spLocks/>
          </p:cNvSpPr>
          <p:nvPr/>
        </p:nvSpPr>
        <p:spPr>
          <a:xfrm>
            <a:off x="685800" y="3886200"/>
            <a:ext cx="8229600" cy="838200"/>
          </a:xfrm>
          <a:prstGeom prst="rect">
            <a:avLst/>
          </a:prstGeom>
        </p:spPr>
        <p:txBody>
          <a:bodyPr vert="horz" lIns="91440" tIns="45720" rIns="91440" bIns="45720" rtlCol="0" anchor="ctr">
            <a:noAutofit/>
          </a:bodyPr>
          <a:lstStyle/>
          <a:p>
            <a:pPr algn="ctr"/>
            <a:r>
              <a:rPr lang="en-US" sz="2000" b="1" dirty="0" smtClean="0"/>
              <a:t>TEACHING OF SCIENCE AT ELEMENTARY LEVEL </a:t>
            </a:r>
            <a:endParaRPr lang="en-US" sz="20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761999"/>
            <a:ext cx="7772400" cy="533401"/>
          </a:xfrm>
        </p:spPr>
        <p:txBody>
          <a:bodyPr>
            <a:normAutofit/>
          </a:bodyPr>
          <a:lstStyle/>
          <a:p>
            <a:r>
              <a:rPr lang="en-US" sz="2400" b="1" dirty="0" smtClean="0"/>
              <a:t>Grade wise contents and activities </a:t>
            </a:r>
            <a:endParaRPr lang="en-US" dirty="0"/>
          </a:p>
        </p:txBody>
      </p:sp>
      <p:sp>
        <p:nvSpPr>
          <p:cNvPr id="3" name="Subtitle 2"/>
          <p:cNvSpPr>
            <a:spLocks noGrp="1"/>
          </p:cNvSpPr>
          <p:nvPr>
            <p:ph type="subTitle" idx="1"/>
          </p:nvPr>
        </p:nvSpPr>
        <p:spPr>
          <a:xfrm>
            <a:off x="609600" y="1295400"/>
            <a:ext cx="7696200" cy="5181600"/>
          </a:xfrm>
        </p:spPr>
        <p:txBody>
          <a:bodyPr>
            <a:normAutofit fontScale="77500" lnSpcReduction="20000"/>
          </a:bodyPr>
          <a:lstStyle/>
          <a:p>
            <a:endParaRPr lang="en-US" dirty="0" smtClean="0"/>
          </a:p>
          <a:p>
            <a:pPr algn="l"/>
            <a:r>
              <a:rPr lang="en-US" u="sng" dirty="0" smtClean="0">
                <a:solidFill>
                  <a:schemeClr val="tx1"/>
                </a:solidFill>
              </a:rPr>
              <a:t>GRADES 1–3: </a:t>
            </a:r>
          </a:p>
          <a:p>
            <a:pPr algn="l"/>
            <a:endParaRPr lang="en-US" dirty="0" smtClean="0">
              <a:solidFill>
                <a:schemeClr val="tx1"/>
              </a:solidFill>
            </a:endParaRPr>
          </a:p>
          <a:p>
            <a:pPr algn="l"/>
            <a:r>
              <a:rPr lang="en-US" i="1" dirty="0" smtClean="0">
                <a:solidFill>
                  <a:schemeClr val="tx1"/>
                </a:solidFill>
              </a:rPr>
              <a:t>Builds an awareness of the basic needs of living things. Investigates and identifies resources (light, water, nutrients, and air) that plants need to survive. Investigates and identifies resources (food, water, and air) that animals need to survive. </a:t>
            </a:r>
          </a:p>
          <a:p>
            <a:pPr algn="l"/>
            <a:endParaRPr lang="en-US" i="1" dirty="0" smtClean="0">
              <a:solidFill>
                <a:schemeClr val="tx1"/>
              </a:solidFill>
            </a:endParaRPr>
          </a:p>
          <a:p>
            <a:pPr algn="l"/>
            <a:r>
              <a:rPr lang="en-US" i="1" dirty="0" smtClean="0">
                <a:solidFill>
                  <a:schemeClr val="tx1"/>
                </a:solidFill>
              </a:rPr>
              <a:t>Determines how an organism’s habitat provides for its basic needs. Observes and explains that there are a variety of local environments (e.g. field, forest, dessert, marsh, river). Provides examples of how an organism depends on other organisms and its environment to meet its basic needs.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761999"/>
            <a:ext cx="7772400" cy="533401"/>
          </a:xfrm>
        </p:spPr>
        <p:txBody>
          <a:bodyPr>
            <a:normAutofit/>
          </a:bodyPr>
          <a:lstStyle/>
          <a:p>
            <a:r>
              <a:rPr lang="en-US" sz="2400" b="1" dirty="0" smtClean="0"/>
              <a:t>Grade wise contents and activities </a:t>
            </a:r>
            <a:endParaRPr lang="en-US" dirty="0"/>
          </a:p>
        </p:txBody>
      </p:sp>
      <p:sp>
        <p:nvSpPr>
          <p:cNvPr id="3" name="Subtitle 2"/>
          <p:cNvSpPr>
            <a:spLocks noGrp="1"/>
          </p:cNvSpPr>
          <p:nvPr>
            <p:ph type="subTitle" idx="1"/>
          </p:nvPr>
        </p:nvSpPr>
        <p:spPr>
          <a:xfrm>
            <a:off x="609600" y="1295400"/>
            <a:ext cx="7696200" cy="5181600"/>
          </a:xfrm>
        </p:spPr>
        <p:txBody>
          <a:bodyPr>
            <a:normAutofit fontScale="70000" lnSpcReduction="20000"/>
          </a:bodyPr>
          <a:lstStyle/>
          <a:p>
            <a:endParaRPr lang="en-US" dirty="0" smtClean="0"/>
          </a:p>
          <a:p>
            <a:pPr algn="l"/>
            <a:r>
              <a:rPr lang="en-US" u="sng" dirty="0" smtClean="0">
                <a:solidFill>
                  <a:schemeClr val="tx1"/>
                </a:solidFill>
              </a:rPr>
              <a:t>GRADES 1–3: continue ……… </a:t>
            </a:r>
          </a:p>
          <a:p>
            <a:pPr algn="l"/>
            <a:endParaRPr lang="en-US" i="1" dirty="0" smtClean="0">
              <a:solidFill>
                <a:schemeClr val="tx1"/>
              </a:solidFill>
            </a:endParaRPr>
          </a:p>
          <a:p>
            <a:pPr algn="l"/>
            <a:r>
              <a:rPr lang="en-US" i="1" dirty="0" smtClean="0">
                <a:solidFill>
                  <a:schemeClr val="tx1"/>
                </a:solidFill>
              </a:rPr>
              <a:t>Identifies physical characteristics that enable an organism to survive (e.g. legs for moving, sharp teeth for eating, a hard shell for protection). Provides examples of diverse structures (e.g. wings, legs, fins) that serve similar functions (e.g. movement). </a:t>
            </a:r>
          </a:p>
          <a:p>
            <a:pPr algn="l"/>
            <a:endParaRPr lang="en-US" i="1" dirty="0" smtClean="0">
              <a:solidFill>
                <a:schemeClr val="tx1"/>
              </a:solidFill>
            </a:endParaRPr>
          </a:p>
          <a:p>
            <a:pPr algn="l"/>
            <a:r>
              <a:rPr lang="en-US" i="1" dirty="0" smtClean="0">
                <a:solidFill>
                  <a:schemeClr val="tx1"/>
                </a:solidFill>
              </a:rPr>
              <a:t>Observes how organisms interact with their environments to meet their needs. Identifies potential sources of food (in the case of animals), shelter, water, air, and light within a particular organism’s habitat. Describes how organisms interact with other organisms and with nonliving things in their habitat. Examines and records how organisms react to changes in their habitat. Explains that some animals eat plants for food, others eat other animals, and some eat both plants and animals.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761999"/>
            <a:ext cx="7772400" cy="533401"/>
          </a:xfrm>
        </p:spPr>
        <p:txBody>
          <a:bodyPr>
            <a:normAutofit/>
          </a:bodyPr>
          <a:lstStyle/>
          <a:p>
            <a:r>
              <a:rPr lang="en-US" sz="2400" b="1" dirty="0" smtClean="0"/>
              <a:t>Grade wise contents and activities </a:t>
            </a:r>
            <a:endParaRPr lang="en-US" dirty="0"/>
          </a:p>
        </p:txBody>
      </p:sp>
      <p:sp>
        <p:nvSpPr>
          <p:cNvPr id="3" name="Subtitle 2"/>
          <p:cNvSpPr>
            <a:spLocks noGrp="1"/>
          </p:cNvSpPr>
          <p:nvPr>
            <p:ph type="subTitle" idx="1"/>
          </p:nvPr>
        </p:nvSpPr>
        <p:spPr>
          <a:xfrm>
            <a:off x="609600" y="1295400"/>
            <a:ext cx="7696200" cy="5181600"/>
          </a:xfrm>
        </p:spPr>
        <p:txBody>
          <a:bodyPr>
            <a:normAutofit fontScale="62500" lnSpcReduction="20000"/>
          </a:bodyPr>
          <a:lstStyle/>
          <a:p>
            <a:pPr algn="l"/>
            <a:endParaRPr lang="en-US" b="1" u="sng" dirty="0" smtClean="0">
              <a:solidFill>
                <a:schemeClr val="tx1"/>
              </a:solidFill>
            </a:endParaRPr>
          </a:p>
          <a:p>
            <a:pPr algn="l"/>
            <a:r>
              <a:rPr lang="en-US" b="1" u="sng" dirty="0" smtClean="0">
                <a:solidFill>
                  <a:schemeClr val="tx1"/>
                </a:solidFill>
              </a:rPr>
              <a:t>GRADES 4–6: </a:t>
            </a:r>
          </a:p>
          <a:p>
            <a:pPr algn="l"/>
            <a:endParaRPr lang="en-US" dirty="0" smtClean="0">
              <a:solidFill>
                <a:schemeClr val="tx1"/>
              </a:solidFill>
            </a:endParaRPr>
          </a:p>
          <a:p>
            <a:pPr algn="l"/>
            <a:r>
              <a:rPr lang="en-US" i="1" dirty="0" smtClean="0">
                <a:solidFill>
                  <a:schemeClr val="tx1"/>
                </a:solidFill>
              </a:rPr>
              <a:t>Investigates how changes in environments affect plants and animals (including humans). Observes and describes how organisms can cause changes (helpful and damaging) in their environments. Provides examples of situations that cause some plants and animals to change their </a:t>
            </a:r>
            <a:r>
              <a:rPr lang="en-US" i="1" dirty="0" err="1" smtClean="0">
                <a:solidFill>
                  <a:schemeClr val="tx1"/>
                </a:solidFill>
              </a:rPr>
              <a:t>behaviour</a:t>
            </a:r>
            <a:r>
              <a:rPr lang="en-US" i="1" dirty="0" smtClean="0">
                <a:solidFill>
                  <a:schemeClr val="tx1"/>
                </a:solidFill>
              </a:rPr>
              <a:t> to survive and reproduce, die out, or find new locations to live. Describes how growth, death, and decay are important aspects of living systems by providing evidence from readings and observations. </a:t>
            </a:r>
          </a:p>
          <a:p>
            <a:pPr algn="l"/>
            <a:endParaRPr lang="en-US" i="1" dirty="0" smtClean="0">
              <a:solidFill>
                <a:schemeClr val="tx1"/>
              </a:solidFill>
            </a:endParaRPr>
          </a:p>
          <a:p>
            <a:pPr algn="l"/>
            <a:r>
              <a:rPr lang="en-US" i="1" dirty="0" smtClean="0">
                <a:solidFill>
                  <a:schemeClr val="tx1"/>
                </a:solidFill>
              </a:rPr>
              <a:t>Examines and describes the flow of matter and energy in living systems. Illustrates, with examples, food chains and webs that show the flow of matter and energy in an ecosystem. Explains that (most) living things depend on food and oxygen for growth, repair, and energy. Discusses and provides examples of how all organisms depend on the Sun for food and energy.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761999"/>
            <a:ext cx="7772400" cy="533401"/>
          </a:xfrm>
        </p:spPr>
        <p:txBody>
          <a:bodyPr>
            <a:normAutofit/>
          </a:bodyPr>
          <a:lstStyle/>
          <a:p>
            <a:r>
              <a:rPr lang="en-US" sz="2400" b="1" dirty="0" smtClean="0"/>
              <a:t>Grade wise contents and activities </a:t>
            </a:r>
            <a:endParaRPr lang="en-US" dirty="0"/>
          </a:p>
        </p:txBody>
      </p:sp>
      <p:sp>
        <p:nvSpPr>
          <p:cNvPr id="3" name="Subtitle 2"/>
          <p:cNvSpPr>
            <a:spLocks noGrp="1"/>
          </p:cNvSpPr>
          <p:nvPr>
            <p:ph type="subTitle" idx="1"/>
          </p:nvPr>
        </p:nvSpPr>
        <p:spPr>
          <a:xfrm>
            <a:off x="609600" y="1295400"/>
            <a:ext cx="7696200" cy="5181600"/>
          </a:xfrm>
        </p:spPr>
        <p:txBody>
          <a:bodyPr>
            <a:normAutofit fontScale="77500" lnSpcReduction="20000"/>
          </a:bodyPr>
          <a:lstStyle/>
          <a:p>
            <a:pPr algn="l"/>
            <a:endParaRPr lang="en-US" u="sng" dirty="0" smtClean="0">
              <a:solidFill>
                <a:schemeClr val="tx1"/>
              </a:solidFill>
            </a:endParaRPr>
          </a:p>
          <a:p>
            <a:pPr algn="l"/>
            <a:r>
              <a:rPr lang="en-US" u="sng" dirty="0" smtClean="0">
                <a:solidFill>
                  <a:schemeClr val="tx1"/>
                </a:solidFill>
              </a:rPr>
              <a:t>GRADES 4–6: continue …….</a:t>
            </a:r>
          </a:p>
          <a:p>
            <a:pPr algn="l"/>
            <a:endParaRPr lang="en-US" dirty="0" smtClean="0">
              <a:solidFill>
                <a:schemeClr val="tx1"/>
              </a:solidFill>
            </a:endParaRPr>
          </a:p>
          <a:p>
            <a:pPr algn="l"/>
            <a:r>
              <a:rPr lang="en-US" i="1" dirty="0" smtClean="0">
                <a:solidFill>
                  <a:schemeClr val="tx1"/>
                </a:solidFill>
              </a:rPr>
              <a:t>Illustrates the interdependence of organisms in an ecosystem. Discusses and provides examples of how all organisms depend on plants. Recognizes that some organisms depend on dead plants and animals for food. Identifies micro organisms as necessary components in all ecosystems. Describes and explains that the world has many different environments (e.g. rainforest, desert, plains, wetlands). Identifies factors in the ecosystem that allow or prevent an organism from surviving and reproducing. Provides examples of how an organism’s </a:t>
            </a:r>
            <a:r>
              <a:rPr lang="en-US" i="1" dirty="0" err="1" smtClean="0">
                <a:solidFill>
                  <a:schemeClr val="tx1"/>
                </a:solidFill>
              </a:rPr>
              <a:t>behaviour</a:t>
            </a:r>
            <a:r>
              <a:rPr lang="en-US" i="1" dirty="0" smtClean="0">
                <a:solidFill>
                  <a:schemeClr val="tx1"/>
                </a:solidFill>
              </a:rPr>
              <a:t> is affected by the environment (e.g. availability of food sources, change in the number of predators). </a:t>
            </a:r>
          </a:p>
          <a:p>
            <a:pPr algn="l"/>
            <a:endParaRPr lang="en-US" i="1" dirty="0" smtClean="0">
              <a:solidFill>
                <a:schemeClr val="tx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761999"/>
            <a:ext cx="7772400" cy="533401"/>
          </a:xfrm>
        </p:spPr>
        <p:txBody>
          <a:bodyPr>
            <a:normAutofit/>
          </a:bodyPr>
          <a:lstStyle/>
          <a:p>
            <a:r>
              <a:rPr lang="en-US" sz="2400" b="1" dirty="0" smtClean="0"/>
              <a:t>Grade wise contents and activities </a:t>
            </a:r>
            <a:endParaRPr lang="en-US" dirty="0"/>
          </a:p>
        </p:txBody>
      </p:sp>
      <p:sp>
        <p:nvSpPr>
          <p:cNvPr id="3" name="Subtitle 2"/>
          <p:cNvSpPr>
            <a:spLocks noGrp="1"/>
          </p:cNvSpPr>
          <p:nvPr>
            <p:ph type="subTitle" idx="1"/>
          </p:nvPr>
        </p:nvSpPr>
        <p:spPr>
          <a:xfrm>
            <a:off x="609600" y="1295400"/>
            <a:ext cx="7696200" cy="5181600"/>
          </a:xfrm>
        </p:spPr>
        <p:txBody>
          <a:bodyPr>
            <a:normAutofit fontScale="70000" lnSpcReduction="20000"/>
          </a:bodyPr>
          <a:lstStyle/>
          <a:p>
            <a:pPr algn="l"/>
            <a:endParaRPr lang="en-US" dirty="0" smtClean="0">
              <a:solidFill>
                <a:schemeClr val="tx1"/>
              </a:solidFill>
            </a:endParaRPr>
          </a:p>
          <a:p>
            <a:pPr algn="l"/>
            <a:r>
              <a:rPr lang="en-US" u="sng" dirty="0" smtClean="0">
                <a:solidFill>
                  <a:schemeClr val="tx1"/>
                </a:solidFill>
              </a:rPr>
              <a:t>GRADES 7–8: </a:t>
            </a:r>
          </a:p>
          <a:p>
            <a:pPr algn="l"/>
            <a:endParaRPr lang="en-US" u="sng" dirty="0" smtClean="0">
              <a:solidFill>
                <a:schemeClr val="tx1"/>
              </a:solidFill>
            </a:endParaRPr>
          </a:p>
          <a:p>
            <a:pPr algn="l"/>
            <a:r>
              <a:rPr lang="en-US" i="1" dirty="0" smtClean="0">
                <a:solidFill>
                  <a:schemeClr val="tx1"/>
                </a:solidFill>
              </a:rPr>
              <a:t>Analyses the functions of and relationships among producers, consumers, and </a:t>
            </a:r>
            <a:r>
              <a:rPr lang="en-US" i="1" dirty="0" err="1" smtClean="0">
                <a:solidFill>
                  <a:schemeClr val="tx1"/>
                </a:solidFill>
              </a:rPr>
              <a:t>decom</a:t>
            </a:r>
            <a:r>
              <a:rPr lang="en-US" i="1" dirty="0" smtClean="0">
                <a:solidFill>
                  <a:schemeClr val="tx1"/>
                </a:solidFill>
              </a:rPr>
              <a:t> posers in ecosystems. Categorizes organisms according to the function they serve as consumers, producers, and decomposers. Determines through investigations the raw materials plants need to photosynthesize. Explains why photosynthetic organisms are called producers. Investigates and explains the importance of decay in an ecosystem. Describes the flow of energy and matter through food webs for various ecosystems. Identifies sunlight as the original source of energy for most ecosystems. Identifies the two main interconnected global food webs (i.e. one that includes microscopic ocean plants and the other that includes land plants). </a:t>
            </a:r>
          </a:p>
          <a:p>
            <a:pPr algn="l"/>
            <a:endParaRPr lang="en-US" i="1" dirty="0" smtClean="0">
              <a:solidFill>
                <a:schemeClr val="tx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761999"/>
            <a:ext cx="7772400" cy="533401"/>
          </a:xfrm>
        </p:spPr>
        <p:txBody>
          <a:bodyPr>
            <a:normAutofit/>
          </a:bodyPr>
          <a:lstStyle/>
          <a:p>
            <a:r>
              <a:rPr lang="en-US" sz="2400" b="1" dirty="0" smtClean="0"/>
              <a:t>Grade wise contents and activities </a:t>
            </a:r>
            <a:endParaRPr lang="en-US" dirty="0"/>
          </a:p>
        </p:txBody>
      </p:sp>
      <p:sp>
        <p:nvSpPr>
          <p:cNvPr id="3" name="Subtitle 2"/>
          <p:cNvSpPr>
            <a:spLocks noGrp="1"/>
          </p:cNvSpPr>
          <p:nvPr>
            <p:ph type="subTitle" idx="1"/>
          </p:nvPr>
        </p:nvSpPr>
        <p:spPr>
          <a:xfrm>
            <a:off x="762000" y="1371600"/>
            <a:ext cx="7696200" cy="5181600"/>
          </a:xfrm>
        </p:spPr>
        <p:txBody>
          <a:bodyPr>
            <a:normAutofit fontScale="85000" lnSpcReduction="20000"/>
          </a:bodyPr>
          <a:lstStyle/>
          <a:p>
            <a:pPr algn="l"/>
            <a:endParaRPr lang="en-US" u="sng" dirty="0" smtClean="0">
              <a:solidFill>
                <a:schemeClr val="tx1"/>
              </a:solidFill>
            </a:endParaRPr>
          </a:p>
          <a:p>
            <a:pPr algn="l"/>
            <a:r>
              <a:rPr lang="en-US" u="sng" dirty="0" smtClean="0">
                <a:solidFill>
                  <a:schemeClr val="tx1"/>
                </a:solidFill>
              </a:rPr>
              <a:t>GRADES 7–8: CONTINUE ……..</a:t>
            </a:r>
          </a:p>
          <a:p>
            <a:pPr algn="l"/>
            <a:endParaRPr lang="en-US" u="sng" dirty="0" smtClean="0">
              <a:solidFill>
                <a:schemeClr val="tx1"/>
              </a:solidFill>
            </a:endParaRPr>
          </a:p>
          <a:p>
            <a:pPr algn="l"/>
            <a:r>
              <a:rPr lang="en-US" i="1" dirty="0" smtClean="0">
                <a:solidFill>
                  <a:schemeClr val="tx1"/>
                </a:solidFill>
              </a:rPr>
              <a:t>Explains how adaptive characteristics of a species affect their chance for survival or extinction. Assesses through observations and investigations the reproductive advantage of different trait variations in various environments. Provides examples of situations in which an environment changed, the adaptive characteristics of a species were insufficient, and the species became extinct. Investigates and describes conditions that can result in extinction. Observes fossil records and examines them for evidence of adaptation, environmental change, and extinction. </a:t>
            </a:r>
          </a:p>
          <a:p>
            <a:pPr algn="l"/>
            <a:endParaRPr lang="en-US" i="1" dirty="0" smtClean="0">
              <a:solidFill>
                <a:schemeClr val="tx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55638"/>
          </a:xfrm>
        </p:spPr>
        <p:txBody>
          <a:bodyPr>
            <a:normAutofit fontScale="90000"/>
          </a:bodyPr>
          <a:lstStyle/>
          <a:p>
            <a:r>
              <a:rPr lang="en-US" dirty="0" smtClean="0"/>
              <a:t/>
            </a:r>
            <a:br>
              <a:rPr lang="en-US" dirty="0" smtClean="0"/>
            </a:br>
            <a:r>
              <a:rPr lang="en-US" sz="3100" b="1" u="sng" dirty="0" smtClean="0"/>
              <a:t>A NOTE ABOUT PRIOR CONCEPTIONS</a:t>
            </a:r>
            <a:endParaRPr lang="en-US" sz="3100" u="sng" dirty="0"/>
          </a:p>
        </p:txBody>
      </p:sp>
      <p:sp>
        <p:nvSpPr>
          <p:cNvPr id="3" name="Content Placeholder 2"/>
          <p:cNvSpPr>
            <a:spLocks noGrp="1"/>
          </p:cNvSpPr>
          <p:nvPr>
            <p:ph idx="1"/>
          </p:nvPr>
        </p:nvSpPr>
        <p:spPr/>
        <p:txBody>
          <a:bodyPr>
            <a:normAutofit fontScale="70000" lnSpcReduction="20000"/>
          </a:bodyPr>
          <a:lstStyle/>
          <a:p>
            <a:endParaRPr lang="en-US" dirty="0" smtClean="0"/>
          </a:p>
          <a:p>
            <a:r>
              <a:rPr lang="en-US" dirty="0" smtClean="0"/>
              <a:t>When considering the essential elements in an ecosystem, it is common for children and Student Teachers alike to focus mainly on organisms and overlook all of the </a:t>
            </a:r>
            <a:r>
              <a:rPr lang="en-US" dirty="0" err="1" smtClean="0"/>
              <a:t>abiotic</a:t>
            </a:r>
            <a:r>
              <a:rPr lang="en-US" dirty="0" smtClean="0"/>
              <a:t> factors. For example, when creating a pond mini-environment, children may think chiefly about putting organisms in water without considering other parts of the pond system, like mud. In addition, children may not think carefully about </a:t>
            </a:r>
            <a:r>
              <a:rPr lang="en-US" dirty="0" err="1" smtClean="0"/>
              <a:t>abiotic</a:t>
            </a:r>
            <a:r>
              <a:rPr lang="en-US" dirty="0" smtClean="0"/>
              <a:t> factors. For example, they may know that their environment needs light, but don’t know how much. The mini-environments give children an opportunity to experiment with a number of </a:t>
            </a:r>
            <a:r>
              <a:rPr lang="en-US" dirty="0" err="1" smtClean="0"/>
              <a:t>abiotic</a:t>
            </a:r>
            <a:r>
              <a:rPr lang="en-US" dirty="0" smtClean="0"/>
              <a:t> factors in various ways. As children investigate how much light or how much mud is needed, they begin to explore and understand what those factors provide.</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55638"/>
          </a:xfrm>
        </p:spPr>
        <p:txBody>
          <a:bodyPr>
            <a:normAutofit fontScale="90000"/>
          </a:bodyPr>
          <a:lstStyle/>
          <a:p>
            <a:r>
              <a:rPr lang="en-US" dirty="0" smtClean="0"/>
              <a:t/>
            </a:r>
            <a:br>
              <a:rPr lang="en-US" dirty="0" smtClean="0"/>
            </a:br>
            <a:r>
              <a:rPr lang="en-US" sz="3100" b="1" u="sng" dirty="0" smtClean="0"/>
              <a:t>A NOTE ABOUT PRIOR CONCEPTIONS continue……</a:t>
            </a:r>
            <a:endParaRPr lang="en-US" sz="3100" u="sng" dirty="0"/>
          </a:p>
        </p:txBody>
      </p:sp>
      <p:sp>
        <p:nvSpPr>
          <p:cNvPr id="3" name="Content Placeholder 2"/>
          <p:cNvSpPr>
            <a:spLocks noGrp="1"/>
          </p:cNvSpPr>
          <p:nvPr>
            <p:ph idx="1"/>
          </p:nvPr>
        </p:nvSpPr>
        <p:spPr/>
        <p:txBody>
          <a:bodyPr>
            <a:normAutofit fontScale="77500" lnSpcReduction="20000"/>
          </a:bodyPr>
          <a:lstStyle/>
          <a:p>
            <a:endParaRPr lang="en-US" dirty="0" smtClean="0"/>
          </a:p>
          <a:p>
            <a:r>
              <a:rPr lang="en-US" dirty="0" smtClean="0"/>
              <a:t>In terms of biotic factors, it is common for children to believe that some species are important to an ecosystem and others are not. They might also believe that these lesser populations can be excluded, changed, or removed from their mini-environments without any problems occurring. Children often miss the complex connectedness among populations within an ecosystem; they do not see that all organisms play roles and are interdependent. Instead of viewing ecosystems as organized wholes, they view them as a collection of individual organisms. The interconnected roles of producers, consumers, and decomposers can be illustrated well in a food chain/food web activity.</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55638"/>
          </a:xfrm>
        </p:spPr>
        <p:txBody>
          <a:bodyPr>
            <a:normAutofit fontScale="90000"/>
          </a:bodyPr>
          <a:lstStyle/>
          <a:p>
            <a:r>
              <a:rPr lang="en-US" dirty="0" smtClean="0"/>
              <a:t/>
            </a:r>
            <a:br>
              <a:rPr lang="en-US" dirty="0" smtClean="0"/>
            </a:br>
            <a:r>
              <a:rPr lang="en-US" sz="3100" b="1" u="sng" dirty="0" smtClean="0"/>
              <a:t>A NOTE ABOUT PRIOR CONCEPTIONS continue……</a:t>
            </a:r>
            <a:endParaRPr lang="en-US" sz="3100" u="sng" dirty="0"/>
          </a:p>
        </p:txBody>
      </p:sp>
      <p:sp>
        <p:nvSpPr>
          <p:cNvPr id="3" name="Content Placeholder 2"/>
          <p:cNvSpPr>
            <a:spLocks noGrp="1"/>
          </p:cNvSpPr>
          <p:nvPr>
            <p:ph idx="1"/>
          </p:nvPr>
        </p:nvSpPr>
        <p:spPr/>
        <p:txBody>
          <a:bodyPr>
            <a:normAutofit fontScale="85000" lnSpcReduction="20000"/>
          </a:bodyPr>
          <a:lstStyle/>
          <a:p>
            <a:endParaRPr lang="en-US" dirty="0" smtClean="0"/>
          </a:p>
          <a:p>
            <a:r>
              <a:rPr lang="en-US" dirty="0" smtClean="0"/>
              <a:t>The mini-environments also provide an opportunity for children to switch their focus from individuals to populations. Children often do not realize that when an individual organism is eaten by a predator, this may be helpful for the rest of the prey population. For example, when a beetle is eaten, the situation is unfortunate for that beetle, but the rest of the beetle population now has fewer beetles competing for food, space, and so on. Children can begin to learn that the survival of a species depends on the health of the population, not the individual.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55638"/>
          </a:xfrm>
        </p:spPr>
        <p:txBody>
          <a:bodyPr>
            <a:normAutofit fontScale="90000"/>
          </a:bodyPr>
          <a:lstStyle/>
          <a:p>
            <a:r>
              <a:rPr lang="en-US" dirty="0" smtClean="0"/>
              <a:t/>
            </a:r>
            <a:br>
              <a:rPr lang="en-US" dirty="0" smtClean="0"/>
            </a:br>
            <a:r>
              <a:rPr lang="en-US" sz="3100" b="1" u="sng" dirty="0" smtClean="0"/>
              <a:t>A NOTE ABOUT PRIOR CONCEPTIONS continue……</a:t>
            </a:r>
            <a:endParaRPr lang="en-US" sz="3100" u="sng" dirty="0"/>
          </a:p>
        </p:txBody>
      </p:sp>
      <p:sp>
        <p:nvSpPr>
          <p:cNvPr id="3" name="Content Placeholder 2"/>
          <p:cNvSpPr>
            <a:spLocks noGrp="1"/>
          </p:cNvSpPr>
          <p:nvPr>
            <p:ph idx="1"/>
          </p:nvPr>
        </p:nvSpPr>
        <p:spPr>
          <a:xfrm>
            <a:off x="533400" y="1295400"/>
            <a:ext cx="8229600" cy="4525963"/>
          </a:xfrm>
        </p:spPr>
        <p:txBody>
          <a:bodyPr>
            <a:normAutofit fontScale="85000" lnSpcReduction="20000"/>
          </a:bodyPr>
          <a:lstStyle/>
          <a:p>
            <a:endParaRPr lang="en-US" dirty="0" smtClean="0"/>
          </a:p>
          <a:p>
            <a:r>
              <a:rPr lang="en-US" dirty="0" smtClean="0"/>
              <a:t>Finally, research suggests that children are often familiar with several types of environments and a variety of plants and animals, but they do not have an organizational structure that puts them together. This adds to children’s difficulties in conceptualizing ecosystems as organized wholes. Thus, as children compare many different ecosystems, the goal is for them to organize their thinking into systematic categories. For instance, types of ecosystems have particular ‘characters’ because of their biotic and </a:t>
            </a:r>
            <a:r>
              <a:rPr lang="en-US" dirty="0" err="1" smtClean="0"/>
              <a:t>abiotic</a:t>
            </a:r>
            <a:r>
              <a:rPr lang="en-US" dirty="0" smtClean="0"/>
              <a:t> components.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Resources </a:t>
            </a:r>
            <a:endParaRPr lang="en-US" dirty="0"/>
          </a:p>
        </p:txBody>
      </p:sp>
      <p:sp>
        <p:nvSpPr>
          <p:cNvPr id="3" name="Content Placeholder 2"/>
          <p:cNvSpPr>
            <a:spLocks noGrp="1"/>
          </p:cNvSpPr>
          <p:nvPr>
            <p:ph idx="1"/>
          </p:nvPr>
        </p:nvSpPr>
        <p:spPr/>
        <p:txBody>
          <a:bodyPr>
            <a:normAutofit fontScale="55000" lnSpcReduction="20000"/>
          </a:bodyPr>
          <a:lstStyle/>
          <a:p>
            <a:endParaRPr lang="en-US" dirty="0" smtClean="0"/>
          </a:p>
          <a:p>
            <a:r>
              <a:rPr lang="en-US" dirty="0" smtClean="0"/>
              <a:t>University of California Museum of </a:t>
            </a:r>
            <a:r>
              <a:rPr lang="en-US" dirty="0" err="1" smtClean="0"/>
              <a:t>Palaentology</a:t>
            </a:r>
            <a:r>
              <a:rPr lang="en-US" dirty="0" smtClean="0"/>
              <a:t>. ‘Ecosystems of the world’. </a:t>
            </a:r>
          </a:p>
          <a:p>
            <a:pPr>
              <a:buNone/>
            </a:pPr>
            <a:r>
              <a:rPr lang="en-US" dirty="0" smtClean="0"/>
              <a:t>	</a:t>
            </a:r>
            <a:r>
              <a:rPr lang="en-US" u="sng" dirty="0" smtClean="0">
                <a:hlinkClick r:id="rId2"/>
              </a:rPr>
              <a:t>http://www.ucmp.berkeley.edu/exhibits/biomes/index.php</a:t>
            </a:r>
            <a:r>
              <a:rPr lang="en-US" u="sng" dirty="0" smtClean="0"/>
              <a:t>  </a:t>
            </a:r>
          </a:p>
          <a:p>
            <a:endParaRPr lang="en-US" dirty="0" smtClean="0"/>
          </a:p>
          <a:p>
            <a:r>
              <a:rPr lang="en-US" dirty="0" smtClean="0"/>
              <a:t>The Franklin Institute: Resources for Science Learning. ‘Neighborhoods’. </a:t>
            </a:r>
          </a:p>
          <a:p>
            <a:pPr>
              <a:buNone/>
            </a:pPr>
            <a:r>
              <a:rPr lang="en-US" dirty="0" smtClean="0"/>
              <a:t>	</a:t>
            </a:r>
            <a:r>
              <a:rPr lang="en-US" u="sng" dirty="0" smtClean="0">
                <a:hlinkClick r:id="rId3"/>
              </a:rPr>
              <a:t>http://www.fi.edu/tfi/units/life/habitat/habitat.html</a:t>
            </a:r>
            <a:r>
              <a:rPr lang="en-US" u="sng" dirty="0" smtClean="0"/>
              <a:t>  </a:t>
            </a:r>
          </a:p>
          <a:p>
            <a:endParaRPr lang="en-US" dirty="0" smtClean="0"/>
          </a:p>
          <a:p>
            <a:r>
              <a:rPr lang="en-US" dirty="0" smtClean="0"/>
              <a:t>NASA. ‘Probing the Impact of Climate Change on Wildlife, Ecosystems’. </a:t>
            </a:r>
          </a:p>
          <a:p>
            <a:pPr>
              <a:buNone/>
            </a:pPr>
            <a:r>
              <a:rPr lang="en-US" dirty="0" smtClean="0"/>
              <a:t>	</a:t>
            </a:r>
            <a:r>
              <a:rPr lang="en-US" u="sng" dirty="0" smtClean="0">
                <a:hlinkClick r:id="rId4"/>
              </a:rPr>
              <a:t>http://www.nasa.gov/topics/earth/features/climate_partners.html</a:t>
            </a:r>
            <a:r>
              <a:rPr lang="en-US" u="sng" dirty="0" smtClean="0"/>
              <a:t>  </a:t>
            </a:r>
          </a:p>
          <a:p>
            <a:endParaRPr lang="en-US" dirty="0" smtClean="0"/>
          </a:p>
          <a:p>
            <a:r>
              <a:rPr lang="en-US" dirty="0" smtClean="0"/>
              <a:t>Teachers’ Domain. ‘Ecosystems’. </a:t>
            </a:r>
          </a:p>
          <a:p>
            <a:pPr>
              <a:buNone/>
            </a:pPr>
            <a:r>
              <a:rPr lang="en-US" dirty="0" smtClean="0"/>
              <a:t>	</a:t>
            </a:r>
            <a:r>
              <a:rPr lang="en-US" u="sng" dirty="0" smtClean="0">
                <a:hlinkClick r:id="rId5"/>
              </a:rPr>
              <a:t>http://www.teachersdomain.org/resource/clim10.sci.life.eco.restoration/</a:t>
            </a:r>
            <a:r>
              <a:rPr lang="en-US" u="sng" dirty="0" smtClean="0"/>
              <a:t> </a:t>
            </a:r>
          </a:p>
          <a:p>
            <a:endParaRPr lang="en-US" dirty="0" smtClean="0"/>
          </a:p>
          <a:p>
            <a:r>
              <a:rPr lang="en-US" dirty="0" smtClean="0"/>
              <a:t>Teachers’ Domain. ‘Analyzing an Ecosystem’. </a:t>
            </a:r>
          </a:p>
          <a:p>
            <a:pPr>
              <a:buNone/>
            </a:pPr>
            <a:r>
              <a:rPr lang="en-US" dirty="0" smtClean="0"/>
              <a:t>	</a:t>
            </a:r>
            <a:r>
              <a:rPr lang="en-US" u="sng" dirty="0" smtClean="0">
                <a:hlinkClick r:id="rId6"/>
              </a:rPr>
              <a:t>http://www.teachersdomain.org/resource/lsps07.sci.life.oate.ecosystem/</a:t>
            </a:r>
            <a:r>
              <a:rPr lang="en-US" u="sng" dirty="0" smtClean="0"/>
              <a:t>  </a:t>
            </a:r>
          </a:p>
          <a:p>
            <a:pPr>
              <a:buNone/>
            </a:pPr>
            <a:endParaRPr lang="en-US" dirty="0" smtClean="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396</TotalTime>
  <Words>1218</Words>
  <Application>Microsoft Office PowerPoint</Application>
  <PresentationFormat>On-screen Show (4:3)</PresentationFormat>
  <Paragraphs>67</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Lecture # 7  </vt:lpstr>
      <vt:lpstr>Grade wise contents and activities </vt:lpstr>
      <vt:lpstr>Grade wise contents and activities </vt:lpstr>
      <vt:lpstr>Grade wise contents and activities </vt:lpstr>
      <vt:lpstr>Grade wise contents and activities </vt:lpstr>
      <vt:lpstr>Grade wise contents and activities </vt:lpstr>
      <vt:lpstr>Grade wise contents and activities </vt:lpstr>
      <vt:lpstr> A NOTE ABOUT PRIOR CONCEPTIONS</vt:lpstr>
      <vt:lpstr> A NOTE ABOUT PRIOR CONCEPTIONS continue……</vt:lpstr>
      <vt:lpstr> A NOTE ABOUT PRIOR CONCEPTIONS continue……</vt:lpstr>
      <vt:lpstr> A NOTE ABOUT PRIOR CONCEPTIONS continue……</vt:lpstr>
      <vt:lpstr>Additional Resources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 4</dc:title>
  <dc:creator>Microsoft</dc:creator>
  <cp:lastModifiedBy>vcomsats</cp:lastModifiedBy>
  <cp:revision>66</cp:revision>
  <dcterms:created xsi:type="dcterms:W3CDTF">2014-06-03T04:54:29Z</dcterms:created>
  <dcterms:modified xsi:type="dcterms:W3CDTF">2014-06-17T09:47:58Z</dcterms:modified>
</cp:coreProperties>
</file>