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7" r:id="rId2"/>
    <p:sldId id="256" r:id="rId3"/>
    <p:sldId id="265" r:id="rId4"/>
    <p:sldId id="266" r:id="rId5"/>
    <p:sldId id="267" r:id="rId6"/>
    <p:sldId id="268" r:id="rId7"/>
    <p:sldId id="269" r:id="rId8"/>
    <p:sldId id="270" r:id="rId9"/>
    <p:sldId id="271" r:id="rId10"/>
    <p:sldId id="272" r:id="rId11"/>
    <p:sldId id="273" r:id="rId12"/>
    <p:sldId id="274" r:id="rId13"/>
    <p:sldId id="275" r:id="rId14"/>
    <p:sldId id="276" r:id="rId15"/>
    <p:sldId id="277"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F881590-11C4-4A69-BC00-18F13E7303BB}" type="datetimeFigureOut">
              <a:rPr lang="en-US" smtClean="0"/>
              <a:pPr/>
              <a:t>6/12/2014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8335419-7833-409D-99F6-209D0F8ECFBE}"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P;</a:t>
            </a:r>
            <a:endParaRPr lang="en-US" dirty="0"/>
          </a:p>
        </p:txBody>
      </p:sp>
      <p:sp>
        <p:nvSpPr>
          <p:cNvPr id="4" name="Slide Number Placeholder 3"/>
          <p:cNvSpPr>
            <a:spLocks noGrp="1"/>
          </p:cNvSpPr>
          <p:nvPr>
            <p:ph type="sldNum" sz="quarter" idx="10"/>
          </p:nvPr>
        </p:nvSpPr>
        <p:spPr/>
        <p:txBody>
          <a:bodyPr/>
          <a:lstStyle/>
          <a:p>
            <a:fld id="{E8335419-7833-409D-99F6-209D0F8ECFBE}" type="slidenum">
              <a:rPr lang="en-US" smtClean="0"/>
              <a:pPr/>
              <a:t>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6/12/2014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6/12/2014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1B07E35-5DAB-4BF1-AFE8-FD8B6681FB57}" type="datetimeFigureOut">
              <a:rPr lang="en-US" smtClean="0"/>
              <a:pPr/>
              <a:t>6/12/2014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1B07E35-5DAB-4BF1-AFE8-FD8B6681FB57}" type="datetimeFigureOut">
              <a:rPr lang="en-US" smtClean="0"/>
              <a:pPr/>
              <a:t>6/12/2014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1B07E35-5DAB-4BF1-AFE8-FD8B6681FB57}" type="datetimeFigureOut">
              <a:rPr lang="en-US" smtClean="0"/>
              <a:pPr/>
              <a:t>6/12/2014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1B07E35-5DAB-4BF1-AFE8-FD8B6681FB57}" type="datetimeFigureOut">
              <a:rPr lang="en-US" smtClean="0"/>
              <a:pPr/>
              <a:t>6/12/2014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B07E35-5DAB-4BF1-AFE8-FD8B6681FB57}" type="datetimeFigureOut">
              <a:rPr lang="en-US" smtClean="0"/>
              <a:pPr/>
              <a:t>6/12/2014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1B07E35-5DAB-4BF1-AFE8-FD8B6681FB57}" type="datetimeFigureOut">
              <a:rPr lang="en-US" smtClean="0"/>
              <a:pPr/>
              <a:t>6/12/2014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1B07E35-5DAB-4BF1-AFE8-FD8B6681FB57}" type="datetimeFigureOut">
              <a:rPr lang="en-US" smtClean="0"/>
              <a:pPr/>
              <a:t>6/12/2014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6/12/2014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6/12/2014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B07E35-5DAB-4BF1-AFE8-FD8B6681FB57}" type="datetimeFigureOut">
              <a:rPr lang="en-US" smtClean="0"/>
              <a:pPr/>
              <a:t>6/12/2014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E22D92-BADD-41F5-B6D2-147995E5C61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www.ibe.unesco.org/curricula/pakistan/pk_prsc_sc_2006_eng.pdf"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2667000"/>
            <a:ext cx="7772400" cy="1470025"/>
          </a:xfrm>
        </p:spPr>
        <p:txBody>
          <a:bodyPr>
            <a:normAutofit/>
          </a:bodyPr>
          <a:lstStyle/>
          <a:p>
            <a:r>
              <a:rPr lang="en-US" sz="3200" b="1" dirty="0" smtClean="0"/>
              <a:t>Lecture # 6 </a:t>
            </a:r>
            <a:br>
              <a:rPr lang="en-US" sz="3200" b="1" dirty="0" smtClean="0"/>
            </a:br>
            <a:endParaRPr lang="en-US" sz="3200" b="1" dirty="0"/>
          </a:p>
        </p:txBody>
      </p:sp>
      <p:sp>
        <p:nvSpPr>
          <p:cNvPr id="5" name="Title 1"/>
          <p:cNvSpPr txBox="1">
            <a:spLocks/>
          </p:cNvSpPr>
          <p:nvPr/>
        </p:nvSpPr>
        <p:spPr>
          <a:xfrm>
            <a:off x="1143000" y="1371600"/>
            <a:ext cx="7772400"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smtClean="0">
                <a:ln>
                  <a:noFill/>
                </a:ln>
                <a:solidFill>
                  <a:schemeClr val="tx1"/>
                </a:solidFill>
                <a:effectLst/>
                <a:uLnTx/>
                <a:uFillTx/>
                <a:latin typeface="+mj-lt"/>
                <a:ea typeface="+mj-ea"/>
                <a:cs typeface="+mj-cs"/>
              </a:rPr>
              <a:t>SCIENCE 1 </a:t>
            </a:r>
            <a:br>
              <a:rPr kumimoji="0" lang="en-US" sz="3200" b="1" i="0" u="none" strike="noStrike" kern="1200" cap="none" spc="0" normalizeH="0" baseline="0" noProof="0" dirty="0" smtClean="0">
                <a:ln>
                  <a:noFill/>
                </a:ln>
                <a:solidFill>
                  <a:schemeClr val="tx1"/>
                </a:solidFill>
                <a:effectLst/>
                <a:uLnTx/>
                <a:uFillTx/>
                <a:latin typeface="+mj-lt"/>
                <a:ea typeface="+mj-ea"/>
                <a:cs typeface="+mj-cs"/>
              </a:rPr>
            </a:br>
            <a:r>
              <a:rPr kumimoji="0" lang="en-US" sz="3200" b="1" i="0" u="none" strike="noStrike" kern="1200" cap="none" spc="0" normalizeH="0" baseline="0" noProof="0" dirty="0" smtClean="0">
                <a:ln>
                  <a:noFill/>
                </a:ln>
                <a:solidFill>
                  <a:schemeClr val="tx1"/>
                </a:solidFill>
                <a:effectLst/>
                <a:uLnTx/>
                <a:uFillTx/>
                <a:latin typeface="+mj-lt"/>
                <a:ea typeface="+mj-ea"/>
                <a:cs typeface="+mj-cs"/>
              </a:rPr>
              <a:t>ASSOCIATE DEGREE IN EDUCATION </a:t>
            </a:r>
          </a:p>
        </p:txBody>
      </p:sp>
      <p:sp>
        <p:nvSpPr>
          <p:cNvPr id="6" name="Title 1"/>
          <p:cNvSpPr txBox="1">
            <a:spLocks/>
          </p:cNvSpPr>
          <p:nvPr/>
        </p:nvSpPr>
        <p:spPr>
          <a:xfrm>
            <a:off x="685800" y="3886200"/>
            <a:ext cx="8229600" cy="838200"/>
          </a:xfrm>
          <a:prstGeom prst="rect">
            <a:avLst/>
          </a:prstGeom>
        </p:spPr>
        <p:txBody>
          <a:bodyPr vert="horz" lIns="91440" tIns="45720" rIns="91440" bIns="45720" rtlCol="0" anchor="ctr">
            <a:noAutofit/>
          </a:bodyPr>
          <a:lstStyle/>
          <a:p>
            <a:pPr algn="ctr"/>
            <a:r>
              <a:rPr lang="en-US" sz="2000" b="1" dirty="0" smtClean="0"/>
              <a:t>TEACHING OF SCIENCE AT ELEMENTARY LEVEL </a:t>
            </a:r>
            <a:endParaRPr lang="en-US" sz="2000"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761999"/>
            <a:ext cx="7772400" cy="533401"/>
          </a:xfrm>
        </p:spPr>
        <p:txBody>
          <a:bodyPr>
            <a:normAutofit/>
          </a:bodyPr>
          <a:lstStyle/>
          <a:p>
            <a:r>
              <a:rPr lang="en-US" sz="2400" b="1" dirty="0" smtClean="0"/>
              <a:t>AGE APPROPRIATE TEACHING </a:t>
            </a:r>
            <a:endParaRPr lang="en-US" dirty="0"/>
          </a:p>
        </p:txBody>
      </p:sp>
      <p:sp>
        <p:nvSpPr>
          <p:cNvPr id="3" name="Subtitle 2"/>
          <p:cNvSpPr>
            <a:spLocks noGrp="1"/>
          </p:cNvSpPr>
          <p:nvPr>
            <p:ph type="subTitle" idx="1"/>
          </p:nvPr>
        </p:nvSpPr>
        <p:spPr>
          <a:xfrm>
            <a:off x="609600" y="1295400"/>
            <a:ext cx="7696200" cy="5181600"/>
          </a:xfrm>
        </p:spPr>
        <p:txBody>
          <a:bodyPr>
            <a:normAutofit/>
          </a:bodyPr>
          <a:lstStyle/>
          <a:p>
            <a:pPr marL="514350" indent="-514350">
              <a:buFont typeface="+mj-lt"/>
              <a:buAutoNum type="arabicPeriod"/>
            </a:pPr>
            <a:endParaRPr lang="en-US" dirty="0" smtClean="0"/>
          </a:p>
          <a:p>
            <a:pPr marL="457200" indent="-457200" algn="l">
              <a:buFont typeface="+mj-lt"/>
              <a:buAutoNum type="arabicPeriod"/>
            </a:pPr>
            <a:r>
              <a:rPr lang="en-US" sz="2200" dirty="0" smtClean="0">
                <a:solidFill>
                  <a:schemeClr val="tx1"/>
                </a:solidFill>
              </a:rPr>
              <a:t>This week, we focus on teaching science in elementary school. </a:t>
            </a:r>
          </a:p>
          <a:p>
            <a:pPr marL="457200" indent="-457200" algn="l">
              <a:buFont typeface="+mj-lt"/>
              <a:buAutoNum type="arabicPeriod"/>
            </a:pPr>
            <a:endParaRPr lang="en-US" sz="2200" dirty="0" smtClean="0">
              <a:solidFill>
                <a:schemeClr val="tx1"/>
              </a:solidFill>
            </a:endParaRPr>
          </a:p>
          <a:p>
            <a:pPr marL="457200" indent="-457200" algn="l">
              <a:buFont typeface="+mj-lt"/>
              <a:buAutoNum type="arabicPeriod"/>
            </a:pPr>
            <a:r>
              <a:rPr lang="en-US" sz="2200" dirty="0" smtClean="0">
                <a:solidFill>
                  <a:schemeClr val="tx1"/>
                </a:solidFill>
              </a:rPr>
              <a:t>It is essential to support them in making the transfer from their own science study to becoming a science teacher in the elementary grades. </a:t>
            </a:r>
          </a:p>
          <a:p>
            <a:pPr marL="457200" indent="-457200" algn="l">
              <a:buFont typeface="+mj-lt"/>
              <a:buAutoNum type="arabicPeriod"/>
            </a:pPr>
            <a:endParaRPr lang="en-US" sz="2200" dirty="0" smtClean="0">
              <a:solidFill>
                <a:schemeClr val="tx1"/>
              </a:solidFill>
            </a:endParaRPr>
          </a:p>
          <a:p>
            <a:pPr marL="457200" indent="-457200" algn="l">
              <a:buFont typeface="+mj-lt"/>
              <a:buAutoNum type="arabicPeriod"/>
            </a:pPr>
            <a:r>
              <a:rPr lang="en-US" sz="2200" dirty="0" smtClean="0">
                <a:solidFill>
                  <a:schemeClr val="tx1"/>
                </a:solidFill>
              </a:rPr>
              <a:t>Many teaching strategies and the pedagogy learned in this course are transferable to teaching at elementary grades. However, the content, activities, and learning objectives must be adjusted to reflect age differences and prior knowledge.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533400"/>
            <a:ext cx="7772400" cy="533401"/>
          </a:xfrm>
        </p:spPr>
        <p:txBody>
          <a:bodyPr>
            <a:noAutofit/>
          </a:bodyPr>
          <a:lstStyle/>
          <a:p>
            <a:r>
              <a:rPr lang="en-US" sz="2000" u="sng" dirty="0" smtClean="0"/>
              <a:t/>
            </a:r>
            <a:br>
              <a:rPr lang="en-US" sz="2000" u="sng" dirty="0" smtClean="0"/>
            </a:br>
            <a:r>
              <a:rPr lang="en-US" sz="2000" b="1" u="sng" dirty="0" smtClean="0"/>
              <a:t>ESTABLISHING CONTENT FOR ELEMENTARY GRADE SCIENCE </a:t>
            </a:r>
            <a:endParaRPr lang="en-US" sz="2000" u="sng" dirty="0"/>
          </a:p>
        </p:txBody>
      </p:sp>
      <p:sp>
        <p:nvSpPr>
          <p:cNvPr id="3" name="Subtitle 2"/>
          <p:cNvSpPr>
            <a:spLocks noGrp="1"/>
          </p:cNvSpPr>
          <p:nvPr>
            <p:ph type="subTitle" idx="1"/>
          </p:nvPr>
        </p:nvSpPr>
        <p:spPr>
          <a:xfrm>
            <a:off x="609600" y="1371600"/>
            <a:ext cx="7696200" cy="3429000"/>
          </a:xfrm>
        </p:spPr>
        <p:txBody>
          <a:bodyPr>
            <a:normAutofit/>
          </a:bodyPr>
          <a:lstStyle/>
          <a:p>
            <a:endParaRPr lang="en-US" dirty="0" smtClean="0"/>
          </a:p>
          <a:p>
            <a:pPr algn="l"/>
            <a:r>
              <a:rPr lang="en-US" dirty="0" smtClean="0">
                <a:solidFill>
                  <a:schemeClr val="tx1"/>
                </a:solidFill>
              </a:rPr>
              <a:t>This week you will switch from teaching content that enhances science understanding </a:t>
            </a:r>
          </a:p>
          <a:p>
            <a:r>
              <a:rPr lang="en-US" dirty="0" smtClean="0">
                <a:solidFill>
                  <a:schemeClr val="tx1"/>
                </a:solidFill>
              </a:rPr>
              <a:t>to </a:t>
            </a:r>
          </a:p>
          <a:p>
            <a:pPr algn="l"/>
            <a:r>
              <a:rPr lang="en-US" dirty="0" smtClean="0">
                <a:solidFill>
                  <a:schemeClr val="tx1"/>
                </a:solidFill>
              </a:rPr>
              <a:t>discussing how to foster the science learning of children in elementary grades.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b="1" u="sng" dirty="0" smtClean="0"/>
              <a:t>THINKING OF CONTENT SELECTION </a:t>
            </a:r>
            <a:endParaRPr lang="en-US" sz="2000" b="1" u="sng" dirty="0"/>
          </a:p>
        </p:txBody>
      </p:sp>
      <p:sp>
        <p:nvSpPr>
          <p:cNvPr id="3" name="Content Placeholder 2"/>
          <p:cNvSpPr>
            <a:spLocks noGrp="1"/>
          </p:cNvSpPr>
          <p:nvPr>
            <p:ph idx="1"/>
          </p:nvPr>
        </p:nvSpPr>
        <p:spPr>
          <a:xfrm>
            <a:off x="609600" y="1371600"/>
            <a:ext cx="8229600" cy="4114800"/>
          </a:xfrm>
        </p:spPr>
        <p:txBody>
          <a:bodyPr>
            <a:normAutofit fontScale="70000" lnSpcReduction="20000"/>
          </a:bodyPr>
          <a:lstStyle/>
          <a:p>
            <a:endParaRPr lang="en-US" dirty="0" smtClean="0"/>
          </a:p>
          <a:p>
            <a:r>
              <a:rPr lang="en-US" dirty="0" smtClean="0"/>
              <a:t>Think about the past two weeks and the content covered. how you could teach the topic of populations and ecosystems to children? </a:t>
            </a:r>
          </a:p>
          <a:p>
            <a:endParaRPr lang="en-US" dirty="0" smtClean="0"/>
          </a:p>
          <a:p>
            <a:r>
              <a:rPr lang="en-US" dirty="0" smtClean="0"/>
              <a:t>What kind of science topics do you think are important to teach in grades 1–8? </a:t>
            </a:r>
          </a:p>
          <a:p>
            <a:endParaRPr lang="en-US" dirty="0" smtClean="0"/>
          </a:p>
          <a:p>
            <a:r>
              <a:rPr lang="en-US" dirty="0" smtClean="0"/>
              <a:t>What kind of principles and concepts need to be established as a foundation for learning science in high school and beyond regarding evolution, genetics, adaptation?</a:t>
            </a:r>
          </a:p>
          <a:p>
            <a:endParaRPr lang="en-US" dirty="0" smtClean="0"/>
          </a:p>
          <a:p>
            <a:r>
              <a:rPr lang="en-US" dirty="0" smtClean="0"/>
              <a:t>What is you insight on how to teach these concepts? </a:t>
            </a:r>
          </a:p>
          <a:p>
            <a:endParaRPr lang="en-US" dirty="0" smtClean="0"/>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b="1" u="sng" dirty="0" smtClean="0"/>
              <a:t>GETTING ON TO THE NATIONAL CURRICULUM </a:t>
            </a:r>
            <a:endParaRPr lang="en-US" sz="2400" b="1" u="sng" dirty="0"/>
          </a:p>
        </p:txBody>
      </p:sp>
      <p:sp>
        <p:nvSpPr>
          <p:cNvPr id="3" name="Content Placeholder 2"/>
          <p:cNvSpPr>
            <a:spLocks noGrp="1"/>
          </p:cNvSpPr>
          <p:nvPr>
            <p:ph idx="1"/>
          </p:nvPr>
        </p:nvSpPr>
        <p:spPr>
          <a:xfrm>
            <a:off x="457200" y="1447800"/>
            <a:ext cx="8229600" cy="3581400"/>
          </a:xfrm>
        </p:spPr>
        <p:txBody>
          <a:bodyPr>
            <a:normAutofit fontScale="85000" lnSpcReduction="20000"/>
          </a:bodyPr>
          <a:lstStyle/>
          <a:p>
            <a:r>
              <a:rPr lang="en-US" dirty="0" smtClean="0">
                <a:hlinkClick r:id="rId2"/>
              </a:rPr>
              <a:t>http://www.ibe.unesco.org/curricula/pakistan/pk_prsc_sc_2006_eng.pdf</a:t>
            </a:r>
            <a:r>
              <a:rPr lang="en-US" dirty="0" smtClean="0"/>
              <a:t> </a:t>
            </a:r>
          </a:p>
          <a:p>
            <a:endParaRPr lang="en-US" dirty="0" smtClean="0"/>
          </a:p>
          <a:p>
            <a:r>
              <a:rPr lang="en-US" dirty="0" smtClean="0"/>
              <a:t>Go the above link to access national curriculum of Science for elementary and secondary level</a:t>
            </a:r>
          </a:p>
          <a:p>
            <a:endParaRPr lang="en-US" dirty="0" smtClean="0"/>
          </a:p>
          <a:p>
            <a:r>
              <a:rPr lang="en-US" dirty="0" smtClean="0"/>
              <a:t>Make categories of grades: 1–3, 4–6, and 7–8 </a:t>
            </a:r>
          </a:p>
          <a:p>
            <a:pPr>
              <a:buNone/>
            </a:pPr>
            <a:endParaRPr lang="en-US" dirty="0" smtClean="0"/>
          </a:p>
          <a:p>
            <a:r>
              <a:rPr lang="en-US" dirty="0" smtClean="0"/>
              <a:t>Suggest anything that you feel is missing </a:t>
            </a:r>
          </a:p>
          <a:p>
            <a:pPr>
              <a:buNone/>
            </a:pP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000" b="1" u="sng" dirty="0" smtClean="0"/>
              <a:t/>
            </a:r>
            <a:br>
              <a:rPr lang="en-US" sz="2000" b="1" u="sng" dirty="0" smtClean="0"/>
            </a:br>
            <a:r>
              <a:rPr lang="en-US" sz="2000" b="1" u="sng" dirty="0" smtClean="0"/>
              <a:t>DESIGNING ACTIVITIES FOR ELEMENTARY GRADE SCIENCE </a:t>
            </a:r>
            <a:endParaRPr lang="en-US" sz="2000" b="1" u="sng" dirty="0"/>
          </a:p>
        </p:txBody>
      </p:sp>
      <p:sp>
        <p:nvSpPr>
          <p:cNvPr id="3" name="Content Placeholder 2"/>
          <p:cNvSpPr>
            <a:spLocks noGrp="1"/>
          </p:cNvSpPr>
          <p:nvPr>
            <p:ph idx="1"/>
          </p:nvPr>
        </p:nvSpPr>
        <p:spPr/>
        <p:txBody>
          <a:bodyPr>
            <a:normAutofit fontScale="77500" lnSpcReduction="20000"/>
          </a:bodyPr>
          <a:lstStyle/>
          <a:p>
            <a:endParaRPr lang="en-US" dirty="0" smtClean="0"/>
          </a:p>
          <a:p>
            <a:r>
              <a:rPr lang="en-US" dirty="0" smtClean="0"/>
              <a:t>As early as grade 1, children are establishing an understanding of populations and ecosystems. The National Curriculum supports this notion, for instance, in themes such as ‘Things around us: Plants and animals’ (grade 1) and ‘The natural environment’ and ‘Plants/animals’ (grade 2). </a:t>
            </a:r>
          </a:p>
          <a:p>
            <a:endParaRPr lang="en-US" dirty="0" smtClean="0"/>
          </a:p>
          <a:p>
            <a:r>
              <a:rPr lang="en-US" dirty="0" smtClean="0"/>
              <a:t>In grade 3, the National Curriculum lists ‘Habitats’ and ‘Changes in living things’, but ecosystems and populations are also included in themes such as ‘Conservation of natural resources’ and ‘Food and feeding’. </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000" b="1" u="sng" dirty="0" smtClean="0"/>
              <a:t/>
            </a:r>
            <a:br>
              <a:rPr lang="en-US" sz="2000" b="1" u="sng" dirty="0" smtClean="0"/>
            </a:br>
            <a:r>
              <a:rPr lang="en-US" sz="2000" b="1" u="sng" dirty="0" smtClean="0"/>
              <a:t>DESIGNING ACTIVITIES FOR ELEMENTARY GRADE SCIENCE Continue …. </a:t>
            </a:r>
            <a:endParaRPr lang="en-US" sz="2000" b="1" u="sng" dirty="0"/>
          </a:p>
        </p:txBody>
      </p:sp>
      <p:sp>
        <p:nvSpPr>
          <p:cNvPr id="3" name="Content Placeholder 2"/>
          <p:cNvSpPr>
            <a:spLocks noGrp="1"/>
          </p:cNvSpPr>
          <p:nvPr>
            <p:ph idx="1"/>
          </p:nvPr>
        </p:nvSpPr>
        <p:spPr>
          <a:xfrm>
            <a:off x="533400" y="1447800"/>
            <a:ext cx="8229600" cy="4525963"/>
          </a:xfrm>
        </p:spPr>
        <p:txBody>
          <a:bodyPr>
            <a:normAutofit fontScale="85000" lnSpcReduction="20000"/>
          </a:bodyPr>
          <a:lstStyle/>
          <a:p>
            <a:endParaRPr lang="en-US" dirty="0" smtClean="0"/>
          </a:p>
          <a:p>
            <a:r>
              <a:rPr lang="en-US" dirty="0" smtClean="0"/>
              <a:t>For grades 4–8, the National Curriculum addresses ecosystems and populations in the listed content of life science. It also takes a systems approach that allows children to explore and learn about the connections between living and nonliving organisms in an ecosystem, a food chain, and so on. </a:t>
            </a:r>
          </a:p>
          <a:p>
            <a:endParaRPr lang="en-US" dirty="0" smtClean="0"/>
          </a:p>
          <a:p>
            <a:r>
              <a:rPr lang="en-US" dirty="0" smtClean="0"/>
              <a:t>Developing a conceptual understanding of these topics requires the teaching of those connections. Definitions and simple recall knowledge will not allow children to master this deeper understanding.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000" b="1" u="sng" dirty="0" smtClean="0"/>
              <a:t/>
            </a:r>
            <a:br>
              <a:rPr lang="en-US" sz="2000" b="1" u="sng" dirty="0" smtClean="0"/>
            </a:br>
            <a:r>
              <a:rPr lang="en-US" sz="2000" b="1" u="sng" dirty="0" smtClean="0"/>
              <a:t>DESIGNING ACTIVITIES FOR ELEMENTARY GRADE SCIENCE Continue …. </a:t>
            </a:r>
            <a:endParaRPr lang="en-US" sz="2000" b="1" u="sng" dirty="0"/>
          </a:p>
        </p:txBody>
      </p:sp>
      <p:sp>
        <p:nvSpPr>
          <p:cNvPr id="3" name="Content Placeholder 2"/>
          <p:cNvSpPr>
            <a:spLocks noGrp="1"/>
          </p:cNvSpPr>
          <p:nvPr>
            <p:ph idx="1"/>
          </p:nvPr>
        </p:nvSpPr>
        <p:spPr>
          <a:xfrm>
            <a:off x="533400" y="1295400"/>
            <a:ext cx="8229600" cy="4525963"/>
          </a:xfrm>
        </p:spPr>
        <p:txBody>
          <a:bodyPr>
            <a:normAutofit fontScale="85000" lnSpcReduction="20000"/>
          </a:bodyPr>
          <a:lstStyle/>
          <a:p>
            <a:endParaRPr lang="en-US" dirty="0" smtClean="0"/>
          </a:p>
          <a:p>
            <a:pPr>
              <a:buNone/>
            </a:pPr>
            <a:r>
              <a:rPr lang="en-US" u="sng" dirty="0" smtClean="0"/>
              <a:t>Guiding Questions for discussion: </a:t>
            </a:r>
          </a:p>
          <a:p>
            <a:pPr>
              <a:buNone/>
            </a:pPr>
            <a:endParaRPr lang="en-US" dirty="0" smtClean="0"/>
          </a:p>
          <a:p>
            <a:r>
              <a:rPr lang="en-US" dirty="0" smtClean="0"/>
              <a:t>What kind of question could children in elementary grades investigate? </a:t>
            </a:r>
          </a:p>
          <a:p>
            <a:pPr>
              <a:buNone/>
            </a:pPr>
            <a:endParaRPr lang="en-US" dirty="0" smtClean="0"/>
          </a:p>
          <a:p>
            <a:r>
              <a:rPr lang="en-US" dirty="0" smtClean="0"/>
              <a:t>What kind of challenge could they solve, and what concept would they learn as a result? </a:t>
            </a:r>
          </a:p>
          <a:p>
            <a:pPr>
              <a:buNone/>
            </a:pPr>
            <a:endParaRPr lang="en-US" dirty="0" smtClean="0"/>
          </a:p>
          <a:p>
            <a:r>
              <a:rPr lang="en-US" dirty="0" smtClean="0"/>
              <a:t>What kind of learning outcomes can you expect at that age level?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b="1" u="sng" dirty="0" smtClean="0"/>
              <a:t>IDEAS FOR TEACHING SCIENCE CONCEPTS </a:t>
            </a:r>
            <a:endParaRPr lang="en-US" sz="2000" b="1" u="sng" dirty="0"/>
          </a:p>
        </p:txBody>
      </p:sp>
      <p:sp>
        <p:nvSpPr>
          <p:cNvPr id="3" name="Content Placeholder 2"/>
          <p:cNvSpPr>
            <a:spLocks noGrp="1"/>
          </p:cNvSpPr>
          <p:nvPr>
            <p:ph idx="1"/>
          </p:nvPr>
        </p:nvSpPr>
        <p:spPr>
          <a:xfrm>
            <a:off x="533400" y="1371600"/>
            <a:ext cx="8229600" cy="4525963"/>
          </a:xfrm>
        </p:spPr>
        <p:txBody>
          <a:bodyPr>
            <a:normAutofit fontScale="70000" lnSpcReduction="20000"/>
          </a:bodyPr>
          <a:lstStyle/>
          <a:p>
            <a:endParaRPr lang="en-US" dirty="0" smtClean="0"/>
          </a:p>
          <a:p>
            <a:pPr>
              <a:buNone/>
            </a:pPr>
            <a:r>
              <a:rPr lang="en-US" b="1" u="sng" dirty="0" smtClean="0"/>
              <a:t>POPULATIONS </a:t>
            </a:r>
          </a:p>
          <a:p>
            <a:pPr>
              <a:buNone/>
            </a:pPr>
            <a:endParaRPr lang="en-US" b="1" u="sng" dirty="0" smtClean="0"/>
          </a:p>
          <a:p>
            <a:r>
              <a:rPr lang="en-US" dirty="0" smtClean="0"/>
              <a:t>Children in elementary grades can observe living things through three different lenses: </a:t>
            </a:r>
            <a:r>
              <a:rPr lang="en-US" i="1" dirty="0" smtClean="0"/>
              <a:t>individuals, populations, and communities. Thus, they examine the features and behaviors of individual organisms (e.g. how organisms move). </a:t>
            </a:r>
          </a:p>
          <a:p>
            <a:endParaRPr lang="en-US" i="1" dirty="0" smtClean="0"/>
          </a:p>
          <a:p>
            <a:r>
              <a:rPr lang="en-US" i="1" dirty="0" smtClean="0"/>
              <a:t>As they get older and their skills and knowledge develop, they can document different observations, such as the growth and decline of groups of individuals of the same species (populations). They can observe and record how populations of many species interact with one another (communities). In addition, they can track interactions between living and nonliving factors, which creates a picture of the whole ecosystem. </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2800" i="1" dirty="0" smtClean="0"/>
              <a:t>Children learn how to make their observations increasingly more specific and to recognize the difference between observations and inferences. As they note changes in their mini-environments and discuss them as a class, they are challenged to explain why those changes occurred. Students learn that they must tie their explanations to evidence.</a:t>
            </a:r>
            <a:endParaRPr lang="en-US" sz="2800" dirty="0"/>
          </a:p>
        </p:txBody>
      </p:sp>
      <p:sp>
        <p:nvSpPr>
          <p:cNvPr id="4" name="Title 1"/>
          <p:cNvSpPr>
            <a:spLocks noGrp="1"/>
          </p:cNvSpPr>
          <p:nvPr>
            <p:ph type="title"/>
          </p:nvPr>
        </p:nvSpPr>
        <p:spPr/>
        <p:txBody>
          <a:bodyPr>
            <a:normAutofit/>
          </a:bodyPr>
          <a:lstStyle/>
          <a:p>
            <a:r>
              <a:rPr lang="en-US" sz="2000" b="1" u="sng" dirty="0" smtClean="0"/>
              <a:t>IDEAS FOR TEACHING SCIENCE CONCEPTS continue…..  </a:t>
            </a:r>
            <a:endParaRPr lang="en-US" sz="2000" b="1" u="sng"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4525963"/>
          </a:xfrm>
        </p:spPr>
        <p:txBody>
          <a:bodyPr>
            <a:normAutofit fontScale="77500" lnSpcReduction="20000"/>
          </a:bodyPr>
          <a:lstStyle/>
          <a:p>
            <a:pPr>
              <a:buNone/>
            </a:pPr>
            <a:r>
              <a:rPr lang="en-US" sz="2600" b="1" u="sng" dirty="0" smtClean="0"/>
              <a:t>ECOSYSTEMS </a:t>
            </a:r>
          </a:p>
          <a:p>
            <a:pPr>
              <a:buNone/>
            </a:pPr>
            <a:endParaRPr lang="en-US" sz="2600" b="1" u="sng" dirty="0" smtClean="0"/>
          </a:p>
          <a:p>
            <a:r>
              <a:rPr lang="en-US" sz="2800" dirty="0" smtClean="0"/>
              <a:t>If possible, elementary school children should observe as much as possible in the real world. With such concrete and observable science topics as ecosystems and populations, this can be easily done. </a:t>
            </a:r>
          </a:p>
          <a:p>
            <a:endParaRPr lang="en-US" sz="2800" dirty="0" smtClean="0"/>
          </a:p>
          <a:p>
            <a:r>
              <a:rPr lang="en-US" sz="2800" dirty="0" smtClean="0"/>
              <a:t>Every effort should be made to take the children outside the classroom for first-hand observations. Children can just observe a tiny area of soil, a tree, some grass, and so on. </a:t>
            </a:r>
          </a:p>
          <a:p>
            <a:endParaRPr lang="en-US" sz="2800" dirty="0" smtClean="0"/>
          </a:p>
          <a:p>
            <a:r>
              <a:rPr lang="en-US" sz="2800" dirty="0" smtClean="0"/>
              <a:t>These encounters are essential in building curiosity for studying the natural world. Also, these experiences get children ready to develop essential skills necessary for more advanced science topics.</a:t>
            </a:r>
            <a:endParaRPr lang="en-US" sz="2800" dirty="0"/>
          </a:p>
        </p:txBody>
      </p:sp>
      <p:sp>
        <p:nvSpPr>
          <p:cNvPr id="4" name="Title 1"/>
          <p:cNvSpPr>
            <a:spLocks noGrp="1"/>
          </p:cNvSpPr>
          <p:nvPr>
            <p:ph type="title"/>
          </p:nvPr>
        </p:nvSpPr>
        <p:spPr/>
        <p:txBody>
          <a:bodyPr>
            <a:normAutofit/>
          </a:bodyPr>
          <a:lstStyle/>
          <a:p>
            <a:r>
              <a:rPr lang="en-US" sz="2000" b="1" u="sng" dirty="0" smtClean="0"/>
              <a:t>IDEAS FOR TEACHING SCIENCE CONCEPTS continue….. </a:t>
            </a:r>
            <a:endParaRPr lang="en-US" sz="2000" b="1" u="sng"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4525963"/>
          </a:xfrm>
        </p:spPr>
        <p:txBody>
          <a:bodyPr>
            <a:normAutofit fontScale="77500" lnSpcReduction="20000"/>
          </a:bodyPr>
          <a:lstStyle/>
          <a:p>
            <a:pPr>
              <a:buNone/>
            </a:pPr>
            <a:r>
              <a:rPr lang="en-US" sz="2600" b="1" u="sng" dirty="0" smtClean="0"/>
              <a:t>ECOSYSTEMS </a:t>
            </a:r>
          </a:p>
          <a:p>
            <a:endParaRPr lang="en-US" sz="2800" dirty="0" smtClean="0"/>
          </a:p>
          <a:p>
            <a:r>
              <a:rPr lang="en-US" sz="2800" dirty="0" smtClean="0"/>
              <a:t>If possible, children in elementary grades should visit a local environment (such as a pond). They should study the two main components of that ecosystem: the organisms that live there (biotic factors) and the physical environment that supports them (</a:t>
            </a:r>
            <a:r>
              <a:rPr lang="en-US" sz="2800" dirty="0" err="1" smtClean="0"/>
              <a:t>abiotic</a:t>
            </a:r>
            <a:r>
              <a:rPr lang="en-US" sz="2800" dirty="0" smtClean="0"/>
              <a:t> factors). </a:t>
            </a:r>
          </a:p>
          <a:p>
            <a:endParaRPr lang="en-US" sz="2800" dirty="0" smtClean="0"/>
          </a:p>
          <a:p>
            <a:r>
              <a:rPr lang="en-US" sz="2800" dirty="0" smtClean="0"/>
              <a:t>Then they return to the classroom with samples to set up a mini-environment based on the actual study site. </a:t>
            </a:r>
          </a:p>
          <a:p>
            <a:endParaRPr lang="en-US" sz="2800" dirty="0" smtClean="0"/>
          </a:p>
          <a:p>
            <a:r>
              <a:rPr lang="en-US" sz="2800" dirty="0" smtClean="0"/>
              <a:t>With very young children, you should limit the area of observation and the tasks. Just observing one species and its interactions could be enough.</a:t>
            </a:r>
            <a:endParaRPr lang="en-US" sz="2600" b="1" u="sng" dirty="0" smtClean="0"/>
          </a:p>
        </p:txBody>
      </p:sp>
      <p:sp>
        <p:nvSpPr>
          <p:cNvPr id="4" name="Title 1"/>
          <p:cNvSpPr>
            <a:spLocks noGrp="1"/>
          </p:cNvSpPr>
          <p:nvPr>
            <p:ph type="title"/>
          </p:nvPr>
        </p:nvSpPr>
        <p:spPr/>
        <p:txBody>
          <a:bodyPr>
            <a:normAutofit/>
          </a:bodyPr>
          <a:lstStyle/>
          <a:p>
            <a:r>
              <a:rPr lang="en-US" sz="2000" b="1" u="sng" dirty="0" smtClean="0"/>
              <a:t>IDEAS FOR TEACHING SCIENCE CONCEPTS continue….. </a:t>
            </a:r>
            <a:endParaRPr lang="en-US" sz="2000" b="1" u="sng"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4525963"/>
          </a:xfrm>
        </p:spPr>
        <p:txBody>
          <a:bodyPr>
            <a:normAutofit/>
          </a:bodyPr>
          <a:lstStyle/>
          <a:p>
            <a:pPr>
              <a:buNone/>
            </a:pPr>
            <a:r>
              <a:rPr lang="en-US" sz="2600" b="1" u="sng" dirty="0" smtClean="0"/>
              <a:t>ECOSYSTEMS </a:t>
            </a:r>
          </a:p>
          <a:p>
            <a:pPr>
              <a:buNone/>
            </a:pPr>
            <a:endParaRPr lang="en-US" sz="2600" b="1" u="sng" dirty="0" smtClean="0"/>
          </a:p>
          <a:p>
            <a:r>
              <a:rPr lang="en-US" sz="2400" dirty="0" smtClean="0"/>
              <a:t>Older children in elementary grades could set up terrestrial and/or aquatic mini-environments. They could then study how communities of organisms interact with one another and with the physical environment to survive. </a:t>
            </a:r>
          </a:p>
          <a:p>
            <a:endParaRPr lang="en-US" sz="2400" dirty="0" smtClean="0"/>
          </a:p>
          <a:p>
            <a:r>
              <a:rPr lang="en-US" sz="2400" dirty="0" smtClean="0"/>
              <a:t>They could brainstorm how to build the best possible mini-environment, focusing first on </a:t>
            </a:r>
            <a:r>
              <a:rPr lang="en-US" sz="2400" dirty="0" err="1" smtClean="0"/>
              <a:t>abiotic</a:t>
            </a:r>
            <a:r>
              <a:rPr lang="en-US" sz="2400" dirty="0" smtClean="0"/>
              <a:t> factors before they add biotic components. </a:t>
            </a:r>
            <a:endParaRPr lang="en-US" sz="2600" b="1" u="sng" dirty="0" smtClean="0"/>
          </a:p>
        </p:txBody>
      </p:sp>
      <p:sp>
        <p:nvSpPr>
          <p:cNvPr id="4" name="Title 1"/>
          <p:cNvSpPr>
            <a:spLocks noGrp="1"/>
          </p:cNvSpPr>
          <p:nvPr>
            <p:ph type="title"/>
          </p:nvPr>
        </p:nvSpPr>
        <p:spPr/>
        <p:txBody>
          <a:bodyPr>
            <a:normAutofit/>
          </a:bodyPr>
          <a:lstStyle/>
          <a:p>
            <a:r>
              <a:rPr lang="en-US" sz="2000" b="1" u="sng" dirty="0" smtClean="0"/>
              <a:t>IDEAS FOR TEACHING SCIENCE CONCEPTS continue….. </a:t>
            </a:r>
            <a:endParaRPr lang="en-US" sz="2000" b="1" u="sng"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4525963"/>
          </a:xfrm>
        </p:spPr>
        <p:txBody>
          <a:bodyPr>
            <a:normAutofit fontScale="92500" lnSpcReduction="10000"/>
          </a:bodyPr>
          <a:lstStyle/>
          <a:p>
            <a:pPr>
              <a:buNone/>
            </a:pPr>
            <a:r>
              <a:rPr lang="en-US" sz="2800" dirty="0" smtClean="0"/>
              <a:t>The teacher can with the following questions: </a:t>
            </a:r>
          </a:p>
          <a:p>
            <a:pPr>
              <a:buNone/>
            </a:pPr>
            <a:endParaRPr lang="en-US" sz="2800" dirty="0" smtClean="0"/>
          </a:p>
          <a:p>
            <a:r>
              <a:rPr lang="en-US" sz="2800" dirty="0" smtClean="0"/>
              <a:t>What do organisms need from the physical environment? (e.g. light, water, gases, temperature, and space.) </a:t>
            </a:r>
          </a:p>
          <a:p>
            <a:pPr>
              <a:buNone/>
            </a:pPr>
            <a:endParaRPr lang="en-US" sz="2800" dirty="0" smtClean="0"/>
          </a:p>
          <a:p>
            <a:r>
              <a:rPr lang="en-US" sz="2800" dirty="0" smtClean="0"/>
              <a:t>How much of those physical resources does the species need? For instance, could too much light be a problem? What is the best amount of light? </a:t>
            </a:r>
          </a:p>
          <a:p>
            <a:pPr>
              <a:buNone/>
            </a:pPr>
            <a:endParaRPr lang="en-US" sz="2800" dirty="0" smtClean="0"/>
          </a:p>
          <a:p>
            <a:r>
              <a:rPr lang="en-US" sz="2800" dirty="0" smtClean="0"/>
              <a:t>Do resources change from day to day or from season to season and affect the behaviors of the organisms? </a:t>
            </a:r>
          </a:p>
          <a:p>
            <a:pPr>
              <a:buNone/>
            </a:pPr>
            <a:endParaRPr lang="en-US" sz="2600" b="1" u="sng" dirty="0" smtClean="0"/>
          </a:p>
        </p:txBody>
      </p:sp>
      <p:sp>
        <p:nvSpPr>
          <p:cNvPr id="4" name="Title 1"/>
          <p:cNvSpPr>
            <a:spLocks noGrp="1"/>
          </p:cNvSpPr>
          <p:nvPr>
            <p:ph type="title"/>
          </p:nvPr>
        </p:nvSpPr>
        <p:spPr/>
        <p:txBody>
          <a:bodyPr>
            <a:normAutofit/>
          </a:bodyPr>
          <a:lstStyle/>
          <a:p>
            <a:r>
              <a:rPr lang="en-US" sz="2000" b="1" u="sng" dirty="0" smtClean="0"/>
              <a:t>IDEAS FOR TEACHING SCIENCE CONCEPTS continue….. </a:t>
            </a:r>
            <a:endParaRPr lang="en-US" sz="2000" b="1" u="sng"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76400"/>
            <a:ext cx="8229600" cy="4525963"/>
          </a:xfrm>
        </p:spPr>
        <p:txBody>
          <a:bodyPr>
            <a:normAutofit fontScale="92500" lnSpcReduction="10000"/>
          </a:bodyPr>
          <a:lstStyle/>
          <a:p>
            <a:r>
              <a:rPr lang="en-US" sz="2800" dirty="0" smtClean="0"/>
              <a:t>In all of the preceding activities, it is important that Teachers understand the expectations for children in elementary grades. Although science content can and should be taught to young learners, it needs to be age appropriate and concrete and include hands-on inquiry. </a:t>
            </a:r>
          </a:p>
          <a:p>
            <a:endParaRPr lang="en-US" sz="2800" dirty="0" smtClean="0"/>
          </a:p>
          <a:p>
            <a:r>
              <a:rPr lang="en-US" sz="2800" dirty="0" smtClean="0"/>
              <a:t>Whenever possible, young learners should experience the real world first-hand rather than studying images or models inside the classroom. Curiosity and fascination </a:t>
            </a:r>
            <a:r>
              <a:rPr lang="en-US" sz="2800" smtClean="0"/>
              <a:t>can build a strong foundation and motivate children to pursue a science career. </a:t>
            </a:r>
            <a:endParaRPr lang="en-US" sz="2600" b="1" u="sng" dirty="0" smtClean="0"/>
          </a:p>
        </p:txBody>
      </p:sp>
      <p:sp>
        <p:nvSpPr>
          <p:cNvPr id="4" name="Title 1"/>
          <p:cNvSpPr>
            <a:spLocks noGrp="1"/>
          </p:cNvSpPr>
          <p:nvPr>
            <p:ph type="title"/>
          </p:nvPr>
        </p:nvSpPr>
        <p:spPr>
          <a:xfrm>
            <a:off x="228600" y="274638"/>
            <a:ext cx="8458200" cy="1143000"/>
          </a:xfrm>
        </p:spPr>
        <p:txBody>
          <a:bodyPr>
            <a:normAutofit/>
          </a:bodyPr>
          <a:lstStyle/>
          <a:p>
            <a:r>
              <a:rPr lang="en-US" sz="2000" dirty="0" smtClean="0"/>
              <a:t/>
            </a:r>
            <a:br>
              <a:rPr lang="en-US" sz="2000" dirty="0" smtClean="0"/>
            </a:br>
            <a:r>
              <a:rPr lang="en-US" sz="2000" b="1" dirty="0" smtClean="0"/>
              <a:t>SUGGESTED LEARNING PROGRESSIONS FOR ‘POPULATIONS AND ECOSYSTEMS’ </a:t>
            </a:r>
            <a:endParaRPr lang="en-US" sz="2000" b="1" u="sng"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344</TotalTime>
  <Words>1098</Words>
  <Application>Microsoft Office PowerPoint</Application>
  <PresentationFormat>On-screen Show (4:3)</PresentationFormat>
  <Paragraphs>96</Paragraphs>
  <Slides>15</Slides>
  <Notes>1</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Lecture # 6  </vt:lpstr>
      <vt:lpstr>AGE APPROPRIATE TEACHING </vt:lpstr>
      <vt:lpstr> ESTABLISHING CONTENT FOR ELEMENTARY GRADE SCIENCE </vt:lpstr>
      <vt:lpstr>THINKING OF CONTENT SELECTION </vt:lpstr>
      <vt:lpstr>GETTING ON TO THE NATIONAL CURRICULUM </vt:lpstr>
      <vt:lpstr> DESIGNING ACTIVITIES FOR ELEMENTARY GRADE SCIENCE </vt:lpstr>
      <vt:lpstr> DESIGNING ACTIVITIES FOR ELEMENTARY GRADE SCIENCE Continue …. </vt:lpstr>
      <vt:lpstr> DESIGNING ACTIVITIES FOR ELEMENTARY GRADE SCIENCE Continue …. </vt:lpstr>
      <vt:lpstr>IDEAS FOR TEACHING SCIENCE CONCEPTS </vt:lpstr>
      <vt:lpstr>IDEAS FOR TEACHING SCIENCE CONCEPTS continue…..  </vt:lpstr>
      <vt:lpstr>IDEAS FOR TEACHING SCIENCE CONCEPTS continue….. </vt:lpstr>
      <vt:lpstr>IDEAS FOR TEACHING SCIENCE CONCEPTS continue….. </vt:lpstr>
      <vt:lpstr>IDEAS FOR TEACHING SCIENCE CONCEPTS continue….. </vt:lpstr>
      <vt:lpstr>IDEAS FOR TEACHING SCIENCE CONCEPTS continue….. </vt:lpstr>
      <vt:lpstr> SUGGESTED LEARNING PROGRESSIONS FOR ‘POPULATIONS AND ECOSYSTEMS’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 4</dc:title>
  <dc:creator>Microsoft</dc:creator>
  <cp:lastModifiedBy>Administrator</cp:lastModifiedBy>
  <cp:revision>59</cp:revision>
  <dcterms:created xsi:type="dcterms:W3CDTF">2014-06-03T04:54:29Z</dcterms:created>
  <dcterms:modified xsi:type="dcterms:W3CDTF">2014-06-12T11:34:39Z</dcterms:modified>
</cp:coreProperties>
</file>