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65" r:id="rId4"/>
    <p:sldId id="266" r:id="rId5"/>
    <p:sldId id="267" r:id="rId6"/>
    <p:sldId id="268" r:id="rId7"/>
    <p:sldId id="269" r:id="rId8"/>
    <p:sldId id="270" r:id="rId9"/>
    <p:sldId id="271"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6/10/2014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6/10/2014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6/10/2014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6/10/2014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6/10/2014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667000"/>
            <a:ext cx="7772400" cy="1470025"/>
          </a:xfrm>
        </p:spPr>
        <p:txBody>
          <a:bodyPr>
            <a:normAutofit/>
          </a:bodyPr>
          <a:lstStyle/>
          <a:p>
            <a:r>
              <a:rPr lang="en-US" sz="3200" b="1" dirty="0" smtClean="0"/>
              <a:t>Lecture # 5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pPr algn="ctr"/>
            <a:r>
              <a:rPr lang="en-US" sz="2000" b="1" dirty="0"/>
              <a:t>POPULATIONS AND </a:t>
            </a:r>
            <a:r>
              <a:rPr lang="en-US" sz="2000" b="1" dirty="0" smtClean="0"/>
              <a:t>ECOSYSTEMS Continue…..</a:t>
            </a:r>
            <a:endParaRPr lang="en-US" sz="2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a:bodyPr>
          <a:lstStyle/>
          <a:p>
            <a:r>
              <a:rPr lang="en-US" sz="2400" b="1" dirty="0" smtClean="0"/>
              <a:t>FROM SIMPLE TO COMPLEX </a:t>
            </a:r>
            <a:endParaRPr lang="en-US" dirty="0"/>
          </a:p>
        </p:txBody>
      </p:sp>
      <p:sp>
        <p:nvSpPr>
          <p:cNvPr id="3" name="Subtitle 2"/>
          <p:cNvSpPr>
            <a:spLocks noGrp="1"/>
          </p:cNvSpPr>
          <p:nvPr>
            <p:ph type="subTitle" idx="1"/>
          </p:nvPr>
        </p:nvSpPr>
        <p:spPr>
          <a:xfrm>
            <a:off x="609600" y="1295400"/>
            <a:ext cx="7696200" cy="5181600"/>
          </a:xfrm>
        </p:spPr>
        <p:txBody>
          <a:bodyPr>
            <a:normAutofit fontScale="47500" lnSpcReduction="20000"/>
          </a:bodyPr>
          <a:lstStyle/>
          <a:p>
            <a:pPr algn="l"/>
            <a:endParaRPr lang="en-US" dirty="0" smtClean="0">
              <a:solidFill>
                <a:schemeClr val="tx1"/>
              </a:solidFill>
            </a:endParaRPr>
          </a:p>
          <a:p>
            <a:pPr marL="514350" indent="-514350" algn="l">
              <a:lnSpc>
                <a:spcPct val="170000"/>
              </a:lnSpc>
            </a:pPr>
            <a:r>
              <a:rPr lang="en-US" dirty="0" smtClean="0">
                <a:solidFill>
                  <a:schemeClr val="tx1"/>
                </a:solidFill>
              </a:rPr>
              <a:t>Follow Up on last week </a:t>
            </a:r>
          </a:p>
          <a:p>
            <a:endParaRPr lang="en-US" dirty="0" smtClean="0"/>
          </a:p>
          <a:p>
            <a:pPr algn="l">
              <a:lnSpc>
                <a:spcPct val="170000"/>
              </a:lnSpc>
            </a:pPr>
            <a:r>
              <a:rPr lang="en-US" dirty="0" smtClean="0">
                <a:solidFill>
                  <a:schemeClr val="tx1"/>
                </a:solidFill>
              </a:rPr>
              <a:t>In last week , Students explored: </a:t>
            </a:r>
          </a:p>
          <a:p>
            <a:pPr algn="l">
              <a:lnSpc>
                <a:spcPct val="170000"/>
              </a:lnSpc>
            </a:pPr>
            <a:endParaRPr lang="en-US" sz="1500" dirty="0" smtClean="0">
              <a:solidFill>
                <a:schemeClr val="tx1"/>
              </a:solidFill>
            </a:endParaRPr>
          </a:p>
          <a:p>
            <a:pPr marL="514350" indent="-514350" algn="l">
              <a:lnSpc>
                <a:spcPct val="170000"/>
              </a:lnSpc>
              <a:buFont typeface="+mj-lt"/>
              <a:buAutoNum type="arabicPeriod"/>
            </a:pPr>
            <a:r>
              <a:rPr lang="en-US" dirty="0" smtClean="0">
                <a:solidFill>
                  <a:schemeClr val="tx1"/>
                </a:solidFill>
              </a:rPr>
              <a:t>Their own plot of land, a tiny section of an ecosystem. They should have catalogued the organisms that live in it and the physical environment that provides the resources organisms need to survive. </a:t>
            </a:r>
          </a:p>
          <a:p>
            <a:pPr marL="514350" indent="-514350" algn="l">
              <a:lnSpc>
                <a:spcPct val="170000"/>
              </a:lnSpc>
              <a:buFont typeface="+mj-lt"/>
              <a:buAutoNum type="arabicPeriod"/>
            </a:pPr>
            <a:r>
              <a:rPr lang="en-US" dirty="0" smtClean="0">
                <a:solidFill>
                  <a:schemeClr val="tx1"/>
                </a:solidFill>
              </a:rPr>
              <a:t>These resources include water; soil; the appropriate temperature; gases, such as carbon dioxide and oxygen; organic and inorganic nutrients; sunlight; and shelter. They should have observed that organisms in an ecosystem may cooperate or compete for these resources and that these interactions can vary. </a:t>
            </a:r>
          </a:p>
          <a:p>
            <a:pPr marL="514350" indent="-514350" algn="l">
              <a:lnSpc>
                <a:spcPct val="170000"/>
              </a:lnSpc>
              <a:buFont typeface="+mj-lt"/>
              <a:buAutoNum type="arabicPeriod"/>
            </a:pPr>
            <a:r>
              <a:rPr lang="en-US" dirty="0" smtClean="0">
                <a:solidFill>
                  <a:schemeClr val="tx1"/>
                </a:solidFill>
              </a:rPr>
              <a:t>They ended the week by creating a concept map of their sample ecosystem and hypothesized how it might react to change. </a:t>
            </a:r>
          </a:p>
          <a:p>
            <a:pPr marL="514350" indent="-514350" algn="l">
              <a:lnSpc>
                <a:spcPct val="170000"/>
              </a:lnSpc>
              <a:buFont typeface="+mj-lt"/>
              <a:buAutoNum type="arabicPeriod"/>
            </a:pPr>
            <a:endParaRPr lang="en-US" dirty="0" smtClean="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a:bodyPr>
          <a:lstStyle/>
          <a:p>
            <a:r>
              <a:rPr lang="en-US" sz="2400" b="1" dirty="0" smtClean="0"/>
              <a:t>FROM SIMPLE TO COMPLEX continue…….. </a:t>
            </a:r>
            <a:endParaRPr lang="en-US" dirty="0"/>
          </a:p>
        </p:txBody>
      </p:sp>
      <p:sp>
        <p:nvSpPr>
          <p:cNvPr id="3" name="Subtitle 2"/>
          <p:cNvSpPr>
            <a:spLocks noGrp="1"/>
          </p:cNvSpPr>
          <p:nvPr>
            <p:ph type="subTitle" idx="1"/>
          </p:nvPr>
        </p:nvSpPr>
        <p:spPr>
          <a:xfrm>
            <a:off x="609600" y="1447800"/>
            <a:ext cx="7696200" cy="3429000"/>
          </a:xfrm>
        </p:spPr>
        <p:txBody>
          <a:bodyPr>
            <a:normAutofit/>
          </a:bodyPr>
          <a:lstStyle/>
          <a:p>
            <a:pPr algn="l"/>
            <a:endParaRPr lang="en-US" dirty="0" smtClean="0">
              <a:solidFill>
                <a:schemeClr val="tx1"/>
              </a:solidFill>
            </a:endParaRPr>
          </a:p>
          <a:p>
            <a:pPr algn="l"/>
            <a:r>
              <a:rPr lang="en-US" dirty="0" smtClean="0">
                <a:solidFill>
                  <a:schemeClr val="tx1"/>
                </a:solidFill>
              </a:rPr>
              <a:t>This week, Students further explore the complex interdependence and interactions of organisms in an ecosystem and how ecosystems adapt to changes</a:t>
            </a:r>
            <a:r>
              <a:rPr lang="en-US" dirty="0" smtClean="0"/>
              <a:t>.</a:t>
            </a:r>
            <a:endParaRPr lang="en-US" dirty="0" smtClean="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ACTIVITY # 1</a:t>
            </a:r>
            <a:endParaRPr lang="en-US" sz="2800" b="1" u="sng" dirty="0"/>
          </a:p>
        </p:txBody>
      </p:sp>
      <p:sp>
        <p:nvSpPr>
          <p:cNvPr id="3" name="Content Placeholder 2"/>
          <p:cNvSpPr>
            <a:spLocks noGrp="1"/>
          </p:cNvSpPr>
          <p:nvPr>
            <p:ph idx="1"/>
          </p:nvPr>
        </p:nvSpPr>
        <p:spPr>
          <a:xfrm>
            <a:off x="533400" y="1219200"/>
            <a:ext cx="8229600" cy="4525963"/>
          </a:xfrm>
        </p:spPr>
        <p:txBody>
          <a:bodyPr/>
          <a:lstStyle/>
          <a:p>
            <a:endParaRPr lang="en-US" dirty="0" smtClean="0"/>
          </a:p>
          <a:p>
            <a:r>
              <a:rPr lang="en-US" sz="2800" dirty="0" smtClean="0"/>
              <a:t>Students first explain their understandings of the interrelationships in ecosystems and then explore the concept of an ecological niche. They describe how niches help increase diversity within an ecosystem and maximize the number of populations that can live in that ecosystem. </a:t>
            </a:r>
            <a:endParaRPr lang="en-US" sz="2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ACTIVITY # 1 continue </a:t>
            </a:r>
            <a:endParaRPr lang="en-US" sz="2800" b="1" u="sng" dirty="0"/>
          </a:p>
        </p:txBody>
      </p:sp>
      <p:sp>
        <p:nvSpPr>
          <p:cNvPr id="3" name="Content Placeholder 2"/>
          <p:cNvSpPr>
            <a:spLocks noGrp="1"/>
          </p:cNvSpPr>
          <p:nvPr>
            <p:ph idx="1"/>
          </p:nvPr>
        </p:nvSpPr>
        <p:spPr>
          <a:xfrm>
            <a:off x="533400" y="1219200"/>
            <a:ext cx="8229600" cy="4525963"/>
          </a:xfrm>
        </p:spPr>
        <p:txBody>
          <a:bodyPr>
            <a:normAutofit fontScale="70000" lnSpcReduction="20000"/>
          </a:bodyPr>
          <a:lstStyle/>
          <a:p>
            <a:endParaRPr lang="en-US" dirty="0" smtClean="0"/>
          </a:p>
          <a:p>
            <a:r>
              <a:rPr lang="en-US" dirty="0" smtClean="0"/>
              <a:t>Students then explore populations by examining the factors that cause natural populations of organisms to increase or decrease in size. </a:t>
            </a:r>
          </a:p>
          <a:p>
            <a:endParaRPr lang="en-US" dirty="0" smtClean="0"/>
          </a:p>
          <a:p>
            <a:r>
              <a:rPr lang="en-US" dirty="0" smtClean="0"/>
              <a:t>To describe the dynamics of population growth, they analyze complex patterns of population size. Then they determine how populations change over time. By analyzing data and creating and interpreting graphs, they understand the importance of population patterns and use this knowledge to predict future trends. </a:t>
            </a:r>
          </a:p>
          <a:p>
            <a:endParaRPr lang="en-US" dirty="0" smtClean="0"/>
          </a:p>
          <a:p>
            <a:r>
              <a:rPr lang="en-US" dirty="0" smtClean="0"/>
              <a:t>By using graphs of population data, they can calculate the carrying capacity for a population in an ecosystem. </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ACTIVITY # 1 continue </a:t>
            </a:r>
            <a:endParaRPr lang="en-US" sz="2800" b="1" u="sng" dirty="0"/>
          </a:p>
        </p:txBody>
      </p:sp>
      <p:sp>
        <p:nvSpPr>
          <p:cNvPr id="3" name="Content Placeholder 2"/>
          <p:cNvSpPr>
            <a:spLocks noGrp="1"/>
          </p:cNvSpPr>
          <p:nvPr>
            <p:ph idx="1"/>
          </p:nvPr>
        </p:nvSpPr>
        <p:spPr>
          <a:xfrm>
            <a:off x="533400" y="1219200"/>
            <a:ext cx="8229600" cy="4525963"/>
          </a:xfrm>
        </p:spPr>
        <p:txBody>
          <a:bodyPr>
            <a:normAutofit fontScale="92500" lnSpcReduction="20000"/>
          </a:bodyPr>
          <a:lstStyle/>
          <a:p>
            <a:endParaRPr lang="en-US" dirty="0" smtClean="0"/>
          </a:p>
          <a:p>
            <a:r>
              <a:rPr lang="en-US" dirty="0" smtClean="0"/>
              <a:t>They analyze the effects of mutual relationships, such as symbiosis, parasitism, and commensalism by interpreting data and graphs and carrying out simulations. </a:t>
            </a:r>
          </a:p>
          <a:p>
            <a:endParaRPr lang="en-US" dirty="0" smtClean="0"/>
          </a:p>
          <a:p>
            <a:r>
              <a:rPr lang="en-US" dirty="0" smtClean="0"/>
              <a:t>By the end of the week, Students understand that the population size an ecosystem can support depends on the resources available. They also understand that certain factors limit the growth of populations.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ACTIVITY # 1 continue </a:t>
            </a:r>
            <a:endParaRPr lang="en-US" sz="2800" b="1" u="sng" dirty="0"/>
          </a:p>
        </p:txBody>
      </p:sp>
      <p:sp>
        <p:nvSpPr>
          <p:cNvPr id="3" name="Content Placeholder 2"/>
          <p:cNvSpPr>
            <a:spLocks noGrp="1"/>
          </p:cNvSpPr>
          <p:nvPr>
            <p:ph idx="1"/>
          </p:nvPr>
        </p:nvSpPr>
        <p:spPr>
          <a:xfrm>
            <a:off x="533400" y="1219200"/>
            <a:ext cx="8229600" cy="4525963"/>
          </a:xfrm>
        </p:spPr>
        <p:txBody>
          <a:bodyPr>
            <a:normAutofit fontScale="85000" lnSpcReduction="20000"/>
          </a:bodyPr>
          <a:lstStyle/>
          <a:p>
            <a:endParaRPr lang="en-US" dirty="0" smtClean="0"/>
          </a:p>
          <a:p>
            <a:r>
              <a:rPr lang="en-US" dirty="0" smtClean="0"/>
              <a:t>The analysis of population trends leads to a study of change in ecosystems and dynamic equilibrium. </a:t>
            </a:r>
          </a:p>
          <a:p>
            <a:endParaRPr lang="en-US" dirty="0" smtClean="0"/>
          </a:p>
          <a:p>
            <a:r>
              <a:rPr lang="en-US" dirty="0" smtClean="0"/>
              <a:t>Students learn that ecosystems are dynamic, not static, and that populations of organisms and their physical environment adjust constantly. </a:t>
            </a:r>
          </a:p>
          <a:p>
            <a:endParaRPr lang="en-US" dirty="0" smtClean="0"/>
          </a:p>
          <a:p>
            <a:r>
              <a:rPr lang="en-US" dirty="0" smtClean="0"/>
              <a:t>They explore the effects that changes have on populations. They then determine factors that add to an ecosystem’s stability, particularly how feedback loops keep an ecosystem in equilibrium.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ACTIVITY # 1 continue </a:t>
            </a:r>
            <a:endParaRPr lang="en-US" sz="2800" b="1" u="sng" dirty="0"/>
          </a:p>
        </p:txBody>
      </p:sp>
      <p:sp>
        <p:nvSpPr>
          <p:cNvPr id="3" name="Content Placeholder 2"/>
          <p:cNvSpPr>
            <a:spLocks noGrp="1"/>
          </p:cNvSpPr>
          <p:nvPr>
            <p:ph idx="1"/>
          </p:nvPr>
        </p:nvSpPr>
        <p:spPr>
          <a:xfrm>
            <a:off x="533400" y="1219200"/>
            <a:ext cx="8229600" cy="4525963"/>
          </a:xfrm>
        </p:spPr>
        <p:txBody>
          <a:bodyPr>
            <a:normAutofit fontScale="92500" lnSpcReduction="10000"/>
          </a:bodyPr>
          <a:lstStyle/>
          <a:p>
            <a:endParaRPr lang="en-US" dirty="0" smtClean="0"/>
          </a:p>
          <a:p>
            <a:r>
              <a:rPr lang="en-US" dirty="0" smtClean="0"/>
              <a:t>As a conclusion to this unit, Students investigate the effects of human activities (such as pollution, habitat destruction, or urbanization). </a:t>
            </a:r>
          </a:p>
          <a:p>
            <a:endParaRPr lang="en-US" dirty="0" smtClean="0"/>
          </a:p>
          <a:p>
            <a:r>
              <a:rPr lang="en-US" dirty="0" smtClean="0"/>
              <a:t>They examine naturally occurring changes to ecosystems (such as natural disaster, disease, population increase, or depletion of food) and the short-term and long-term results of those changes.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u="sng" dirty="0" smtClean="0"/>
              <a:t>Extension </a:t>
            </a:r>
            <a:endParaRPr lang="en-US" sz="2800" b="1" u="sng" dirty="0"/>
          </a:p>
        </p:txBody>
      </p:sp>
      <p:sp>
        <p:nvSpPr>
          <p:cNvPr id="3" name="Content Placeholder 2"/>
          <p:cNvSpPr>
            <a:spLocks noGrp="1"/>
          </p:cNvSpPr>
          <p:nvPr>
            <p:ph idx="1"/>
          </p:nvPr>
        </p:nvSpPr>
        <p:spPr>
          <a:xfrm>
            <a:off x="533400" y="1219200"/>
            <a:ext cx="8229600" cy="4525963"/>
          </a:xfrm>
        </p:spPr>
        <p:txBody>
          <a:bodyPr>
            <a:normAutofit/>
          </a:bodyPr>
          <a:lstStyle/>
          <a:p>
            <a:endParaRPr lang="en-US" dirty="0" smtClean="0"/>
          </a:p>
          <a:p>
            <a:r>
              <a:rPr lang="en-US" dirty="0" smtClean="0"/>
              <a:t>As an extension, you could provide Students with the following ‘long-term’ research project: what happens to an ecosystem when a major event—such as a raging fire, volcano, or typhoon—destroys large parts of the ecosystem?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550</Words>
  <Application>Microsoft Office PowerPoint</Application>
  <PresentationFormat>On-screen Show (4:3)</PresentationFormat>
  <Paragraphs>45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Lecture # 5  </vt:lpstr>
      <vt:lpstr>FROM SIMPLE TO COMPLEX </vt:lpstr>
      <vt:lpstr>FROM SIMPLE TO COMPLEX continue…….. </vt:lpstr>
      <vt:lpstr>ACTIVITY # 1</vt:lpstr>
      <vt:lpstr>ACTIVITY # 1 continue </vt:lpstr>
      <vt:lpstr>ACTIVITY # 1 continue </vt:lpstr>
      <vt:lpstr>ACTIVITY # 1 continue </vt:lpstr>
      <vt:lpstr>ACTIVITY # 1 continue </vt:lpstr>
      <vt:lpstr>Extension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NTS</cp:lastModifiedBy>
  <cp:revision>26</cp:revision>
  <dcterms:created xsi:type="dcterms:W3CDTF">2014-06-03T04:54:29Z</dcterms:created>
  <dcterms:modified xsi:type="dcterms:W3CDTF">2014-06-10T11:11:08Z</dcterms:modified>
</cp:coreProperties>
</file>