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6/3/2014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6/3/2014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6/3/2014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6/3/2014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667000"/>
            <a:ext cx="7772400" cy="1470025"/>
          </a:xfrm>
        </p:spPr>
        <p:txBody>
          <a:bodyPr>
            <a:normAutofit/>
          </a:bodyPr>
          <a:lstStyle/>
          <a:p>
            <a:r>
              <a:rPr lang="en-US" sz="3200" b="1" dirty="0" smtClean="0"/>
              <a:t>Lecture # 4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pPr algn="ctr"/>
            <a:r>
              <a:rPr lang="en-US" sz="2000" b="1" dirty="0"/>
              <a:t>POPULATIONS AND </a:t>
            </a:r>
            <a:r>
              <a:rPr lang="en-US" sz="2000" b="1" dirty="0" smtClean="0"/>
              <a:t>ECOSYSTEMS Continue…..</a:t>
            </a:r>
            <a:endParaRPr 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DEBRIEFING OF THE HANDS-ON INQUIRY ACTIVITY </a:t>
            </a:r>
            <a:endParaRPr lang="en-US" dirty="0"/>
          </a:p>
        </p:txBody>
      </p:sp>
      <p:sp>
        <p:nvSpPr>
          <p:cNvPr id="3" name="Subtitle 2"/>
          <p:cNvSpPr>
            <a:spLocks noGrp="1"/>
          </p:cNvSpPr>
          <p:nvPr>
            <p:ph type="subTitle" idx="1"/>
          </p:nvPr>
        </p:nvSpPr>
        <p:spPr>
          <a:xfrm>
            <a:off x="609600" y="1066800"/>
            <a:ext cx="7696200" cy="4876800"/>
          </a:xfrm>
        </p:spPr>
        <p:txBody>
          <a:bodyPr>
            <a:noAutofit/>
          </a:bodyPr>
          <a:lstStyle/>
          <a:p>
            <a:pPr algn="l"/>
            <a:endParaRPr lang="en-US" sz="1600" dirty="0" smtClean="0">
              <a:solidFill>
                <a:schemeClr val="tx1"/>
              </a:solidFill>
            </a:endParaRPr>
          </a:p>
          <a:p>
            <a:pPr marL="514350" indent="-514350" algn="l">
              <a:lnSpc>
                <a:spcPct val="170000"/>
              </a:lnSpc>
              <a:buFont typeface="+mj-lt"/>
              <a:buAutoNum type="arabicPeriod"/>
            </a:pPr>
            <a:r>
              <a:rPr lang="en-US" sz="1600" dirty="0" smtClean="0">
                <a:solidFill>
                  <a:schemeClr val="tx1"/>
                </a:solidFill>
              </a:rPr>
              <a:t>Ask each group to report their findings from their patch of land. You might want to gather all their findings on a flip chart or board. This will provide the class with a complete overview of what was found in the larger patch of land. </a:t>
            </a:r>
          </a:p>
          <a:p>
            <a:pPr marL="514350" indent="-514350" algn="l">
              <a:lnSpc>
                <a:spcPct val="170000"/>
              </a:lnSpc>
              <a:buFont typeface="+mj-lt"/>
              <a:buAutoNum type="arabicPeriod"/>
            </a:pPr>
            <a:endParaRPr lang="en-US" sz="1600" dirty="0" smtClean="0">
              <a:solidFill>
                <a:schemeClr val="tx1"/>
              </a:solidFill>
            </a:endParaRPr>
          </a:p>
          <a:p>
            <a:pPr marL="514350" indent="-514350" algn="l">
              <a:lnSpc>
                <a:spcPct val="170000"/>
              </a:lnSpc>
              <a:buFont typeface="+mj-lt"/>
              <a:buAutoNum type="arabicPeriod"/>
            </a:pPr>
            <a:r>
              <a:rPr lang="en-US" sz="1600" dirty="0" smtClean="0">
                <a:solidFill>
                  <a:schemeClr val="tx1"/>
                </a:solidFill>
              </a:rPr>
              <a:t>Have Students discuss the methods that different groups used, discuss the commonalities and differences of their findings, and explain how they might group their observations. </a:t>
            </a:r>
          </a:p>
          <a:p>
            <a:pPr marL="514350" indent="-514350" algn="l">
              <a:lnSpc>
                <a:spcPct val="170000"/>
              </a:lnSpc>
              <a:buFont typeface="+mj-lt"/>
              <a:buAutoNum type="arabicPeriod"/>
            </a:pPr>
            <a:endParaRPr lang="en-US" sz="1600" dirty="0" smtClean="0">
              <a:solidFill>
                <a:schemeClr val="tx1"/>
              </a:solidFill>
            </a:endParaRPr>
          </a:p>
          <a:p>
            <a:pPr marL="514350" indent="-514350" algn="l">
              <a:lnSpc>
                <a:spcPct val="170000"/>
              </a:lnSpc>
              <a:buFont typeface="+mj-lt"/>
              <a:buAutoNum type="arabicPeriod"/>
            </a:pPr>
            <a:r>
              <a:rPr lang="en-US" sz="1600" dirty="0" smtClean="0">
                <a:solidFill>
                  <a:schemeClr val="tx1"/>
                </a:solidFill>
              </a:rPr>
              <a:t>Continue to encourage rather than evaluate or correct. </a:t>
            </a:r>
          </a:p>
          <a:p>
            <a:pPr marL="514350" indent="-514350" algn="l">
              <a:lnSpc>
                <a:spcPct val="170000"/>
              </a:lnSpc>
              <a:buFont typeface="+mj-lt"/>
              <a:buAutoNum type="arabicPeriod"/>
            </a:pPr>
            <a:endParaRPr lang="en-US" sz="1600" dirty="0" smtClean="0">
              <a:solidFill>
                <a:schemeClr val="tx1"/>
              </a:solidFill>
            </a:endParaRPr>
          </a:p>
          <a:p>
            <a:pPr marL="514350" indent="-514350" algn="l">
              <a:lnSpc>
                <a:spcPct val="170000"/>
              </a:lnSpc>
              <a:buFont typeface="+mj-lt"/>
              <a:buAutoNum type="arabicPeriod"/>
            </a:pPr>
            <a:r>
              <a:rPr lang="en-US" sz="1600" dirty="0" smtClean="0">
                <a:solidFill>
                  <a:schemeClr val="tx1"/>
                </a:solidFill>
              </a:rPr>
              <a:t>If applicable, discuss strengths and weaknesses of different groups’ methods. </a:t>
            </a:r>
            <a:endParaRPr lang="en-US" sz="1600"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fontScale="90000"/>
          </a:bodyPr>
          <a:lstStyle/>
          <a:p>
            <a:r>
              <a:rPr lang="en-US" sz="2400" b="1" dirty="0" smtClean="0"/>
              <a:t>DEBRIEFING OF THE HANDS-ON INQUIRY ACTIVITY Continue….. </a:t>
            </a:r>
            <a:endParaRPr lang="en-US" dirty="0"/>
          </a:p>
        </p:txBody>
      </p:sp>
      <p:sp>
        <p:nvSpPr>
          <p:cNvPr id="3" name="Subtitle 2"/>
          <p:cNvSpPr>
            <a:spLocks noGrp="1"/>
          </p:cNvSpPr>
          <p:nvPr>
            <p:ph type="subTitle" idx="1"/>
          </p:nvPr>
        </p:nvSpPr>
        <p:spPr>
          <a:xfrm>
            <a:off x="609600" y="1524000"/>
            <a:ext cx="7696200" cy="3733800"/>
          </a:xfrm>
        </p:spPr>
        <p:txBody>
          <a:bodyPr>
            <a:normAutofit/>
          </a:bodyPr>
          <a:lstStyle/>
          <a:p>
            <a:pPr algn="l"/>
            <a:endParaRPr lang="en-US" sz="2000" dirty="0" smtClean="0">
              <a:solidFill>
                <a:schemeClr val="tx1"/>
              </a:solidFill>
            </a:endParaRPr>
          </a:p>
          <a:p>
            <a:pPr marL="457200" indent="-457200" algn="l">
              <a:buFont typeface="+mj-lt"/>
              <a:buAutoNum type="arabicPeriod" startAt="5"/>
            </a:pPr>
            <a:r>
              <a:rPr lang="en-US" sz="2000" dirty="0" smtClean="0">
                <a:solidFill>
                  <a:schemeClr val="tx1"/>
                </a:solidFill>
              </a:rPr>
              <a:t>Have the Students do most of the talking rather than having them wait for you to tell them. Science doesn’t have the answer to everything, and the science process is ongoing. </a:t>
            </a:r>
          </a:p>
          <a:p>
            <a:pPr marL="457200" indent="-457200" algn="l"/>
            <a:endParaRPr lang="en-US" sz="2000" dirty="0" smtClean="0">
              <a:solidFill>
                <a:schemeClr val="tx1"/>
              </a:solidFill>
            </a:endParaRPr>
          </a:p>
          <a:p>
            <a:pPr marL="457200" indent="-457200" algn="l">
              <a:buFont typeface="+mj-lt"/>
              <a:buAutoNum type="arabicPeriod" startAt="6"/>
            </a:pPr>
            <a:r>
              <a:rPr lang="en-US" sz="2000" dirty="0" smtClean="0">
                <a:solidFill>
                  <a:schemeClr val="tx1"/>
                </a:solidFill>
              </a:rPr>
              <a:t>Invite them to learn how to engage in the process. They begin by exploring, drawing conclusions, and having scientific discussions with one another rather than just learning facts. </a:t>
            </a:r>
            <a:endParaRPr lang="en-US" sz="2000"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fontScale="90000"/>
          </a:bodyPr>
          <a:lstStyle/>
          <a:p>
            <a:r>
              <a:rPr lang="en-US" sz="2400" b="1" dirty="0" smtClean="0"/>
              <a:t>DEBRIEFING OF THE HANDS-ON INQUIRY ACTIVITY Continue….. </a:t>
            </a:r>
            <a:endParaRPr lang="en-US" dirty="0"/>
          </a:p>
        </p:txBody>
      </p:sp>
      <p:sp>
        <p:nvSpPr>
          <p:cNvPr id="3" name="Subtitle 2"/>
          <p:cNvSpPr>
            <a:spLocks noGrp="1"/>
          </p:cNvSpPr>
          <p:nvPr>
            <p:ph type="subTitle" idx="1"/>
          </p:nvPr>
        </p:nvSpPr>
        <p:spPr>
          <a:xfrm>
            <a:off x="685800" y="1371600"/>
            <a:ext cx="7696200" cy="3733800"/>
          </a:xfrm>
        </p:spPr>
        <p:txBody>
          <a:bodyPr>
            <a:normAutofit/>
          </a:bodyPr>
          <a:lstStyle/>
          <a:p>
            <a:pPr algn="l"/>
            <a:endParaRPr lang="en-US" sz="2000" dirty="0" smtClean="0">
              <a:solidFill>
                <a:schemeClr val="tx1"/>
              </a:solidFill>
            </a:endParaRPr>
          </a:p>
          <a:p>
            <a:pPr algn="l"/>
            <a:r>
              <a:rPr lang="en-US" sz="2000" dirty="0" smtClean="0">
                <a:solidFill>
                  <a:schemeClr val="tx1"/>
                </a:solidFill>
              </a:rPr>
              <a:t>As a second step, have Students categorize all their findings, for instance, by grouping them into living (biotic) and nonliving (</a:t>
            </a:r>
            <a:r>
              <a:rPr lang="en-US" sz="2000" dirty="0" err="1" smtClean="0">
                <a:solidFill>
                  <a:schemeClr val="tx1"/>
                </a:solidFill>
              </a:rPr>
              <a:t>abiotic</a:t>
            </a:r>
            <a:r>
              <a:rPr lang="en-US" sz="2000" dirty="0" smtClean="0">
                <a:solidFill>
                  <a:schemeClr val="tx1"/>
                </a:solidFill>
              </a:rPr>
              <a:t>) things found in their plot. Have them summarize their findings by answering the following questions: </a:t>
            </a:r>
          </a:p>
          <a:p>
            <a:pPr algn="l"/>
            <a:endParaRPr lang="en-US" sz="2000" dirty="0" smtClean="0">
              <a:solidFill>
                <a:schemeClr val="tx1"/>
              </a:solidFill>
            </a:endParaRPr>
          </a:p>
          <a:p>
            <a:pPr marL="457200" indent="-457200" algn="l">
              <a:buFont typeface="+mj-lt"/>
              <a:buAutoNum type="arabicPeriod"/>
            </a:pPr>
            <a:r>
              <a:rPr lang="en-US" sz="2000" dirty="0" smtClean="0">
                <a:solidFill>
                  <a:schemeClr val="tx1"/>
                </a:solidFill>
              </a:rPr>
              <a:t>What did you find most often? </a:t>
            </a:r>
          </a:p>
          <a:p>
            <a:pPr marL="457200" indent="-457200" algn="l">
              <a:buFont typeface="+mj-lt"/>
              <a:buAutoNum type="arabicPeriod"/>
            </a:pPr>
            <a:r>
              <a:rPr lang="en-US" sz="2000" dirty="0" smtClean="0">
                <a:solidFill>
                  <a:schemeClr val="tx1"/>
                </a:solidFill>
              </a:rPr>
              <a:t>What were rare cases? </a:t>
            </a:r>
          </a:p>
          <a:p>
            <a:pPr marL="457200" indent="-457200" algn="l">
              <a:buFont typeface="+mj-lt"/>
              <a:buAutoNum type="arabicPeriod"/>
            </a:pPr>
            <a:r>
              <a:rPr lang="en-US" sz="2000" dirty="0" smtClean="0">
                <a:solidFill>
                  <a:schemeClr val="tx1"/>
                </a:solidFill>
              </a:rPr>
              <a:t>How many species did you find? Perhaps provide Students with resources that will help them classify their findings.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fontScale="90000"/>
          </a:bodyPr>
          <a:lstStyle/>
          <a:p>
            <a:r>
              <a:rPr lang="en-US" sz="2400" b="1" dirty="0" smtClean="0"/>
              <a:t>DEBRIEFING OF THE HANDS-ON INQUIRY ACTIVITY Continue….. </a:t>
            </a:r>
            <a:endParaRPr lang="en-US" dirty="0"/>
          </a:p>
        </p:txBody>
      </p:sp>
      <p:sp>
        <p:nvSpPr>
          <p:cNvPr id="3" name="Subtitle 2"/>
          <p:cNvSpPr>
            <a:spLocks noGrp="1"/>
          </p:cNvSpPr>
          <p:nvPr>
            <p:ph type="subTitle" idx="1"/>
          </p:nvPr>
        </p:nvSpPr>
        <p:spPr>
          <a:xfrm>
            <a:off x="685800" y="1371600"/>
            <a:ext cx="7696200" cy="3733800"/>
          </a:xfrm>
        </p:spPr>
        <p:txBody>
          <a:bodyPr>
            <a:normAutofit fontScale="85000" lnSpcReduction="20000"/>
          </a:bodyPr>
          <a:lstStyle/>
          <a:p>
            <a:pPr marL="457200" indent="-457200" algn="l">
              <a:buFont typeface="+mj-lt"/>
              <a:buAutoNum type="arabicPeriod"/>
            </a:pPr>
            <a:endParaRPr lang="en-US" sz="2000" dirty="0" smtClean="0">
              <a:solidFill>
                <a:schemeClr val="tx1"/>
              </a:solidFill>
            </a:endParaRPr>
          </a:p>
          <a:p>
            <a:pPr marL="457200" indent="-457200" algn="l">
              <a:buFont typeface="+mj-lt"/>
              <a:buAutoNum type="arabicPeriod"/>
            </a:pPr>
            <a:r>
              <a:rPr lang="en-US" sz="2000" dirty="0" smtClean="0">
                <a:solidFill>
                  <a:schemeClr val="tx1"/>
                </a:solidFill>
              </a:rPr>
              <a:t>End this session by introducing Student Teachers to the concept of ecological niches. Explain how niches help increase diversity within an ecosystem. Discuss the interrelationships and how to maximize the number of populations that can live in the same ecosystem. </a:t>
            </a:r>
          </a:p>
          <a:p>
            <a:pPr marL="457200" indent="-457200" algn="l">
              <a:buFont typeface="+mj-lt"/>
              <a:buAutoNum type="arabicPeriod"/>
            </a:pPr>
            <a:endParaRPr lang="en-US" sz="2000" dirty="0" smtClean="0">
              <a:solidFill>
                <a:schemeClr val="tx1"/>
              </a:solidFill>
            </a:endParaRPr>
          </a:p>
          <a:p>
            <a:pPr marL="457200" indent="-457200" algn="l">
              <a:buFont typeface="+mj-lt"/>
              <a:buAutoNum type="arabicPeriod"/>
            </a:pPr>
            <a:r>
              <a:rPr lang="en-US" sz="2000" dirty="0" smtClean="0">
                <a:solidFill>
                  <a:schemeClr val="tx1"/>
                </a:solidFill>
              </a:rPr>
              <a:t>At this point, you might want to expand the discussion from the plot of land that they explored to any other niche or ecosystem that they can think of. Take them from a local, shared experience and discuss more global ‘species-rich’ ecosystems. </a:t>
            </a:r>
          </a:p>
          <a:p>
            <a:pPr marL="457200" indent="-457200" algn="l">
              <a:buFont typeface="+mj-lt"/>
              <a:buAutoNum type="arabicPeriod"/>
            </a:pPr>
            <a:endParaRPr lang="en-US" sz="2000" dirty="0" smtClean="0">
              <a:solidFill>
                <a:schemeClr val="tx1"/>
              </a:solidFill>
            </a:endParaRPr>
          </a:p>
          <a:p>
            <a:pPr marL="457200" indent="-457200" algn="l">
              <a:buFont typeface="+mj-lt"/>
              <a:buAutoNum type="arabicPeriod"/>
            </a:pPr>
            <a:r>
              <a:rPr lang="en-US" sz="2000" dirty="0" smtClean="0">
                <a:solidFill>
                  <a:schemeClr val="tx1"/>
                </a:solidFill>
              </a:rPr>
              <a:t>For example, you could discuss the rainforest and contrast it to scarcer ecosystems found in harsher places, such as at a high altitude, in the deserts, in the deep oceans, and so on. Have Student Teachers work in pairs for this exercise. Have them identify conditions that lead to highly diversified ecosystems and conditions that are not so favorable to survival.</a:t>
            </a:r>
          </a:p>
          <a:p>
            <a:endParaRPr lang="en-US" sz="20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10600" cy="868362"/>
          </a:xfrm>
        </p:spPr>
        <p:txBody>
          <a:bodyPr>
            <a:noAutofit/>
          </a:bodyPr>
          <a:lstStyle/>
          <a:p>
            <a:r>
              <a:rPr lang="en-US" sz="2000" b="1" dirty="0" smtClean="0"/>
              <a:t>CONCLUSION AND TRANSFER: AN IMAGINARY ECOSYSTEM</a:t>
            </a:r>
            <a:endParaRPr lang="en-US" sz="2000" dirty="0"/>
          </a:p>
        </p:txBody>
      </p:sp>
      <p:sp>
        <p:nvSpPr>
          <p:cNvPr id="3" name="Content Placeholder 2"/>
          <p:cNvSpPr>
            <a:spLocks noGrp="1"/>
          </p:cNvSpPr>
          <p:nvPr>
            <p:ph idx="1"/>
          </p:nvPr>
        </p:nvSpPr>
        <p:spPr>
          <a:xfrm>
            <a:off x="533400" y="1143000"/>
            <a:ext cx="8229600" cy="4525963"/>
          </a:xfrm>
        </p:spPr>
        <p:txBody>
          <a:bodyPr>
            <a:normAutofit fontScale="92500" lnSpcReduction="10000"/>
          </a:bodyPr>
          <a:lstStyle/>
          <a:p>
            <a:endParaRPr lang="en-US" sz="2000" dirty="0" smtClean="0"/>
          </a:p>
          <a:p>
            <a:r>
              <a:rPr lang="en-US" sz="2000" dirty="0" smtClean="0"/>
              <a:t>In this final session of the week, ask Students to create a concept map of an imaginary ecosystem in some area of Pakistan. </a:t>
            </a:r>
          </a:p>
          <a:p>
            <a:endParaRPr lang="en-US" sz="2000" dirty="0" smtClean="0"/>
          </a:p>
          <a:p>
            <a:r>
              <a:rPr lang="en-US" sz="2000" dirty="0" smtClean="0"/>
              <a:t>Have them work in pairs to map out all the species of that ecosystem that they would like to include (considering flora and fauna). </a:t>
            </a:r>
          </a:p>
          <a:p>
            <a:endParaRPr lang="en-US" sz="2000" dirty="0" smtClean="0"/>
          </a:p>
          <a:p>
            <a:r>
              <a:rPr lang="en-US" sz="2000" dirty="0" smtClean="0"/>
              <a:t>Tell them to list all biotic and </a:t>
            </a:r>
            <a:r>
              <a:rPr lang="en-US" sz="2000" dirty="0" err="1" smtClean="0"/>
              <a:t>abiotic</a:t>
            </a:r>
            <a:r>
              <a:rPr lang="en-US" sz="2000" dirty="0" smtClean="0"/>
              <a:t> factors that play a role. Also, tell them to start small by picking a small area and just one species (for instance, a mammal). Then they can start creating all the interactions this species has with all the other organisms that live in that ecosystem. </a:t>
            </a:r>
          </a:p>
          <a:p>
            <a:endParaRPr lang="en-US" sz="2000" dirty="0" smtClean="0"/>
          </a:p>
          <a:p>
            <a:r>
              <a:rPr lang="en-US" sz="2000" dirty="0" smtClean="0"/>
              <a:t>Make sure Students do not forget the </a:t>
            </a:r>
            <a:r>
              <a:rPr lang="en-US" sz="2000" dirty="0" err="1" smtClean="0"/>
              <a:t>abiotic</a:t>
            </a:r>
            <a:r>
              <a:rPr lang="en-US" sz="2000" dirty="0" smtClean="0"/>
              <a:t> factors. If they struggle with this open-ended assignment, discuss some simple food chains with them and then move on to food webs.</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10600" cy="868362"/>
          </a:xfrm>
        </p:spPr>
        <p:txBody>
          <a:bodyPr>
            <a:noAutofit/>
          </a:bodyPr>
          <a:lstStyle/>
          <a:p>
            <a:r>
              <a:rPr lang="en-US" sz="2000" b="1" dirty="0" smtClean="0"/>
              <a:t>CONCLUSION AND TRANSFER: AN IMAGINARY ECOSYSTEM Continue ….</a:t>
            </a:r>
            <a:endParaRPr lang="en-US" sz="2000" dirty="0"/>
          </a:p>
        </p:txBody>
      </p:sp>
      <p:sp>
        <p:nvSpPr>
          <p:cNvPr id="3" name="Content Placeholder 2"/>
          <p:cNvSpPr>
            <a:spLocks noGrp="1"/>
          </p:cNvSpPr>
          <p:nvPr>
            <p:ph idx="1"/>
          </p:nvPr>
        </p:nvSpPr>
        <p:spPr>
          <a:xfrm>
            <a:off x="533400" y="1143000"/>
            <a:ext cx="8229600" cy="4525963"/>
          </a:xfrm>
        </p:spPr>
        <p:txBody>
          <a:bodyPr>
            <a:normAutofit lnSpcReduction="10000"/>
          </a:bodyPr>
          <a:lstStyle/>
          <a:p>
            <a:pPr>
              <a:buNone/>
            </a:pPr>
            <a:endParaRPr lang="en-US" sz="2000" dirty="0" smtClean="0"/>
          </a:p>
          <a:p>
            <a:r>
              <a:rPr lang="en-US" sz="2000" dirty="0" smtClean="0"/>
              <a:t>Next step is to have Students introduce an event that causes a change in the ecosystem (it can be a small change, such as a milder than usual winter, or a catastrophic one, such as a fire). Have them answer the following questions: </a:t>
            </a:r>
          </a:p>
          <a:p>
            <a:endParaRPr lang="en-US" sz="2000" dirty="0" smtClean="0"/>
          </a:p>
          <a:p>
            <a:pPr marL="457200" indent="-457200">
              <a:buFont typeface="+mj-lt"/>
              <a:buAutoNum type="arabicPeriod"/>
            </a:pPr>
            <a:r>
              <a:rPr lang="en-US" sz="2000" dirty="0" smtClean="0"/>
              <a:t>How does this event affect the dynamic equilibrium of the ecosystem in the short and long term? </a:t>
            </a:r>
          </a:p>
          <a:p>
            <a:pPr marL="457200" indent="-457200">
              <a:buFont typeface="+mj-lt"/>
              <a:buAutoNum type="arabicPeriod"/>
            </a:pPr>
            <a:endParaRPr lang="en-US" sz="2000" dirty="0" smtClean="0"/>
          </a:p>
          <a:p>
            <a:pPr marL="457200" indent="-457200">
              <a:buFont typeface="+mj-lt"/>
              <a:buAutoNum type="arabicPeriod"/>
            </a:pPr>
            <a:r>
              <a:rPr lang="en-US" sz="2000" dirty="0" smtClean="0"/>
              <a:t>What are the consequences? </a:t>
            </a:r>
          </a:p>
          <a:p>
            <a:pPr marL="457200" indent="-457200">
              <a:buFont typeface="+mj-lt"/>
              <a:buAutoNum type="arabicPeriod"/>
            </a:pPr>
            <a:endParaRPr lang="en-US" sz="2000" dirty="0" smtClean="0"/>
          </a:p>
          <a:p>
            <a:pPr marL="457200" indent="-457200">
              <a:buFont typeface="+mj-lt"/>
              <a:buAutoNum type="arabicPeriod"/>
            </a:pPr>
            <a:r>
              <a:rPr lang="en-US" sz="2000" dirty="0" smtClean="0"/>
              <a:t>What could be corrective measures (human or natural) that would help the ecosystem return to its dynamic equilibrium? Students need to hypothesize here, but tell them to be prepared to explain their reasoning. </a:t>
            </a:r>
          </a:p>
          <a:p>
            <a:pPr>
              <a:buNone/>
            </a:pP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10600" cy="868362"/>
          </a:xfrm>
        </p:spPr>
        <p:txBody>
          <a:bodyPr>
            <a:noAutofit/>
          </a:bodyPr>
          <a:lstStyle/>
          <a:p>
            <a:r>
              <a:rPr lang="en-US" sz="2000" b="1" dirty="0" smtClean="0"/>
              <a:t>CONCLUSION AND TRANSFER: AN IMAGINARY ECOSYSTEM Continue ….</a:t>
            </a:r>
            <a:endParaRPr lang="en-US" sz="2000" dirty="0"/>
          </a:p>
        </p:txBody>
      </p:sp>
      <p:sp>
        <p:nvSpPr>
          <p:cNvPr id="3" name="Content Placeholder 2"/>
          <p:cNvSpPr>
            <a:spLocks noGrp="1"/>
          </p:cNvSpPr>
          <p:nvPr>
            <p:ph idx="1"/>
          </p:nvPr>
        </p:nvSpPr>
        <p:spPr>
          <a:xfrm>
            <a:off x="533400" y="1143000"/>
            <a:ext cx="8229600" cy="4525963"/>
          </a:xfrm>
        </p:spPr>
        <p:txBody>
          <a:bodyPr>
            <a:normAutofit lnSpcReduction="10000"/>
          </a:bodyPr>
          <a:lstStyle/>
          <a:p>
            <a:pPr>
              <a:buNone/>
            </a:pPr>
            <a:endParaRPr lang="en-US" sz="2000" dirty="0" smtClean="0"/>
          </a:p>
          <a:p>
            <a:r>
              <a:rPr lang="en-US" sz="2000" dirty="0" smtClean="0"/>
              <a:t>Even when an event or a change causes damage to an ecosystem, it can often recover over time to a system that was similar to the original one. However, certain major disasters can cause such damage to an ecosystem that it cannot recover. Human activity, in particular, can alter the biotic and </a:t>
            </a:r>
            <a:r>
              <a:rPr lang="en-US" sz="2000" dirty="0" err="1" smtClean="0"/>
              <a:t>abiotic</a:t>
            </a:r>
            <a:r>
              <a:rPr lang="en-US" sz="2000" dirty="0" smtClean="0"/>
              <a:t> components, resulting in major changes to the overall system. These changes often affect the biodiversity of the ecosystem, especially, but not always, when the food web is disrupted. </a:t>
            </a:r>
          </a:p>
          <a:p>
            <a:pPr>
              <a:buNone/>
            </a:pPr>
            <a:endParaRPr lang="en-US" sz="2000" dirty="0" smtClean="0"/>
          </a:p>
          <a:p>
            <a:r>
              <a:rPr lang="en-US" sz="2000" dirty="0" smtClean="0"/>
              <a:t>The design of a model ecosystem requires Students to apply the understandings that they identified this week. These include the resources needed to maintain life and the interrelationships among biotic and </a:t>
            </a:r>
            <a:r>
              <a:rPr lang="en-US" sz="2000" dirty="0" err="1" smtClean="0"/>
              <a:t>abiotic</a:t>
            </a:r>
            <a:r>
              <a:rPr lang="en-US" sz="2000" dirty="0" smtClean="0"/>
              <a:t> factors within ecosystems. They should also show an understanding of how water, oxygen, and carbon dioxide support life in an ecosystem based on prior knowledge from their schooling.</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10600" cy="868362"/>
          </a:xfrm>
        </p:spPr>
        <p:txBody>
          <a:bodyPr>
            <a:noAutofit/>
          </a:bodyPr>
          <a:lstStyle/>
          <a:p>
            <a:r>
              <a:rPr lang="en-US" sz="2000" b="1" dirty="0" smtClean="0"/>
              <a:t>CONCLUSION AND TRANSFER: AN IMAGINARY ECOSYSTEM Continue ….</a:t>
            </a:r>
            <a:endParaRPr lang="en-US" sz="2000" dirty="0"/>
          </a:p>
        </p:txBody>
      </p:sp>
      <p:sp>
        <p:nvSpPr>
          <p:cNvPr id="3" name="Content Placeholder 2"/>
          <p:cNvSpPr>
            <a:spLocks noGrp="1"/>
          </p:cNvSpPr>
          <p:nvPr>
            <p:ph idx="1"/>
          </p:nvPr>
        </p:nvSpPr>
        <p:spPr>
          <a:xfrm>
            <a:off x="457200" y="1371600"/>
            <a:ext cx="8229600" cy="4525963"/>
          </a:xfrm>
        </p:spPr>
        <p:txBody>
          <a:bodyPr>
            <a:normAutofit/>
          </a:bodyPr>
          <a:lstStyle/>
          <a:p>
            <a:r>
              <a:rPr lang="en-US" sz="2000" dirty="0" smtClean="0"/>
              <a:t>This activity will end the second week. In the third week, Students look closer at populations within an ecosystem. They will identify how those populations naturally increase and decrease as they respond to factors that limit or support growth. This will provide an opportunity to create and use data charts and construct graphs. These are also essential skills for all science teachers. </a:t>
            </a:r>
          </a:p>
          <a:p>
            <a:pPr>
              <a:buNone/>
            </a:pPr>
            <a:endParaRPr lang="en-US" sz="2000" dirty="0" smtClean="0"/>
          </a:p>
          <a:p>
            <a:r>
              <a:rPr lang="en-US" sz="2000" dirty="0" smtClean="0"/>
              <a:t>As Students explore the effects of natural and man-made changes to ecosystems, they will rely on their earlier experiences of analyzing how events in one part of an ecosystem can affect the entire ecosystem. Provided that there is time, you might want to analyze more complex patterns affecting population change at the end of next week.</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1014</Words>
  <Application>Microsoft Office PowerPoint</Application>
  <PresentationFormat>On-screen Show (4:3)</PresentationFormat>
  <Paragraphs>58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Lecture # 4  </vt:lpstr>
      <vt:lpstr>DEBRIEFING OF THE HANDS-ON INQUIRY ACTIVITY </vt:lpstr>
      <vt:lpstr>DEBRIEFING OF THE HANDS-ON INQUIRY ACTIVITY Continue….. </vt:lpstr>
      <vt:lpstr>DEBRIEFING OF THE HANDS-ON INQUIRY ACTIVITY Continue….. </vt:lpstr>
      <vt:lpstr>DEBRIEFING OF THE HANDS-ON INQUIRY ACTIVITY Continue….. </vt:lpstr>
      <vt:lpstr>CONCLUSION AND TRANSFER: AN IMAGINARY ECOSYSTEM</vt:lpstr>
      <vt:lpstr>CONCLUSION AND TRANSFER: AN IMAGINARY ECOSYSTEM Continue ….</vt:lpstr>
      <vt:lpstr>CONCLUSION AND TRANSFER: AN IMAGINARY ECOSYSTEM Continue ….</vt:lpstr>
      <vt:lpstr>CONCLUSION AND TRANSFER: AN IMAGINARY ECOSYSTEM Continue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20</cp:revision>
  <dcterms:created xsi:type="dcterms:W3CDTF">2014-06-03T04:54:29Z</dcterms:created>
  <dcterms:modified xsi:type="dcterms:W3CDTF">2014-06-03T12:18:49Z</dcterms:modified>
</cp:coreProperties>
</file>