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152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881590-11C4-4A69-BC00-18F13E7303BB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335419-7833-409D-99F6-209D0F8ECFB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5954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7E35-5DAB-4BF1-AFE8-FD8B6681FB5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2D92-BADD-41F5-B6D2-147995E5C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7E35-5DAB-4BF1-AFE8-FD8B6681FB5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2D92-BADD-41F5-B6D2-147995E5C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7E35-5DAB-4BF1-AFE8-FD8B6681FB5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2D92-BADD-41F5-B6D2-147995E5C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7E35-5DAB-4BF1-AFE8-FD8B6681FB5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2D92-BADD-41F5-B6D2-147995E5C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7E35-5DAB-4BF1-AFE8-FD8B6681FB5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2D92-BADD-41F5-B6D2-147995E5C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7E35-5DAB-4BF1-AFE8-FD8B6681FB5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2D92-BADD-41F5-B6D2-147995E5C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7E35-5DAB-4BF1-AFE8-FD8B6681FB5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2D92-BADD-41F5-B6D2-147995E5C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7E35-5DAB-4BF1-AFE8-FD8B6681FB5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2D92-BADD-41F5-B6D2-147995E5C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7E35-5DAB-4BF1-AFE8-FD8B6681FB5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2D92-BADD-41F5-B6D2-147995E5C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7E35-5DAB-4BF1-AFE8-FD8B6681FB5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2D92-BADD-41F5-B6D2-147995E5C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07E35-5DAB-4BF1-AFE8-FD8B6681FB5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22D92-BADD-41F5-B6D2-147995E5C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07E35-5DAB-4BF1-AFE8-FD8B6681FB5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22D92-BADD-41F5-B6D2-147995E5C6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2667000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Lecture # 32 </a:t>
            </a:r>
            <a:br>
              <a:rPr lang="en-US" sz="3200" b="1" dirty="0" smtClean="0"/>
            </a:br>
            <a:endParaRPr lang="en-US" sz="3200" b="1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43000" y="9906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SCIENCE 1 </a:t>
            </a:r>
            <a:b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ASSOCIATE DEGREE IN EDUCATION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85800" y="38862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sz="2000" b="1" u="sng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914400" y="41910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3200" b="1" dirty="0" smtClean="0"/>
              <a:t>Professional Standards for Teaching Science </a:t>
            </a:r>
            <a:endParaRPr lang="en-US" sz="3200" b="1" u="sng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Professional Standards for Teaching Science 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Wingdings" pitchFamily="2" charset="2"/>
              <a:buChar char="ü"/>
            </a:pPr>
            <a:r>
              <a:rPr lang="en-US" dirty="0" smtClean="0"/>
              <a:t>In 2009, the Ministry of Education passed into policy a set of National Professional Standards for Teachers in Pakistan (NPSTP). 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Font typeface="Wingdings" pitchFamily="2" charset="2"/>
              <a:buChar char="ü"/>
            </a:pPr>
            <a:r>
              <a:rPr lang="en-US" dirty="0" smtClean="0"/>
              <a:t>They were developed to be used in conjunction with the three science courses in the B.Ed. (</a:t>
            </a:r>
            <a:r>
              <a:rPr lang="en-US" dirty="0" err="1" smtClean="0"/>
              <a:t>Hons</a:t>
            </a:r>
            <a:r>
              <a:rPr lang="en-US" dirty="0" smtClean="0"/>
              <a:t>) Elementary/ADE. </a:t>
            </a:r>
          </a:p>
          <a:p>
            <a:pPr marL="514350" indent="-514350">
              <a:buFont typeface="Wingdings" pitchFamily="2" charset="2"/>
              <a:buChar char="ü"/>
            </a:pPr>
            <a:endParaRPr lang="en-US" dirty="0" smtClean="0"/>
          </a:p>
          <a:p>
            <a:pPr marL="514350" indent="-514350">
              <a:buFont typeface="Wingdings" pitchFamily="2" charset="2"/>
              <a:buChar char="ü"/>
            </a:pPr>
            <a:r>
              <a:rPr lang="en-US" dirty="0" smtClean="0"/>
              <a:t>The standards for teaching science may be used by Instructors and Teachers in a variety of ways, including for assessment (including self-assessment) and planning instruction. </a:t>
            </a:r>
          </a:p>
        </p:txBody>
      </p:sp>
    </p:spTree>
    <p:extLst>
      <p:ext uri="{BB962C8B-B14F-4D97-AF65-F5344CB8AC3E}">
        <p14:creationId xmlns:p14="http://schemas.microsoft.com/office/powerpoint/2010/main" xmlns="" val="3390129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Knowledge and Understanding 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Teachers know and understand the following: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national curriculum framework for science </a:t>
            </a:r>
          </a:p>
          <a:p>
            <a:endParaRPr lang="en-US" dirty="0" smtClean="0"/>
          </a:p>
          <a:p>
            <a:r>
              <a:rPr lang="en-US" dirty="0" smtClean="0"/>
              <a:t>The science domain; basic science concepts and theories; the history and nature of science; how to conduct experiments, collect, and analyze data; how to represent data visually; and the structure and process of acquiring additional knowledge and skills in science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evolving nature of science, its content, and the need for keeping abreast of new ideas in particular as they relate to teaching science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findings of latest science research and the latest trends at the national and international levels as they relate to teaching science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Knowledge and Understanding continue ……</a:t>
            </a:r>
            <a:endParaRPr lang="en-US" sz="32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419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In-depth knowledge of the subject matter and its relationship to other content areas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relationship between science and other disciplines and subjects, and science’s usability and applications in everyday life.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The relationship between reading, writing, and arithmetic principles and science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/>
              <a:t>Knowledge and Understanding continue ……</a:t>
            </a:r>
            <a:endParaRPr lang="en-US" sz="32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419600"/>
          </a:xfrm>
        </p:spPr>
        <p:txBody>
          <a:bodyPr>
            <a:normAutofit/>
          </a:bodyPr>
          <a:lstStyle/>
          <a:p>
            <a:r>
              <a:rPr lang="en-US" dirty="0" smtClean="0"/>
              <a:t>That science is more than the accumulation of established scientific knowledge – it is an ongoing process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That science content and science pedagogy cannot be separated and an effective lesson plan makes best use of both in a synergistic manner.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Dispositions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768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dirty="0" smtClean="0"/>
              <a:t>Teachers value and are committed to doing the following: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facilitating learning in a variety of ways to help learners to construct knowledge and understanding in science and to develop the skills required to do science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providing meaningful learning experiences that lead to deep understanding of the topic, not just memorization of facts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creating a challenging but non-threatening learning environment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recognizing the diverse talents of all students and helping them to develop self-confidence and science literacy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believing that </a:t>
            </a:r>
            <a:r>
              <a:rPr lang="en-US" i="1" dirty="0" smtClean="0"/>
              <a:t>all children and adolescents can learn science at high levels and achieve success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Dispositions continue ……..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3434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identifying learner-relevant science content and teaching it in ways that connect to learners’ daily lives </a:t>
            </a:r>
          </a:p>
          <a:p>
            <a:endParaRPr lang="en-US" dirty="0" smtClean="0"/>
          </a:p>
          <a:p>
            <a:r>
              <a:rPr lang="en-US" dirty="0" smtClean="0"/>
              <a:t>teaching students how to think critically about information and how to make informed decisions that will affect their personal lives, careers, and society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believing that the scope of science content is unlimited and can change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believing in life-long science learning and in being part of a learning community.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Performance and skills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Teachers demonstrate their knowledge and understanding by doing: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designing and teaching science lessons that take into account the learner’s biological maturation, prior knowledge and experience, </a:t>
            </a:r>
            <a:r>
              <a:rPr lang="en-US" i="1" dirty="0" smtClean="0"/>
              <a:t>and present challenges and opportunities for new learning </a:t>
            </a:r>
          </a:p>
          <a:p>
            <a:pPr>
              <a:buNone/>
            </a:pPr>
            <a:endParaRPr lang="en-US" i="1" dirty="0" smtClean="0"/>
          </a:p>
          <a:p>
            <a:r>
              <a:rPr lang="en-US" dirty="0" smtClean="0"/>
              <a:t>using tools and methodology of inquiry appropriate to the nature of science and the content being taught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effectively explaining concepts and ideas in science from multiple perspectives and in multiple ways appropriate to the students being taught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giving examples of how content can be applied in daily life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Performance and skills continue ….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encouraging ‘scientific habits of mind’ by asking relevant, open-ended questions and by creating opportunities for students to ask questions, </a:t>
            </a:r>
            <a:r>
              <a:rPr lang="en-US" dirty="0" err="1" smtClean="0"/>
              <a:t>analyse</a:t>
            </a:r>
            <a:r>
              <a:rPr lang="en-US" dirty="0" smtClean="0"/>
              <a:t> situations, and solve problems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asking challenging, open-ended questions (rather than questions that depend on memorization of facts) to help students construct conceptual scientific understanding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r>
              <a:rPr lang="en-US" dirty="0" err="1" smtClean="0"/>
              <a:t>modelling</a:t>
            </a:r>
            <a:r>
              <a:rPr lang="en-US" dirty="0" smtClean="0"/>
              <a:t> skills and dispositions for scientific inquiry, including curiosity and openness to new ideas and data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using teaching strategies that help learners to become aware of inconsistencies in their own or others’ thinking and, thus, to construct new understanding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Performance and skills continue ….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 fontScale="700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facilitating laboratory work and hands-on activities to develop skills and techniques as well as to construct new scientific ideas</a:t>
            </a:r>
          </a:p>
          <a:p>
            <a:endParaRPr lang="en-US" dirty="0" smtClean="0"/>
          </a:p>
          <a:p>
            <a:r>
              <a:rPr lang="en-US" dirty="0" smtClean="0"/>
              <a:t>arranging opportunities for discourse about scientific ideas to help learners develop evidence-based reasoning skills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adapting available curricula, materials, and teaching strategies to fit the diverse needs of all learners </a:t>
            </a:r>
          </a:p>
          <a:p>
            <a:endParaRPr lang="en-US" dirty="0" smtClean="0"/>
          </a:p>
          <a:p>
            <a:r>
              <a:rPr lang="en-US" dirty="0" smtClean="0"/>
              <a:t>promoting deep scientific understanding by applying the nature of science and inquiry in conjunction with core science concepts and ideas. 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References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National Research Council, </a:t>
            </a:r>
            <a:r>
              <a:rPr lang="en-US" i="1" dirty="0" smtClean="0"/>
              <a:t>A Framework for K-12 Science Education: Practices, Crosscutting Concepts, and Core Ideas (Washington, DC: National Academy Press, 2011). </a:t>
            </a:r>
          </a:p>
          <a:p>
            <a:pPr>
              <a:buNone/>
            </a:pPr>
            <a:endParaRPr lang="en-US" i="1" dirty="0" smtClean="0"/>
          </a:p>
          <a:p>
            <a:r>
              <a:rPr lang="en-US" dirty="0" smtClean="0"/>
              <a:t>National Research Council, </a:t>
            </a:r>
            <a:r>
              <a:rPr lang="en-US" i="1" dirty="0" smtClean="0"/>
              <a:t>Inquiry and the National Science Education Standards: A Guide for Teaching and Learning (Washington, DC: National Academy Press, 2000). </a:t>
            </a:r>
          </a:p>
          <a:p>
            <a:pPr>
              <a:buNone/>
            </a:pPr>
            <a:endParaRPr lang="en-US" i="1" dirty="0" smtClean="0"/>
          </a:p>
          <a:p>
            <a:r>
              <a:rPr lang="en-US" dirty="0" smtClean="0"/>
              <a:t>National Research Council, </a:t>
            </a:r>
            <a:r>
              <a:rPr lang="en-US" i="1" dirty="0" smtClean="0"/>
              <a:t>National Science Education Standards (Washington, DC: National Academy Press, 1996).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840</TotalTime>
  <Words>803</Words>
  <Application>Microsoft Office PowerPoint</Application>
  <PresentationFormat>On-screen Show (4:3)</PresentationFormat>
  <Paragraphs>82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Lecture # 32  </vt:lpstr>
      <vt:lpstr>Professional Standards for Teaching Science </vt:lpstr>
      <vt:lpstr>Knowledge and Understanding </vt:lpstr>
      <vt:lpstr>Knowledge and Understanding continue ……</vt:lpstr>
      <vt:lpstr>Knowledge and Understanding continue ……</vt:lpstr>
      <vt:lpstr>Dispositions</vt:lpstr>
      <vt:lpstr>Dispositions continue ……..</vt:lpstr>
      <vt:lpstr>Performance and skills</vt:lpstr>
      <vt:lpstr>Performance and skills continue ….</vt:lpstr>
      <vt:lpstr>Performance and skills continue ….</vt:lpstr>
      <vt:lpstr>References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# 4</dc:title>
  <dc:creator>Microsoft</dc:creator>
  <cp:lastModifiedBy>NTS</cp:lastModifiedBy>
  <cp:revision>146</cp:revision>
  <dcterms:created xsi:type="dcterms:W3CDTF">2014-06-03T04:54:29Z</dcterms:created>
  <dcterms:modified xsi:type="dcterms:W3CDTF">2014-07-19T12:16:34Z</dcterms:modified>
</cp:coreProperties>
</file>