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15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31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b="1" dirty="0" smtClean="0"/>
          </a:p>
          <a:p>
            <a:endParaRPr lang="en-US" sz="3200" b="1" dirty="0" smtClean="0"/>
          </a:p>
          <a:p>
            <a:pPr algn="ctr"/>
            <a:r>
              <a:rPr lang="en-US" sz="3200" b="1" dirty="0" smtClean="0"/>
              <a:t>TEACHING MATTER IN ELEMENTARY GRADES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Designing </a:t>
            </a:r>
            <a:r>
              <a:rPr lang="en-US" sz="2800" b="1" dirty="0"/>
              <a:t>activities for elementary grade science </a:t>
            </a:r>
            <a:endParaRPr lang="en-US" sz="2800" dirty="0"/>
          </a:p>
        </p:txBody>
      </p:sp>
      <p:sp>
        <p:nvSpPr>
          <p:cNvPr id="3" name="Content Placeholder 2"/>
          <p:cNvSpPr>
            <a:spLocks noGrp="1"/>
          </p:cNvSpPr>
          <p:nvPr>
            <p:ph idx="1"/>
          </p:nvPr>
        </p:nvSpPr>
        <p:spPr/>
        <p:txBody>
          <a:bodyPr>
            <a:normAutofit fontScale="85000" lnSpcReduction="20000"/>
          </a:bodyPr>
          <a:lstStyle/>
          <a:p>
            <a:pPr marL="0" indent="0">
              <a:buNone/>
            </a:pPr>
            <a:endParaRPr lang="en-US" sz="200" dirty="0"/>
          </a:p>
          <a:p>
            <a:r>
              <a:rPr lang="en-US" dirty="0"/>
              <a:t>Grades 1–3 do not explicitly specify ‘matter’ as learning content. However, it is somewhat contained in topics like water, resources, and weather. In addition, you need to teach the following process skills: </a:t>
            </a:r>
            <a:endParaRPr lang="en-US" dirty="0" smtClean="0"/>
          </a:p>
          <a:p>
            <a:pPr marL="0" indent="0">
              <a:buNone/>
            </a:pPr>
            <a:endParaRPr lang="en-US" dirty="0"/>
          </a:p>
          <a:p>
            <a:pPr marL="514350" indent="-514350">
              <a:buFont typeface="+mj-lt"/>
              <a:buAutoNum type="arabicPeriod"/>
            </a:pPr>
            <a:r>
              <a:rPr lang="fr-FR" dirty="0"/>
              <a:t>Asking questions </a:t>
            </a:r>
          </a:p>
          <a:p>
            <a:pPr marL="514350" indent="-514350">
              <a:buFont typeface="+mj-lt"/>
              <a:buAutoNum type="arabicPeriod"/>
            </a:pPr>
            <a:r>
              <a:rPr lang="en-US" dirty="0" smtClean="0"/>
              <a:t>Problem </a:t>
            </a:r>
            <a:r>
              <a:rPr lang="en-US" dirty="0"/>
              <a:t>solving </a:t>
            </a:r>
          </a:p>
          <a:p>
            <a:pPr marL="514350" indent="-514350">
              <a:buFont typeface="+mj-lt"/>
              <a:buAutoNum type="arabicPeriod"/>
            </a:pPr>
            <a:r>
              <a:rPr lang="en-US" dirty="0" smtClean="0"/>
              <a:t>Making </a:t>
            </a:r>
            <a:r>
              <a:rPr lang="en-US" dirty="0"/>
              <a:t>an argument </a:t>
            </a:r>
          </a:p>
          <a:p>
            <a:pPr marL="514350" indent="-514350">
              <a:buFont typeface="+mj-lt"/>
              <a:buAutoNum type="arabicPeriod"/>
            </a:pPr>
            <a:r>
              <a:rPr lang="en-US" dirty="0" smtClean="0"/>
              <a:t>Defending </a:t>
            </a:r>
            <a:r>
              <a:rPr lang="en-US" dirty="0"/>
              <a:t>an idea </a:t>
            </a:r>
          </a:p>
          <a:p>
            <a:pPr marL="514350" indent="-514350">
              <a:buFont typeface="+mj-lt"/>
              <a:buAutoNum type="arabicPeriod"/>
            </a:pPr>
            <a:r>
              <a:rPr lang="en-US" dirty="0" smtClean="0"/>
              <a:t>Making </a:t>
            </a:r>
            <a:r>
              <a:rPr lang="en-US" dirty="0"/>
              <a:t>and recording observations </a:t>
            </a:r>
          </a:p>
          <a:p>
            <a:pPr marL="514350" indent="-514350">
              <a:buFont typeface="+mj-lt"/>
              <a:buAutoNum type="arabicPeriod"/>
            </a:pPr>
            <a:r>
              <a:rPr lang="nl-NL" dirty="0" err="1" smtClean="0"/>
              <a:t>Categorizing</a:t>
            </a:r>
            <a:r>
              <a:rPr lang="nl-NL" dirty="0" smtClean="0"/>
              <a:t> </a:t>
            </a:r>
            <a:endParaRPr lang="nl-NL" dirty="0"/>
          </a:p>
          <a:p>
            <a:endParaRPr lang="en-US" dirty="0"/>
          </a:p>
        </p:txBody>
      </p:sp>
    </p:spTree>
    <p:extLst>
      <p:ext uri="{BB962C8B-B14F-4D97-AF65-F5344CB8AC3E}">
        <p14:creationId xmlns="" xmlns:p14="http://schemas.microsoft.com/office/powerpoint/2010/main" val="3390129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05400"/>
          </a:xfrm>
        </p:spPr>
        <p:txBody>
          <a:bodyPr>
            <a:normAutofit fontScale="77500" lnSpcReduction="20000"/>
          </a:bodyPr>
          <a:lstStyle/>
          <a:p>
            <a:pPr marL="0" indent="0">
              <a:buNone/>
            </a:pPr>
            <a:endParaRPr lang="en-US" sz="900" dirty="0"/>
          </a:p>
          <a:p>
            <a:r>
              <a:rPr lang="en-US" dirty="0"/>
              <a:t>Regardless of the grade level, water is a theme that allows for inquiry teaching of various science concepts, such as state of matter, buoyancy, and density. Research has shown that the concept of matter is a difficult concept to understand. </a:t>
            </a:r>
            <a:endParaRPr lang="en-US" dirty="0" smtClean="0"/>
          </a:p>
          <a:p>
            <a:endParaRPr lang="en-US" dirty="0"/>
          </a:p>
          <a:p>
            <a:r>
              <a:rPr lang="en-US" dirty="0" smtClean="0"/>
              <a:t>Even </a:t>
            </a:r>
            <a:r>
              <a:rPr lang="en-US" dirty="0"/>
              <a:t>college Student Teachers still struggle with the conceptual understanding and have various misconceptions. Building a conceptual understanding of matter and particle theory requires a solid foundation that should be developed over the years. </a:t>
            </a:r>
            <a:endParaRPr lang="en-US" dirty="0" smtClean="0"/>
          </a:p>
          <a:p>
            <a:endParaRPr lang="en-US" dirty="0"/>
          </a:p>
          <a:p>
            <a:r>
              <a:rPr lang="en-US" dirty="0" smtClean="0"/>
              <a:t>Carefully </a:t>
            </a:r>
            <a:r>
              <a:rPr lang="en-US" dirty="0"/>
              <a:t>crafted learning progressions and activities will help lay such a foundation. </a:t>
            </a:r>
          </a:p>
        </p:txBody>
      </p:sp>
      <p:sp>
        <p:nvSpPr>
          <p:cNvPr id="4" name="Title 1"/>
          <p:cNvSpPr>
            <a:spLocks noGrp="1"/>
          </p:cNvSpPr>
          <p:nvPr>
            <p:ph type="title"/>
          </p:nvPr>
        </p:nvSpPr>
        <p:spPr/>
        <p:txBody>
          <a:bodyPr>
            <a:normAutofit/>
          </a:bodyPr>
          <a:lstStyle/>
          <a:p>
            <a:r>
              <a:rPr lang="en-US" sz="2800" b="1" dirty="0" smtClean="0"/>
              <a:t>Designing </a:t>
            </a:r>
            <a:r>
              <a:rPr lang="en-US" sz="2800" b="1" dirty="0"/>
              <a:t>activities for elementary grade science </a:t>
            </a:r>
            <a:endParaRPr lang="en-US" sz="2800" dirty="0"/>
          </a:p>
        </p:txBody>
      </p:sp>
    </p:spTree>
    <p:extLst>
      <p:ext uri="{BB962C8B-B14F-4D97-AF65-F5344CB8AC3E}">
        <p14:creationId xmlns="" xmlns:p14="http://schemas.microsoft.com/office/powerpoint/2010/main" val="3194374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What </a:t>
            </a:r>
            <a:r>
              <a:rPr lang="en-US" dirty="0"/>
              <a:t>kind of question could children in elementary grades investigate? </a:t>
            </a:r>
            <a:endParaRPr lang="en-US" dirty="0" smtClean="0"/>
          </a:p>
          <a:p>
            <a:pPr marL="0" indent="0">
              <a:buNone/>
            </a:pPr>
            <a:endParaRPr lang="en-US" dirty="0" smtClean="0"/>
          </a:p>
          <a:p>
            <a:pPr marL="514350" indent="-514350">
              <a:buFont typeface="+mj-lt"/>
              <a:buAutoNum type="arabicPeriod"/>
            </a:pPr>
            <a:r>
              <a:rPr lang="en-US" dirty="0" smtClean="0"/>
              <a:t>What </a:t>
            </a:r>
            <a:r>
              <a:rPr lang="en-US" dirty="0"/>
              <a:t>kind of challenge could they </a:t>
            </a:r>
            <a:r>
              <a:rPr lang="en-US" dirty="0" smtClean="0"/>
              <a:t>solve?</a:t>
            </a:r>
          </a:p>
          <a:p>
            <a:pPr marL="514350" indent="-514350">
              <a:buFont typeface="+mj-lt"/>
              <a:buAutoNum type="arabicPeriod"/>
            </a:pPr>
            <a:endParaRPr lang="en-US" dirty="0"/>
          </a:p>
          <a:p>
            <a:pPr marL="514350" indent="-514350">
              <a:buFont typeface="+mj-lt"/>
              <a:buAutoNum type="arabicPeriod"/>
            </a:pPr>
            <a:r>
              <a:rPr lang="en-US" dirty="0" smtClean="0"/>
              <a:t>What </a:t>
            </a:r>
            <a:r>
              <a:rPr lang="en-US" dirty="0"/>
              <a:t>concept would they learn as a result? What kind of learning outcomes could be expected at that age level? </a:t>
            </a:r>
          </a:p>
        </p:txBody>
      </p:sp>
      <p:sp>
        <p:nvSpPr>
          <p:cNvPr id="4" name="Title 1"/>
          <p:cNvSpPr>
            <a:spLocks noGrp="1"/>
          </p:cNvSpPr>
          <p:nvPr>
            <p:ph type="title"/>
          </p:nvPr>
        </p:nvSpPr>
        <p:spPr/>
        <p:txBody>
          <a:bodyPr>
            <a:normAutofit/>
          </a:bodyPr>
          <a:lstStyle/>
          <a:p>
            <a:r>
              <a:rPr lang="en-US" sz="2800" b="1" dirty="0" smtClean="0"/>
              <a:t>Designing </a:t>
            </a:r>
            <a:r>
              <a:rPr lang="en-US" sz="2800" b="1" dirty="0"/>
              <a:t>activities for elementary grade science </a:t>
            </a:r>
            <a:endParaRPr lang="en-US" sz="2800" dirty="0"/>
          </a:p>
        </p:txBody>
      </p:sp>
    </p:spTree>
    <p:extLst>
      <p:ext uri="{BB962C8B-B14F-4D97-AF65-F5344CB8AC3E}">
        <p14:creationId xmlns="" xmlns:p14="http://schemas.microsoft.com/office/powerpoint/2010/main" val="3428997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Water (buoyancy and density)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Water </a:t>
            </a:r>
            <a:r>
              <a:rPr lang="en-US" dirty="0"/>
              <a:t>is easily obtainable and has many properties that you can use to teach various concepts, such as buoyancy and density, in the classroom. </a:t>
            </a:r>
            <a:endParaRPr lang="en-US" dirty="0" smtClean="0"/>
          </a:p>
          <a:p>
            <a:endParaRPr lang="en-US" dirty="0"/>
          </a:p>
          <a:p>
            <a:r>
              <a:rPr lang="en-US" dirty="0"/>
              <a:t>Present some problems involving the sinking and floating of liquids in each other and solid objects in the same liquids. Have children take careful measurements and observe the relationship between the mass and volume of liquids and solids. </a:t>
            </a:r>
            <a:endParaRPr lang="en-US" dirty="0" smtClean="0"/>
          </a:p>
          <a:p>
            <a:endParaRPr lang="en-US" dirty="0"/>
          </a:p>
          <a:p>
            <a:r>
              <a:rPr lang="en-US" dirty="0" smtClean="0"/>
              <a:t>These </a:t>
            </a:r>
            <a:r>
              <a:rPr lang="en-US" dirty="0"/>
              <a:t>experiences lead to the concept of density, which is one of the properties used to identify a material. </a:t>
            </a:r>
          </a:p>
        </p:txBody>
      </p:sp>
    </p:spTree>
    <p:extLst>
      <p:ext uri="{BB962C8B-B14F-4D97-AF65-F5344CB8AC3E}">
        <p14:creationId xmlns="" xmlns:p14="http://schemas.microsoft.com/office/powerpoint/2010/main" val="2330380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Change of state </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endParaRPr lang="en-US" sz="300" dirty="0"/>
          </a:p>
          <a:p>
            <a:r>
              <a:rPr lang="en-US" dirty="0" smtClean="0"/>
              <a:t>Water </a:t>
            </a:r>
            <a:r>
              <a:rPr lang="en-US" dirty="0"/>
              <a:t>is a substance (molecule) that is found on Earth in all its states (solid, liquid, gas). </a:t>
            </a:r>
            <a:r>
              <a:rPr lang="en-US" dirty="0" smtClean="0"/>
              <a:t>Students </a:t>
            </a:r>
            <a:r>
              <a:rPr lang="en-US" dirty="0"/>
              <a:t>could use the activities they conducted in the past two weeks and modify them appropriately for children in elementary grades. </a:t>
            </a:r>
            <a:endParaRPr lang="en-US" dirty="0" smtClean="0"/>
          </a:p>
          <a:p>
            <a:endParaRPr lang="en-US" dirty="0"/>
          </a:p>
          <a:p>
            <a:r>
              <a:rPr lang="en-US" dirty="0" smtClean="0"/>
              <a:t>Use </a:t>
            </a:r>
            <a:r>
              <a:rPr lang="en-US" dirty="0"/>
              <a:t>questions such as: if you melt something, is it still the same substance? What if you grind it up? Where do the water droplets come from that form outside the glass of an ice-cold drink? Why are states of matter important? Think about using the weather or the human body as challenges to build an activity on. </a:t>
            </a:r>
          </a:p>
        </p:txBody>
      </p:sp>
    </p:spTree>
    <p:extLst>
      <p:ext uri="{BB962C8B-B14F-4D97-AF65-F5344CB8AC3E}">
        <p14:creationId xmlns="" xmlns:p14="http://schemas.microsoft.com/office/powerpoint/2010/main" val="10076211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Learning Progression </a:t>
            </a:r>
            <a:endParaRPr lang="en-US" dirty="0"/>
          </a:p>
        </p:txBody>
      </p:sp>
      <p:sp>
        <p:nvSpPr>
          <p:cNvPr id="3" name="Content Placeholder 2"/>
          <p:cNvSpPr>
            <a:spLocks noGrp="1"/>
          </p:cNvSpPr>
          <p:nvPr>
            <p:ph idx="1"/>
          </p:nvPr>
        </p:nvSpPr>
        <p:spPr>
          <a:xfrm>
            <a:off x="533400" y="1447800"/>
            <a:ext cx="8229600" cy="4525963"/>
          </a:xfrm>
        </p:spPr>
        <p:txBody>
          <a:bodyPr>
            <a:normAutofit fontScale="70000" lnSpcReduction="20000"/>
          </a:bodyPr>
          <a:lstStyle/>
          <a:p>
            <a:pPr marL="0" indent="0">
              <a:buNone/>
            </a:pPr>
            <a:endParaRPr lang="fr-FR" sz="300" dirty="0"/>
          </a:p>
          <a:p>
            <a:r>
              <a:rPr lang="en-US" dirty="0"/>
              <a:t>In all the preceding activities, it is important that the </a:t>
            </a:r>
            <a:r>
              <a:rPr lang="en-US" dirty="0" smtClean="0"/>
              <a:t>Students </a:t>
            </a:r>
            <a:r>
              <a:rPr lang="en-US" dirty="0"/>
              <a:t>understand the expectations for the children in elementary grades. </a:t>
            </a:r>
            <a:endParaRPr lang="en-US" dirty="0" smtClean="0"/>
          </a:p>
          <a:p>
            <a:endParaRPr lang="en-US" dirty="0"/>
          </a:p>
          <a:p>
            <a:r>
              <a:rPr lang="en-US" dirty="0" smtClean="0"/>
              <a:t>Science </a:t>
            </a:r>
            <a:r>
              <a:rPr lang="en-US" dirty="0"/>
              <a:t>content can and should be taught to young learners. However, it needs to happen in an age-appropriate, concrete, and hands-on inquiry way. Children can be expected to observe, for instance, changes of state and develop a sense for the factors that affect the changes of state. But it is too early for them to understand their observations on a molecular level. </a:t>
            </a:r>
            <a:endParaRPr lang="en-US" dirty="0" smtClean="0"/>
          </a:p>
          <a:p>
            <a:endParaRPr lang="en-US" dirty="0"/>
          </a:p>
          <a:p>
            <a:r>
              <a:rPr lang="en-US" dirty="0" smtClean="0"/>
              <a:t>Especially </a:t>
            </a:r>
            <a:r>
              <a:rPr lang="en-US" dirty="0"/>
              <a:t>in grades 1–5, you need to design the learning experiences to help them establish a base on which to build future, more abstract learning. </a:t>
            </a:r>
          </a:p>
        </p:txBody>
      </p:sp>
    </p:spTree>
    <p:extLst>
      <p:ext uri="{BB962C8B-B14F-4D97-AF65-F5344CB8AC3E}">
        <p14:creationId xmlns="" xmlns:p14="http://schemas.microsoft.com/office/powerpoint/2010/main" val="860783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wise learning outcomes </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pPr marL="0" indent="0">
              <a:buNone/>
            </a:pPr>
            <a:r>
              <a:rPr lang="en-US" dirty="0"/>
              <a:t>G</a:t>
            </a:r>
            <a:r>
              <a:rPr lang="en-US" dirty="0" smtClean="0"/>
              <a:t>rades </a:t>
            </a:r>
            <a:r>
              <a:rPr lang="en-US" dirty="0"/>
              <a:t>1–3: </a:t>
            </a:r>
            <a:endParaRPr lang="en-US" dirty="0" smtClean="0"/>
          </a:p>
          <a:p>
            <a:pPr marL="0" indent="0">
              <a:buNone/>
            </a:pPr>
            <a:endParaRPr lang="en-US" dirty="0"/>
          </a:p>
          <a:p>
            <a:r>
              <a:rPr lang="en-US" dirty="0"/>
              <a:t>Builds awareness that objects can be described by their physical properties </a:t>
            </a:r>
            <a:endParaRPr lang="en-US" dirty="0" smtClean="0"/>
          </a:p>
          <a:p>
            <a:pPr marL="0" indent="0">
              <a:buNone/>
            </a:pPr>
            <a:endParaRPr lang="en-US" dirty="0"/>
          </a:p>
          <a:p>
            <a:r>
              <a:rPr lang="en-US" dirty="0"/>
              <a:t>Examines how properties of objects may differ from the properties of the materials by which they were made </a:t>
            </a:r>
          </a:p>
          <a:p>
            <a:endParaRPr lang="en-US" dirty="0" smtClean="0"/>
          </a:p>
          <a:p>
            <a:r>
              <a:rPr lang="en-US" dirty="0" smtClean="0"/>
              <a:t>Investigates </a:t>
            </a:r>
            <a:r>
              <a:rPr lang="en-US" dirty="0"/>
              <a:t>changes in the observable properties of materials due to heat, cold, and exposure to weather </a:t>
            </a:r>
          </a:p>
          <a:p>
            <a:endParaRPr lang="en-US" dirty="0" smtClean="0"/>
          </a:p>
          <a:p>
            <a:r>
              <a:rPr lang="en-US" dirty="0" smtClean="0"/>
              <a:t>Demonstrates </a:t>
            </a:r>
            <a:r>
              <a:rPr lang="en-US" dirty="0"/>
              <a:t>that water can be changed from one state to another and that these changes are reversible </a:t>
            </a:r>
          </a:p>
          <a:p>
            <a:endParaRPr lang="en-US" dirty="0" smtClean="0"/>
          </a:p>
          <a:p>
            <a:r>
              <a:rPr lang="en-US" dirty="0" smtClean="0"/>
              <a:t>Concludes </a:t>
            </a:r>
            <a:r>
              <a:rPr lang="en-US" dirty="0"/>
              <a:t>that materials can exist as solids, liquids, and gases that have </a:t>
            </a:r>
            <a:r>
              <a:rPr lang="en-US" dirty="0" smtClean="0"/>
              <a:t>describable </a:t>
            </a:r>
            <a:r>
              <a:rPr lang="en-US" dirty="0"/>
              <a:t>differences </a:t>
            </a:r>
          </a:p>
          <a:p>
            <a:endParaRPr lang="en-US" dirty="0"/>
          </a:p>
        </p:txBody>
      </p:sp>
    </p:spTree>
    <p:extLst>
      <p:ext uri="{BB962C8B-B14F-4D97-AF65-F5344CB8AC3E}">
        <p14:creationId xmlns="" xmlns:p14="http://schemas.microsoft.com/office/powerpoint/2010/main" val="3649756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wise learning outcomes </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pPr marL="0" indent="0">
              <a:buNone/>
            </a:pPr>
            <a:r>
              <a:rPr lang="en-US" dirty="0"/>
              <a:t>G</a:t>
            </a:r>
            <a:r>
              <a:rPr lang="en-US" dirty="0" smtClean="0"/>
              <a:t>rades 4-6: </a:t>
            </a:r>
            <a:endParaRPr lang="en-US" dirty="0"/>
          </a:p>
          <a:p>
            <a:r>
              <a:rPr lang="en-US" dirty="0"/>
              <a:t>Gains an understanding that mass is conserved even when materials are reshaped or broken into smaller </a:t>
            </a:r>
            <a:r>
              <a:rPr lang="en-US" dirty="0" smtClean="0"/>
              <a:t>pieces</a:t>
            </a:r>
          </a:p>
          <a:p>
            <a:pPr marL="0" indent="0">
              <a:buNone/>
            </a:pPr>
            <a:r>
              <a:rPr lang="en-US" dirty="0" smtClean="0"/>
              <a:t> </a:t>
            </a:r>
            <a:endParaRPr lang="en-US" dirty="0"/>
          </a:p>
          <a:p>
            <a:r>
              <a:rPr lang="en-US" dirty="0" smtClean="0"/>
              <a:t>Recognizes </a:t>
            </a:r>
            <a:r>
              <a:rPr lang="en-US" dirty="0"/>
              <a:t>that materials have properties that are independent of the shape or size of the sample </a:t>
            </a:r>
          </a:p>
          <a:p>
            <a:endParaRPr lang="en-US" dirty="0" smtClean="0"/>
          </a:p>
          <a:p>
            <a:r>
              <a:rPr lang="en-US" dirty="0" smtClean="0"/>
              <a:t>Explains </a:t>
            </a:r>
            <a:r>
              <a:rPr lang="en-US" dirty="0"/>
              <a:t>that water can change from one state to another by heating or cooling </a:t>
            </a:r>
          </a:p>
          <a:p>
            <a:endParaRPr lang="en-US" dirty="0"/>
          </a:p>
        </p:txBody>
      </p:sp>
    </p:spTree>
    <p:extLst>
      <p:ext uri="{BB962C8B-B14F-4D97-AF65-F5344CB8AC3E}">
        <p14:creationId xmlns="" xmlns:p14="http://schemas.microsoft.com/office/powerpoint/2010/main" val="3902957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fontScale="92500" lnSpcReduction="20000"/>
          </a:bodyPr>
          <a:lstStyle/>
          <a:p>
            <a:pPr marL="0" indent="0">
              <a:buNone/>
            </a:pPr>
            <a:endParaRPr lang="en-US" sz="300" dirty="0"/>
          </a:p>
          <a:p>
            <a:pPr marL="0" indent="0">
              <a:buNone/>
            </a:pPr>
            <a:r>
              <a:rPr lang="sv-SE" dirty="0" err="1"/>
              <a:t>G</a:t>
            </a:r>
            <a:r>
              <a:rPr lang="sv-SE" dirty="0" err="1" smtClean="0"/>
              <a:t>rades</a:t>
            </a:r>
            <a:r>
              <a:rPr lang="sv-SE" dirty="0" smtClean="0"/>
              <a:t> </a:t>
            </a:r>
            <a:r>
              <a:rPr lang="sv-SE" dirty="0"/>
              <a:t>7–8: </a:t>
            </a:r>
            <a:endParaRPr lang="sv-SE" dirty="0" smtClean="0"/>
          </a:p>
          <a:p>
            <a:pPr marL="0" indent="0">
              <a:buNone/>
            </a:pPr>
            <a:endParaRPr lang="sv-SE" dirty="0"/>
          </a:p>
          <a:p>
            <a:r>
              <a:rPr lang="en-US" dirty="0"/>
              <a:t>Describes matter (e.g. chemical substances, common materials, living organisms) as being made of enormous numbers of minute particles called atoms (e.g. by referring to mixtures, pure substances, etc.</a:t>
            </a:r>
            <a:r>
              <a:rPr lang="en-US" dirty="0" smtClean="0"/>
              <a:t>)</a:t>
            </a:r>
          </a:p>
          <a:p>
            <a:endParaRPr lang="en-US" dirty="0"/>
          </a:p>
          <a:p>
            <a:r>
              <a:rPr lang="en-US" dirty="0"/>
              <a:t>Demonstrates the relationship between the structure and the properties of matter, focusing on the physical properties of substances </a:t>
            </a:r>
          </a:p>
          <a:p>
            <a:endParaRPr lang="en-US" dirty="0"/>
          </a:p>
        </p:txBody>
      </p:sp>
      <p:sp>
        <p:nvSpPr>
          <p:cNvPr id="4" name="Title 1"/>
          <p:cNvSpPr>
            <a:spLocks noGrp="1"/>
          </p:cNvSpPr>
          <p:nvPr>
            <p:ph type="title"/>
          </p:nvPr>
        </p:nvSpPr>
        <p:spPr/>
        <p:txBody>
          <a:bodyPr/>
          <a:lstStyle/>
          <a:p>
            <a:r>
              <a:rPr lang="en-US" dirty="0" smtClean="0"/>
              <a:t>Grade wise learning outcomes </a:t>
            </a:r>
            <a:endParaRPr lang="en-US" dirty="0"/>
          </a:p>
        </p:txBody>
      </p:sp>
    </p:spTree>
    <p:extLst>
      <p:ext uri="{BB962C8B-B14F-4D97-AF65-F5344CB8AC3E}">
        <p14:creationId xmlns="" xmlns:p14="http://schemas.microsoft.com/office/powerpoint/2010/main" val="744661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ADDITIONAL RESOURCES </a:t>
            </a:r>
            <a:endParaRPr lang="en-US" sz="3600" b="1" dirty="0"/>
          </a:p>
        </p:txBody>
      </p:sp>
      <p:sp>
        <p:nvSpPr>
          <p:cNvPr id="3" name="Content Placeholder 2"/>
          <p:cNvSpPr>
            <a:spLocks noGrp="1"/>
          </p:cNvSpPr>
          <p:nvPr>
            <p:ph idx="1"/>
          </p:nvPr>
        </p:nvSpPr>
        <p:spPr>
          <a:xfrm>
            <a:off x="457200" y="1143000"/>
            <a:ext cx="8229600" cy="5029200"/>
          </a:xfrm>
        </p:spPr>
        <p:txBody>
          <a:bodyPr>
            <a:normAutofit fontScale="55000" lnSpcReduction="20000"/>
          </a:bodyPr>
          <a:lstStyle/>
          <a:p>
            <a:r>
              <a:rPr lang="en-US" i="1" dirty="0" smtClean="0"/>
              <a:t>Chemistry: Matter and Change. The McGraw Hill Companies, Inc. (2005.) </a:t>
            </a:r>
          </a:p>
          <a:p>
            <a:r>
              <a:rPr lang="en-US" dirty="0" smtClean="0"/>
              <a:t>Chapter 3: Matter—Properties and Changes, p. 54. </a:t>
            </a:r>
          </a:p>
          <a:p>
            <a:r>
              <a:rPr lang="en-US" dirty="0" smtClean="0"/>
              <a:t>Chapter 6: The Periodic Table and Periodic Law, p. 150. </a:t>
            </a:r>
          </a:p>
          <a:p>
            <a:r>
              <a:rPr lang="en-US" dirty="0" smtClean="0"/>
              <a:t>Chapter 7: The Elements, p. 178. </a:t>
            </a:r>
          </a:p>
          <a:p>
            <a:endParaRPr lang="en-US" dirty="0" smtClean="0"/>
          </a:p>
          <a:p>
            <a:r>
              <a:rPr lang="fr-FR" i="1" dirty="0" err="1" smtClean="0"/>
              <a:t>Beyond</a:t>
            </a:r>
            <a:r>
              <a:rPr lang="fr-FR" i="1" dirty="0" smtClean="0"/>
              <a:t> </a:t>
            </a:r>
            <a:r>
              <a:rPr lang="fr-FR" i="1" dirty="0" err="1" smtClean="0"/>
              <a:t>Appearances</a:t>
            </a:r>
            <a:r>
              <a:rPr lang="fr-FR" i="1" dirty="0" smtClean="0"/>
              <a:t>, </a:t>
            </a:r>
            <a:r>
              <a:rPr lang="fr-FR" i="1" dirty="0" err="1" smtClean="0"/>
              <a:t>Chapters</a:t>
            </a:r>
            <a:r>
              <a:rPr lang="fr-FR" i="1" dirty="0" smtClean="0"/>
              <a:t> 4, 5 (</a:t>
            </a:r>
            <a:r>
              <a:rPr lang="fr-FR" i="1" dirty="0" err="1" smtClean="0"/>
              <a:t>Misconceptions</a:t>
            </a:r>
            <a:r>
              <a:rPr lang="fr-FR" i="1" dirty="0" smtClean="0"/>
              <a:t>). </a:t>
            </a:r>
          </a:p>
          <a:p>
            <a:r>
              <a:rPr lang="en-US" u="sng" dirty="0" smtClean="0"/>
              <a:t>www.chemsoc.org/pdf/learnnet/rsc/miscon.pdf. </a:t>
            </a:r>
          </a:p>
          <a:p>
            <a:endParaRPr lang="en-US" dirty="0" smtClean="0"/>
          </a:p>
          <a:p>
            <a:r>
              <a:rPr lang="en-US" dirty="0" err="1" smtClean="0"/>
              <a:t>WebElements</a:t>
            </a:r>
            <a:r>
              <a:rPr lang="en-US" dirty="0" smtClean="0"/>
              <a:t>. ‘The Periodic Table on the Web’. </a:t>
            </a:r>
          </a:p>
          <a:p>
            <a:r>
              <a:rPr lang="en-US" u="sng" dirty="0" smtClean="0"/>
              <a:t>http://www.webelements.com. </a:t>
            </a:r>
          </a:p>
          <a:p>
            <a:endParaRPr lang="en-US" dirty="0" smtClean="0"/>
          </a:p>
          <a:p>
            <a:r>
              <a:rPr lang="en-US" dirty="0" smtClean="0"/>
              <a:t>Khan Academy. ‘Periodic Table Trends and Bonding’. </a:t>
            </a:r>
          </a:p>
          <a:p>
            <a:r>
              <a:rPr lang="en-US" u="sng" dirty="0" smtClean="0"/>
              <a:t>http://www.khanacademy.org/science/chemistry/periodic-table-trends-bonding. </a:t>
            </a:r>
          </a:p>
          <a:p>
            <a:endParaRPr lang="en-US" dirty="0" smtClean="0"/>
          </a:p>
          <a:p>
            <a:r>
              <a:rPr lang="en-US" dirty="0" smtClean="0"/>
              <a:t>Khan Academy. ‘States of Matter’. </a:t>
            </a:r>
          </a:p>
          <a:p>
            <a:r>
              <a:rPr lang="en-US" u="sng" dirty="0" smtClean="0"/>
              <a:t>http://www.khanacademy.org/science/chemistry/states-of-matter.</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829</TotalTime>
  <Words>862</Words>
  <Application>Microsoft Office PowerPoint</Application>
  <PresentationFormat>On-screen Show (4:3)</PresentationFormat>
  <Paragraphs>89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 # 31  </vt:lpstr>
      <vt:lpstr>Designing activities for elementary grade science </vt:lpstr>
      <vt:lpstr>Designing activities for elementary grade science </vt:lpstr>
      <vt:lpstr>Designing activities for elementary grade science </vt:lpstr>
      <vt:lpstr>Water (buoyancy and density) </vt:lpstr>
      <vt:lpstr>Change of state </vt:lpstr>
      <vt:lpstr>Suggested Learning Progression </vt:lpstr>
      <vt:lpstr>Grade wise learning outcomes </vt:lpstr>
      <vt:lpstr>Grade wise learning outcomes </vt:lpstr>
      <vt:lpstr>Grade wise learning outcomes </vt:lpstr>
      <vt:lpstr>ADDITIONAL RESOURCES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138</cp:revision>
  <dcterms:created xsi:type="dcterms:W3CDTF">2014-06-03T04:54:29Z</dcterms:created>
  <dcterms:modified xsi:type="dcterms:W3CDTF">2014-07-19T11:10:41Z</dcterms:modified>
</cp:coreProperties>
</file>