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152"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p14="http://schemas.microsoft.com/office/powerpoint/2010/main" xmlns=""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30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914400" y="3733800"/>
            <a:ext cx="8229600" cy="838200"/>
          </a:xfrm>
          <a:prstGeom prst="rect">
            <a:avLst/>
          </a:prstGeom>
        </p:spPr>
        <p:txBody>
          <a:bodyPr vert="horz" lIns="91440" tIns="45720" rIns="91440" bIns="45720" rtlCol="0" anchor="ctr">
            <a:noAutofit/>
          </a:bodyPr>
          <a:lstStyle/>
          <a:p>
            <a:endParaRPr lang="en-US" sz="3200" dirty="0" smtClean="0"/>
          </a:p>
          <a:p>
            <a:pPr algn="ctr"/>
            <a:r>
              <a:rPr lang="en-US" sz="3200" b="1" dirty="0" smtClean="0"/>
              <a:t>STATES OF MATTER AND PARTICLE THEORY </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STATES OF MATTER AND PARTICLE THEORY </a:t>
            </a:r>
            <a:endParaRPr lang="en-US" sz="3200" dirty="0"/>
          </a:p>
        </p:txBody>
      </p:sp>
      <p:sp>
        <p:nvSpPr>
          <p:cNvPr id="3" name="Content Placeholder 2"/>
          <p:cNvSpPr>
            <a:spLocks noGrp="1"/>
          </p:cNvSpPr>
          <p:nvPr>
            <p:ph idx="1"/>
          </p:nvPr>
        </p:nvSpPr>
        <p:spPr>
          <a:xfrm>
            <a:off x="381000" y="1066800"/>
            <a:ext cx="8229600" cy="5029200"/>
          </a:xfrm>
        </p:spPr>
        <p:txBody>
          <a:bodyPr>
            <a:normAutofit fontScale="85000" lnSpcReduction="10000"/>
          </a:bodyPr>
          <a:lstStyle/>
          <a:p>
            <a:endParaRPr lang="en-US" dirty="0"/>
          </a:p>
          <a:p>
            <a:r>
              <a:rPr lang="en-US" dirty="0"/>
              <a:t>Most </a:t>
            </a:r>
            <a:r>
              <a:rPr lang="en-US" dirty="0" smtClean="0"/>
              <a:t>Students </a:t>
            </a:r>
            <a:r>
              <a:rPr lang="en-US" dirty="0"/>
              <a:t>have seen the models for states of matter in textbooks. As a result, they might be able to recall some of the basic descriptions</a:t>
            </a:r>
            <a:r>
              <a:rPr lang="en-US" dirty="0" smtClean="0"/>
              <a:t>.</a:t>
            </a:r>
          </a:p>
          <a:p>
            <a:endParaRPr lang="en-US" dirty="0"/>
          </a:p>
          <a:p>
            <a:r>
              <a:rPr lang="en-US" dirty="0" smtClean="0"/>
              <a:t>However</a:t>
            </a:r>
            <a:r>
              <a:rPr lang="en-US" dirty="0"/>
              <a:t>, most often they are only able to recite what they memorized. They lack a deeper conceptual understanding of particle theory. </a:t>
            </a:r>
            <a:endParaRPr lang="en-US" dirty="0" smtClean="0"/>
          </a:p>
          <a:p>
            <a:endParaRPr lang="en-US" dirty="0"/>
          </a:p>
          <a:p>
            <a:r>
              <a:rPr lang="en-US" dirty="0" smtClean="0"/>
              <a:t>Therefore</a:t>
            </a:r>
            <a:r>
              <a:rPr lang="en-US" dirty="0"/>
              <a:t>, it is it is essential to spend time developing this deeper understanding. Listen carefully to their ideas to prevent misconceptions. </a:t>
            </a:r>
          </a:p>
        </p:txBody>
      </p:sp>
    </p:spTree>
    <p:extLst>
      <p:ext uri="{BB962C8B-B14F-4D97-AF65-F5344CB8AC3E}">
        <p14:creationId xmlns:p14="http://schemas.microsoft.com/office/powerpoint/2010/main" xmlns="" val="21568789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Syringe with air </a:t>
            </a:r>
            <a:endParaRPr lang="en-US" dirty="0"/>
          </a:p>
        </p:txBody>
      </p:sp>
      <p:sp>
        <p:nvSpPr>
          <p:cNvPr id="3" name="Content Placeholder 2"/>
          <p:cNvSpPr>
            <a:spLocks noGrp="1"/>
          </p:cNvSpPr>
          <p:nvPr>
            <p:ph idx="1"/>
          </p:nvPr>
        </p:nvSpPr>
        <p:spPr>
          <a:xfrm>
            <a:off x="457200" y="1143000"/>
            <a:ext cx="8229600" cy="4525963"/>
          </a:xfrm>
        </p:spPr>
        <p:txBody>
          <a:bodyPr>
            <a:normAutofit fontScale="92500" lnSpcReduction="10000"/>
          </a:bodyPr>
          <a:lstStyle/>
          <a:p>
            <a:pPr marL="0" indent="0">
              <a:buNone/>
            </a:pPr>
            <a:endParaRPr lang="en-US" dirty="0"/>
          </a:p>
          <a:p>
            <a:r>
              <a:rPr lang="en-US" dirty="0" smtClean="0"/>
              <a:t>In </a:t>
            </a:r>
            <a:r>
              <a:rPr lang="en-US" dirty="0"/>
              <a:t>this activity, establish the concept that gases are matter and that gases can be compressed. (Demonstrate, for instance, by compressing a closed syringe that contains nothing but air.) </a:t>
            </a:r>
            <a:endParaRPr lang="en-US" dirty="0" smtClean="0"/>
          </a:p>
          <a:p>
            <a:endParaRPr lang="en-US" dirty="0"/>
          </a:p>
          <a:p>
            <a:r>
              <a:rPr lang="en-US" dirty="0" smtClean="0"/>
              <a:t>Ask Students </a:t>
            </a:r>
            <a:r>
              <a:rPr lang="en-US" dirty="0"/>
              <a:t>what they observe and how they would explain what’s happening inside the syringe. Push their thinking until they visualize the particles that are inside the syringe. </a:t>
            </a:r>
          </a:p>
        </p:txBody>
      </p:sp>
    </p:spTree>
    <p:extLst>
      <p:ext uri="{BB962C8B-B14F-4D97-AF65-F5344CB8AC3E}">
        <p14:creationId xmlns:p14="http://schemas.microsoft.com/office/powerpoint/2010/main" xmlns="" val="1216652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953000"/>
          </a:xfrm>
        </p:spPr>
        <p:txBody>
          <a:bodyPr>
            <a:normAutofit fontScale="85000" lnSpcReduction="10000"/>
          </a:bodyPr>
          <a:lstStyle/>
          <a:p>
            <a:endParaRPr lang="en-US" dirty="0"/>
          </a:p>
          <a:p>
            <a:r>
              <a:rPr lang="en-US" dirty="0"/>
              <a:t>First, have them draw a picture that represents the syringe and the air inside. Discuss how they could represent the air in the syringe in their drawing. </a:t>
            </a:r>
            <a:endParaRPr lang="en-US" dirty="0" smtClean="0"/>
          </a:p>
          <a:p>
            <a:endParaRPr lang="en-US" dirty="0"/>
          </a:p>
          <a:p>
            <a:r>
              <a:rPr lang="en-US" dirty="0" smtClean="0"/>
              <a:t>What </a:t>
            </a:r>
            <a:r>
              <a:rPr lang="en-US" dirty="0"/>
              <a:t>kinds of particles are in air? Have them discuss a visual representation that reflects their understanding. </a:t>
            </a:r>
            <a:endParaRPr lang="en-US" dirty="0" smtClean="0"/>
          </a:p>
          <a:p>
            <a:endParaRPr lang="en-US" dirty="0"/>
          </a:p>
          <a:p>
            <a:r>
              <a:rPr lang="en-US" dirty="0" smtClean="0"/>
              <a:t>How </a:t>
            </a:r>
            <a:r>
              <a:rPr lang="en-US" dirty="0"/>
              <a:t>would they include the gas molecules in the drawing? Make sure they understand that air is a gaseous mixture of different molecules, such as nitrogen, oxygen, and so on. </a:t>
            </a:r>
          </a:p>
        </p:txBody>
      </p:sp>
      <p:sp>
        <p:nvSpPr>
          <p:cNvPr id="4" name="Title 1"/>
          <p:cNvSpPr>
            <a:spLocks noGrp="1"/>
          </p:cNvSpPr>
          <p:nvPr>
            <p:ph type="title"/>
          </p:nvPr>
        </p:nvSpPr>
        <p:spPr/>
        <p:txBody>
          <a:bodyPr>
            <a:normAutofit/>
          </a:bodyPr>
          <a:lstStyle/>
          <a:p>
            <a:r>
              <a:rPr lang="en-US" b="1" dirty="0"/>
              <a:t>Syringe with </a:t>
            </a:r>
            <a:r>
              <a:rPr lang="en-US" b="1" dirty="0" smtClean="0"/>
              <a:t>air continue ……. </a:t>
            </a:r>
            <a:endParaRPr lang="en-US" dirty="0"/>
          </a:p>
        </p:txBody>
      </p:sp>
    </p:spTree>
    <p:extLst>
      <p:ext uri="{BB962C8B-B14F-4D97-AF65-F5344CB8AC3E}">
        <p14:creationId xmlns:p14="http://schemas.microsoft.com/office/powerpoint/2010/main" xmlns="" val="280781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53000"/>
          </a:xfrm>
        </p:spPr>
        <p:txBody>
          <a:bodyPr>
            <a:normAutofit/>
          </a:bodyPr>
          <a:lstStyle/>
          <a:p>
            <a:endParaRPr lang="en-US" dirty="0"/>
          </a:p>
          <a:p>
            <a:r>
              <a:rPr lang="en-US" dirty="0"/>
              <a:t>Continue the discussion by asking them to zoom in even closer and explain what’s inside each molecule (revisit the atomic structure). </a:t>
            </a:r>
            <a:endParaRPr lang="en-US" dirty="0" smtClean="0"/>
          </a:p>
          <a:p>
            <a:endParaRPr lang="en-US" dirty="0"/>
          </a:p>
          <a:p>
            <a:r>
              <a:rPr lang="en-US" dirty="0" smtClean="0"/>
              <a:t>What’s </a:t>
            </a:r>
            <a:r>
              <a:rPr lang="en-US" dirty="0"/>
              <a:t>in the space between the particles? Make sure that Student Teachers understand that there is nothing in that space. </a:t>
            </a:r>
          </a:p>
        </p:txBody>
      </p:sp>
      <p:sp>
        <p:nvSpPr>
          <p:cNvPr id="4" name="Title 1"/>
          <p:cNvSpPr>
            <a:spLocks noGrp="1"/>
          </p:cNvSpPr>
          <p:nvPr>
            <p:ph type="title"/>
          </p:nvPr>
        </p:nvSpPr>
        <p:spPr/>
        <p:txBody>
          <a:bodyPr>
            <a:normAutofit/>
          </a:bodyPr>
          <a:lstStyle/>
          <a:p>
            <a:r>
              <a:rPr lang="en-US" b="1" dirty="0"/>
              <a:t>Syringe with </a:t>
            </a:r>
            <a:r>
              <a:rPr lang="en-US" b="1" dirty="0" smtClean="0"/>
              <a:t>air continue ……. </a:t>
            </a:r>
            <a:endParaRPr lang="en-US" dirty="0"/>
          </a:p>
        </p:txBody>
      </p:sp>
    </p:spTree>
    <p:extLst>
      <p:ext uri="{BB962C8B-B14F-4D97-AF65-F5344CB8AC3E}">
        <p14:creationId xmlns:p14="http://schemas.microsoft.com/office/powerpoint/2010/main" xmlns="" val="18304361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53000"/>
          </a:xfrm>
        </p:spPr>
        <p:txBody>
          <a:bodyPr>
            <a:normAutofit fontScale="92500" lnSpcReduction="20000"/>
          </a:bodyPr>
          <a:lstStyle/>
          <a:p>
            <a:endParaRPr lang="en-US" dirty="0"/>
          </a:p>
          <a:p>
            <a:r>
              <a:rPr lang="en-US" dirty="0"/>
              <a:t>Second, continue the discussion about what happens if you compress the syringe. Draw a picture of that next to the uncompressed syringe. </a:t>
            </a:r>
            <a:endParaRPr lang="en-US" dirty="0" smtClean="0"/>
          </a:p>
          <a:p>
            <a:endParaRPr lang="en-US" dirty="0"/>
          </a:p>
          <a:p>
            <a:r>
              <a:rPr lang="en-US" dirty="0" smtClean="0"/>
              <a:t>Student </a:t>
            </a:r>
            <a:r>
              <a:rPr lang="en-US" dirty="0"/>
              <a:t>Teachers should realize that the only thing that changes is the space between the molecules. </a:t>
            </a:r>
            <a:endParaRPr lang="en-US" dirty="0" smtClean="0"/>
          </a:p>
          <a:p>
            <a:endParaRPr lang="en-US" dirty="0"/>
          </a:p>
          <a:p>
            <a:r>
              <a:rPr lang="en-US" dirty="0" smtClean="0"/>
              <a:t>The </a:t>
            </a:r>
            <a:r>
              <a:rPr lang="en-US" dirty="0"/>
              <a:t>number and type of molecules do not change; they are just contained in a smaller volume. </a:t>
            </a:r>
          </a:p>
        </p:txBody>
      </p:sp>
      <p:sp>
        <p:nvSpPr>
          <p:cNvPr id="4" name="Title 1"/>
          <p:cNvSpPr>
            <a:spLocks noGrp="1"/>
          </p:cNvSpPr>
          <p:nvPr>
            <p:ph type="title"/>
          </p:nvPr>
        </p:nvSpPr>
        <p:spPr/>
        <p:txBody>
          <a:bodyPr>
            <a:normAutofit/>
          </a:bodyPr>
          <a:lstStyle/>
          <a:p>
            <a:r>
              <a:rPr lang="en-US" b="1" dirty="0"/>
              <a:t>Syringe with </a:t>
            </a:r>
            <a:r>
              <a:rPr lang="en-US" b="1" dirty="0" smtClean="0"/>
              <a:t>air continue ……. </a:t>
            </a:r>
            <a:endParaRPr lang="en-US" dirty="0"/>
          </a:p>
        </p:txBody>
      </p:sp>
    </p:spTree>
    <p:extLst>
      <p:ext uri="{BB962C8B-B14F-4D97-AF65-F5344CB8AC3E}">
        <p14:creationId xmlns:p14="http://schemas.microsoft.com/office/powerpoint/2010/main" xmlns="" val="4262044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525963"/>
          </a:xfrm>
        </p:spPr>
        <p:txBody>
          <a:bodyPr>
            <a:normAutofit fontScale="85000" lnSpcReduction="20000"/>
          </a:bodyPr>
          <a:lstStyle/>
          <a:p>
            <a:endParaRPr lang="en-US" dirty="0"/>
          </a:p>
          <a:p>
            <a:r>
              <a:rPr lang="en-US" dirty="0"/>
              <a:t>Third, relate the particle theory to the states of matter. Show the models of how the particles are arranged in the different states of matter. </a:t>
            </a:r>
            <a:endParaRPr lang="en-US" dirty="0" smtClean="0"/>
          </a:p>
          <a:p>
            <a:endParaRPr lang="en-US" dirty="0"/>
          </a:p>
          <a:p>
            <a:r>
              <a:rPr lang="en-US" dirty="0" smtClean="0"/>
              <a:t>Make </a:t>
            </a:r>
            <a:r>
              <a:rPr lang="en-US" dirty="0"/>
              <a:t>sure that Student Teachers understand that this is a theory. The drawing is a model representing any type of particles in those states. </a:t>
            </a:r>
            <a:endParaRPr lang="en-US" dirty="0" smtClean="0"/>
          </a:p>
          <a:p>
            <a:endParaRPr lang="en-US" dirty="0"/>
          </a:p>
          <a:p>
            <a:r>
              <a:rPr lang="en-US" dirty="0" smtClean="0"/>
              <a:t>You </a:t>
            </a:r>
            <a:r>
              <a:rPr lang="en-US" dirty="0"/>
              <a:t>might also want to discuss with the class what a theory is and what a model is. </a:t>
            </a:r>
          </a:p>
        </p:txBody>
      </p:sp>
      <p:sp>
        <p:nvSpPr>
          <p:cNvPr id="4" name="Title 1"/>
          <p:cNvSpPr>
            <a:spLocks noGrp="1"/>
          </p:cNvSpPr>
          <p:nvPr>
            <p:ph type="title"/>
          </p:nvPr>
        </p:nvSpPr>
        <p:spPr/>
        <p:txBody>
          <a:bodyPr>
            <a:normAutofit/>
          </a:bodyPr>
          <a:lstStyle/>
          <a:p>
            <a:r>
              <a:rPr lang="en-US" b="1" dirty="0"/>
              <a:t>Syringe with </a:t>
            </a:r>
            <a:r>
              <a:rPr lang="en-US" b="1" dirty="0" smtClean="0"/>
              <a:t>air continue ……. </a:t>
            </a:r>
            <a:endParaRPr lang="en-US" dirty="0"/>
          </a:p>
        </p:txBody>
      </p:sp>
    </p:spTree>
    <p:extLst>
      <p:ext uri="{BB962C8B-B14F-4D97-AF65-F5344CB8AC3E}">
        <p14:creationId xmlns:p14="http://schemas.microsoft.com/office/powerpoint/2010/main" xmlns="" val="2529884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Ice </a:t>
            </a:r>
            <a:r>
              <a:rPr lang="en-US" b="1" dirty="0"/>
              <a:t>to water to steam </a:t>
            </a:r>
            <a:endParaRPr lang="en-US" dirty="0"/>
          </a:p>
        </p:txBody>
      </p:sp>
      <p:sp>
        <p:nvSpPr>
          <p:cNvPr id="3" name="Content Placeholder 2"/>
          <p:cNvSpPr>
            <a:spLocks noGrp="1"/>
          </p:cNvSpPr>
          <p:nvPr>
            <p:ph idx="1"/>
          </p:nvPr>
        </p:nvSpPr>
        <p:spPr>
          <a:xfrm>
            <a:off x="457200" y="1295400"/>
            <a:ext cx="8229600" cy="4876800"/>
          </a:xfrm>
        </p:spPr>
        <p:txBody>
          <a:bodyPr>
            <a:normAutofit fontScale="92500" lnSpcReduction="20000"/>
          </a:bodyPr>
          <a:lstStyle/>
          <a:p>
            <a:pPr marL="0" indent="0">
              <a:buNone/>
            </a:pPr>
            <a:endParaRPr lang="en-US" sz="1200" dirty="0"/>
          </a:p>
          <a:p>
            <a:r>
              <a:rPr lang="en-US" dirty="0"/>
              <a:t>Remind Student Teachers of the activity in which they changed ice to water/</a:t>
            </a:r>
            <a:r>
              <a:rPr lang="en-US" dirty="0" err="1"/>
              <a:t>vapour</a:t>
            </a:r>
            <a:r>
              <a:rPr lang="en-US" dirty="0"/>
              <a:t> and that this change of state required energy. </a:t>
            </a:r>
            <a:endParaRPr lang="en-US" dirty="0" smtClean="0"/>
          </a:p>
          <a:p>
            <a:pPr marL="0" indent="0">
              <a:buNone/>
            </a:pPr>
            <a:endParaRPr lang="en-US" sz="2000" dirty="0"/>
          </a:p>
          <a:p>
            <a:r>
              <a:rPr lang="en-US" dirty="0" smtClean="0"/>
              <a:t>Ask </a:t>
            </a:r>
            <a:r>
              <a:rPr lang="en-US" dirty="0"/>
              <a:t>them to brainstorm (in pairs) what </a:t>
            </a:r>
            <a:r>
              <a:rPr lang="en-US" dirty="0" smtClean="0"/>
              <a:t>happens </a:t>
            </a:r>
            <a:r>
              <a:rPr lang="en-US" dirty="0"/>
              <a:t>to the water (and its molecules) when it changes from ice to water to steam. </a:t>
            </a:r>
            <a:endParaRPr lang="en-US" dirty="0" smtClean="0"/>
          </a:p>
          <a:p>
            <a:endParaRPr lang="en-US" dirty="0"/>
          </a:p>
          <a:p>
            <a:r>
              <a:rPr lang="en-US" dirty="0" smtClean="0"/>
              <a:t>Ask </a:t>
            </a:r>
            <a:r>
              <a:rPr lang="en-US" dirty="0"/>
              <a:t>them to visualize their ideas on a micro level. Have them draw what they think happens to the particles. </a:t>
            </a:r>
          </a:p>
        </p:txBody>
      </p:sp>
    </p:spTree>
    <p:extLst>
      <p:ext uri="{BB962C8B-B14F-4D97-AF65-F5344CB8AC3E}">
        <p14:creationId xmlns:p14="http://schemas.microsoft.com/office/powerpoint/2010/main" xmlns="" val="34847745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Ice </a:t>
            </a:r>
            <a:r>
              <a:rPr lang="en-US" b="1" dirty="0"/>
              <a:t>to water to </a:t>
            </a:r>
            <a:r>
              <a:rPr lang="en-US" b="1" dirty="0" smtClean="0"/>
              <a:t>steam continue …… </a:t>
            </a:r>
            <a:endParaRPr lang="en-US" dirty="0"/>
          </a:p>
        </p:txBody>
      </p:sp>
      <p:sp>
        <p:nvSpPr>
          <p:cNvPr id="3" name="Content Placeholder 2"/>
          <p:cNvSpPr>
            <a:spLocks noGrp="1"/>
          </p:cNvSpPr>
          <p:nvPr>
            <p:ph idx="1"/>
          </p:nvPr>
        </p:nvSpPr>
        <p:spPr>
          <a:xfrm>
            <a:off x="457200" y="1295400"/>
            <a:ext cx="8229600" cy="4876800"/>
          </a:xfrm>
        </p:spPr>
        <p:txBody>
          <a:bodyPr>
            <a:normAutofit fontScale="92500" lnSpcReduction="20000"/>
          </a:bodyPr>
          <a:lstStyle/>
          <a:p>
            <a:pPr marL="0" indent="0">
              <a:buNone/>
            </a:pPr>
            <a:endParaRPr lang="en-US" sz="1800" dirty="0"/>
          </a:p>
          <a:p>
            <a:r>
              <a:rPr lang="en-US" dirty="0"/>
              <a:t>In this session, you may want to talk about the electrostatic forces that hold the particles together. </a:t>
            </a:r>
            <a:endParaRPr lang="en-US" dirty="0" smtClean="0"/>
          </a:p>
          <a:p>
            <a:endParaRPr lang="en-US" dirty="0"/>
          </a:p>
          <a:p>
            <a:r>
              <a:rPr lang="en-US" dirty="0" smtClean="0"/>
              <a:t>Explain </a:t>
            </a:r>
            <a:r>
              <a:rPr lang="en-US" dirty="0"/>
              <a:t>how, by adding energy to the substance, the particles gain more energy in the form of motion. Then the attractive forces between the particles weaken. </a:t>
            </a:r>
            <a:endParaRPr lang="en-US" dirty="0" smtClean="0"/>
          </a:p>
          <a:p>
            <a:endParaRPr lang="en-US" dirty="0"/>
          </a:p>
          <a:p>
            <a:r>
              <a:rPr lang="en-US" dirty="0" smtClean="0"/>
              <a:t>As </a:t>
            </a:r>
            <a:r>
              <a:rPr lang="en-US" dirty="0"/>
              <a:t>a result, the particles move more freely and go from a solid to a liquid to a gas state. </a:t>
            </a:r>
          </a:p>
        </p:txBody>
      </p:sp>
    </p:spTree>
    <p:extLst>
      <p:ext uri="{BB962C8B-B14F-4D97-AF65-F5344CB8AC3E}">
        <p14:creationId xmlns:p14="http://schemas.microsoft.com/office/powerpoint/2010/main" xmlns="" val="16165623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indent="0">
              <a:buNone/>
            </a:pPr>
            <a:endParaRPr lang="en-US" sz="500" dirty="0"/>
          </a:p>
          <a:p>
            <a:r>
              <a:rPr lang="en-US" dirty="0"/>
              <a:t>M</a:t>
            </a:r>
            <a:r>
              <a:rPr lang="en-US" dirty="0" smtClean="0"/>
              <a:t>ake </a:t>
            </a:r>
            <a:r>
              <a:rPr lang="en-US" dirty="0"/>
              <a:t>sure that </a:t>
            </a:r>
            <a:r>
              <a:rPr lang="en-US" dirty="0" smtClean="0"/>
              <a:t>Students </a:t>
            </a:r>
            <a:r>
              <a:rPr lang="en-US" dirty="0"/>
              <a:t>understood the main principles of the concepts covered. Confirm that they do not have any misconceptions. </a:t>
            </a:r>
            <a:endParaRPr lang="en-US" dirty="0" smtClean="0"/>
          </a:p>
          <a:p>
            <a:endParaRPr lang="en-US" dirty="0"/>
          </a:p>
          <a:p>
            <a:r>
              <a:rPr lang="en-US" dirty="0" smtClean="0"/>
              <a:t>To </a:t>
            </a:r>
            <a:r>
              <a:rPr lang="en-US" dirty="0"/>
              <a:t>do this, you might want to use the following questions to begin a conversation. Set aside ample time to repeat an explanation or even an experiment if several of them still struggle. </a:t>
            </a:r>
            <a:endParaRPr lang="en-US" dirty="0" smtClean="0"/>
          </a:p>
          <a:p>
            <a:endParaRPr lang="en-US" dirty="0"/>
          </a:p>
          <a:p>
            <a:r>
              <a:rPr lang="en-US" dirty="0" smtClean="0"/>
              <a:t>Do </a:t>
            </a:r>
            <a:r>
              <a:rPr lang="en-US" dirty="0"/>
              <a:t>not proceed unless they are ready. </a:t>
            </a:r>
          </a:p>
        </p:txBody>
      </p:sp>
      <p:sp>
        <p:nvSpPr>
          <p:cNvPr id="4" name="Title 1"/>
          <p:cNvSpPr>
            <a:spLocks noGrp="1"/>
          </p:cNvSpPr>
          <p:nvPr>
            <p:ph type="title"/>
          </p:nvPr>
        </p:nvSpPr>
        <p:spPr/>
        <p:txBody>
          <a:bodyPr>
            <a:normAutofit/>
          </a:bodyPr>
          <a:lstStyle/>
          <a:p>
            <a:r>
              <a:rPr lang="en-US" sz="3200" b="1" dirty="0" smtClean="0"/>
              <a:t>Checking </a:t>
            </a:r>
            <a:r>
              <a:rPr lang="en-US" sz="3200" b="1" dirty="0"/>
              <a:t>understanding about states of matter </a:t>
            </a:r>
            <a:endParaRPr lang="en-US" sz="3200" dirty="0"/>
          </a:p>
        </p:txBody>
      </p:sp>
    </p:spTree>
    <p:extLst>
      <p:ext uri="{BB962C8B-B14F-4D97-AF65-F5344CB8AC3E}">
        <p14:creationId xmlns:p14="http://schemas.microsoft.com/office/powerpoint/2010/main" xmlns="" val="34113647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noAutofit/>
          </a:bodyPr>
          <a:lstStyle/>
          <a:p>
            <a:pPr marL="0" indent="0">
              <a:buNone/>
            </a:pPr>
            <a:endParaRPr lang="en-US" sz="800" dirty="0"/>
          </a:p>
          <a:p>
            <a:r>
              <a:rPr lang="en-US" sz="2000" dirty="0"/>
              <a:t>Ask these and other open-ended questions to check for understanding: </a:t>
            </a:r>
            <a:endParaRPr lang="en-US" sz="2000" dirty="0" smtClean="0"/>
          </a:p>
          <a:p>
            <a:endParaRPr lang="en-US" sz="2000" dirty="0"/>
          </a:p>
          <a:p>
            <a:r>
              <a:rPr lang="en-US" sz="2000" dirty="0"/>
              <a:t>What is matter, and what is matter made of ? Is there anything in the universe that isn’t matter? What makes one kind of matter different from another kind of matter? </a:t>
            </a:r>
            <a:endParaRPr lang="en-US" sz="2000" dirty="0" smtClean="0"/>
          </a:p>
          <a:p>
            <a:endParaRPr lang="en-US" sz="2000" dirty="0"/>
          </a:p>
          <a:p>
            <a:r>
              <a:rPr lang="en-US" sz="2000" dirty="0"/>
              <a:t>Solids, liquids, and gases differ in the ability of particles to move around and away from each other. But all matter is mostly empty space. Where do you find that empty space? Do solids have as much empty space between particles as gases? </a:t>
            </a:r>
            <a:endParaRPr lang="en-US" sz="2000" dirty="0" smtClean="0"/>
          </a:p>
          <a:p>
            <a:endParaRPr lang="en-US" sz="2000" dirty="0"/>
          </a:p>
        </p:txBody>
      </p:sp>
      <p:sp>
        <p:nvSpPr>
          <p:cNvPr id="4" name="Title 1"/>
          <p:cNvSpPr>
            <a:spLocks noGrp="1"/>
          </p:cNvSpPr>
          <p:nvPr>
            <p:ph type="title"/>
          </p:nvPr>
        </p:nvSpPr>
        <p:spPr/>
        <p:txBody>
          <a:bodyPr>
            <a:normAutofit/>
          </a:bodyPr>
          <a:lstStyle/>
          <a:p>
            <a:r>
              <a:rPr lang="en-US" sz="3200" b="1" dirty="0" smtClean="0"/>
              <a:t>Checking </a:t>
            </a:r>
            <a:r>
              <a:rPr lang="en-US" sz="3200" b="1" dirty="0"/>
              <a:t>understanding about states of matter </a:t>
            </a:r>
            <a:endParaRPr lang="en-US" sz="3200" dirty="0"/>
          </a:p>
        </p:txBody>
      </p:sp>
    </p:spTree>
    <p:extLst>
      <p:ext uri="{BB962C8B-B14F-4D97-AF65-F5344CB8AC3E}">
        <p14:creationId xmlns:p14="http://schemas.microsoft.com/office/powerpoint/2010/main" xmlns="" val="10760606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525963"/>
          </a:xfrm>
        </p:spPr>
        <p:txBody>
          <a:bodyPr>
            <a:normAutofit fontScale="85000" lnSpcReduction="20000"/>
          </a:bodyPr>
          <a:lstStyle/>
          <a:p>
            <a:r>
              <a:rPr lang="en-US" dirty="0"/>
              <a:t>All physical and chemical changes are due to changes in the arrangement and motion of particles. </a:t>
            </a:r>
            <a:endParaRPr lang="en-US" dirty="0" smtClean="0"/>
          </a:p>
          <a:p>
            <a:endParaRPr lang="en-US" dirty="0"/>
          </a:p>
          <a:p>
            <a:r>
              <a:rPr lang="en-US" dirty="0" smtClean="0"/>
              <a:t>If </a:t>
            </a:r>
            <a:r>
              <a:rPr lang="en-US" dirty="0"/>
              <a:t>you melt something, is it still the same substance? What if you grind it up? When you vaporize water, does any matter disappear? (If you pour acid on a substance, is it still the same? </a:t>
            </a:r>
            <a:endParaRPr lang="en-US" dirty="0" smtClean="0"/>
          </a:p>
          <a:p>
            <a:endParaRPr lang="en-US" dirty="0"/>
          </a:p>
          <a:p>
            <a:r>
              <a:rPr lang="en-US" dirty="0" smtClean="0"/>
              <a:t>Note </a:t>
            </a:r>
            <a:r>
              <a:rPr lang="en-US" dirty="0"/>
              <a:t>that this last question is for only those Student Teachers who have prior knowledge of chemical change. This unit guide only alludes to chemical change in contrast to physical change. </a:t>
            </a:r>
          </a:p>
          <a:p>
            <a:endParaRPr lang="en-US" dirty="0"/>
          </a:p>
        </p:txBody>
      </p:sp>
      <p:sp>
        <p:nvSpPr>
          <p:cNvPr id="4" name="Title 1"/>
          <p:cNvSpPr>
            <a:spLocks noGrp="1"/>
          </p:cNvSpPr>
          <p:nvPr>
            <p:ph type="title"/>
          </p:nvPr>
        </p:nvSpPr>
        <p:spPr/>
        <p:txBody>
          <a:bodyPr>
            <a:normAutofit/>
          </a:bodyPr>
          <a:lstStyle/>
          <a:p>
            <a:r>
              <a:rPr lang="en-US" sz="3200" b="1" dirty="0" smtClean="0"/>
              <a:t>Checking </a:t>
            </a:r>
            <a:r>
              <a:rPr lang="en-US" sz="3200" b="1" dirty="0"/>
              <a:t>understanding about states of matter </a:t>
            </a:r>
            <a:endParaRPr lang="en-US" sz="3200" dirty="0"/>
          </a:p>
        </p:txBody>
      </p:sp>
    </p:spTree>
    <p:extLst>
      <p:ext uri="{BB962C8B-B14F-4D97-AF65-F5344CB8AC3E}">
        <p14:creationId xmlns:p14="http://schemas.microsoft.com/office/powerpoint/2010/main" xmlns="" val="35144485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867"/>
            <a:ext cx="8229600" cy="1143000"/>
          </a:xfrm>
        </p:spPr>
        <p:txBody>
          <a:bodyPr/>
          <a:lstStyle/>
          <a:p>
            <a:r>
              <a:rPr lang="en-US" dirty="0" smtClean="0"/>
              <a:t>Misconceptions </a:t>
            </a:r>
            <a:endParaRPr lang="en-US" dirty="0"/>
          </a:p>
        </p:txBody>
      </p:sp>
      <p:sp>
        <p:nvSpPr>
          <p:cNvPr id="3" name="Content Placeholder 2"/>
          <p:cNvSpPr>
            <a:spLocks noGrp="1"/>
          </p:cNvSpPr>
          <p:nvPr>
            <p:ph idx="1"/>
          </p:nvPr>
        </p:nvSpPr>
        <p:spPr>
          <a:xfrm>
            <a:off x="457200" y="1066800"/>
            <a:ext cx="8229600" cy="5181600"/>
          </a:xfrm>
        </p:spPr>
        <p:txBody>
          <a:bodyPr>
            <a:normAutofit fontScale="85000" lnSpcReduction="10000"/>
          </a:bodyPr>
          <a:lstStyle/>
          <a:p>
            <a:pPr marL="0" indent="0">
              <a:buNone/>
            </a:pPr>
            <a:endParaRPr lang="en-US" sz="800" dirty="0"/>
          </a:p>
          <a:p>
            <a:r>
              <a:rPr lang="en-US" dirty="0" smtClean="0"/>
              <a:t>Students </a:t>
            </a:r>
            <a:r>
              <a:rPr lang="en-US" dirty="0"/>
              <a:t>might think that only inorganic matter is made up of particles/ atoms. Make sure they understand that all matter is made of particle atoms. This doesn’t just include chemicals or inorganic matter, but also includes everything that has </a:t>
            </a:r>
            <a:r>
              <a:rPr lang="en-US" dirty="0" smtClean="0"/>
              <a:t>mass. </a:t>
            </a:r>
            <a:endParaRPr lang="en-US" dirty="0"/>
          </a:p>
          <a:p>
            <a:endParaRPr lang="en-US" dirty="0"/>
          </a:p>
          <a:p>
            <a:r>
              <a:rPr lang="en-US" dirty="0" smtClean="0"/>
              <a:t>Students </a:t>
            </a:r>
            <a:r>
              <a:rPr lang="en-US" dirty="0"/>
              <a:t>might accept that living things are made of cells and biological molecules. However, they might persist in the idea that organic matter (especially cells) are not made of atoms. This misconception may be related to difficulty understanding the very small size of atoms and molecules. </a:t>
            </a:r>
          </a:p>
          <a:p>
            <a:endParaRPr lang="en-US" dirty="0"/>
          </a:p>
        </p:txBody>
      </p:sp>
    </p:spTree>
    <p:extLst>
      <p:ext uri="{BB962C8B-B14F-4D97-AF65-F5344CB8AC3E}">
        <p14:creationId xmlns:p14="http://schemas.microsoft.com/office/powerpoint/2010/main" xmlns="" val="26626839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891</TotalTime>
  <Words>970</Words>
  <Application>Microsoft Office PowerPoint</Application>
  <PresentationFormat>On-screen Show (4:3)</PresentationFormat>
  <Paragraphs>81</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Lecture # 30  </vt:lpstr>
      <vt:lpstr>STATES OF MATTER AND PARTICLE THEORY </vt:lpstr>
      <vt:lpstr>Syringe with air </vt:lpstr>
      <vt:lpstr>Syringe with air continue ……. </vt:lpstr>
      <vt:lpstr>Syringe with air continue ……. </vt:lpstr>
      <vt:lpstr>Syringe with air continue ……. </vt:lpstr>
      <vt:lpstr>Syringe with air continue ……. </vt:lpstr>
      <vt:lpstr>Ice to water to steam </vt:lpstr>
      <vt:lpstr>Ice to water to steam continue …… </vt:lpstr>
      <vt:lpstr>Checking understanding about states of matter </vt:lpstr>
      <vt:lpstr>Checking understanding about states of matter </vt:lpstr>
      <vt:lpstr>Checking understanding about states of matter </vt:lpstr>
      <vt:lpstr>Misconceptions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NTS</cp:lastModifiedBy>
  <cp:revision>142</cp:revision>
  <dcterms:created xsi:type="dcterms:W3CDTF">2014-06-03T04:54:29Z</dcterms:created>
  <dcterms:modified xsi:type="dcterms:W3CDTF">2014-07-19T10:00:09Z</dcterms:modified>
</cp:coreProperties>
</file>