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A47CB-165C-4E3F-9365-728BA241AB55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4170A-7D37-404C-A01C-92498F601A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A47CB-165C-4E3F-9365-728BA241AB55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4170A-7D37-404C-A01C-92498F601A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A47CB-165C-4E3F-9365-728BA241AB55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4170A-7D37-404C-A01C-92498F601A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A47CB-165C-4E3F-9365-728BA241AB55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4170A-7D37-404C-A01C-92498F601A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A47CB-165C-4E3F-9365-728BA241AB55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4170A-7D37-404C-A01C-92498F601A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A47CB-165C-4E3F-9365-728BA241AB55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4170A-7D37-404C-A01C-92498F601A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A47CB-165C-4E3F-9365-728BA241AB55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4170A-7D37-404C-A01C-92498F601A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A47CB-165C-4E3F-9365-728BA241AB55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4170A-7D37-404C-A01C-92498F601A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A47CB-165C-4E3F-9365-728BA241AB55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4170A-7D37-404C-A01C-92498F601A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A47CB-165C-4E3F-9365-728BA241AB55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4170A-7D37-404C-A01C-92498F601A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A47CB-165C-4E3F-9365-728BA241AB55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C4170A-7D37-404C-A01C-92498F601A0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A47CB-165C-4E3F-9365-728BA241AB55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C4170A-7D37-404C-A01C-92498F601A0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2667000"/>
            <a:ext cx="7772400" cy="1470025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Lecture # 3 </a:t>
            </a:r>
            <a:br>
              <a:rPr lang="en-US" sz="3200" b="1" dirty="0" smtClean="0"/>
            </a:br>
            <a:endParaRPr lang="en-US" sz="3200" b="1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43000" y="1371600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SCIENCE 1 </a:t>
            </a:r>
            <a:b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ASSOCIATE DEGREE IN EDUCATION 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685800" y="3886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000" b="1" dirty="0"/>
              <a:t>POPULATIONS AND </a:t>
            </a:r>
            <a:r>
              <a:rPr lang="en-US" sz="2000" b="1" dirty="0" smtClean="0"/>
              <a:t>ECOSYSTEMS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7620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b="1" u="sng" dirty="0" smtClean="0"/>
              <a:t>OBJECTIVES OF THE LECTURE </a:t>
            </a:r>
            <a:endParaRPr lang="en-US" sz="3600" b="1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209800"/>
            <a:ext cx="7467600" cy="2133600"/>
          </a:xfrm>
        </p:spPr>
        <p:txBody>
          <a:bodyPr>
            <a:normAutofit fontScale="70000" lnSpcReduction="20000"/>
          </a:bodyPr>
          <a:lstStyle/>
          <a:p>
            <a:pPr algn="l"/>
            <a:endParaRPr lang="en-US" b="1" dirty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</a:rPr>
              <a:t>To </a:t>
            </a:r>
            <a:r>
              <a:rPr lang="en-US" sz="2600" b="1" dirty="0">
                <a:solidFill>
                  <a:schemeClr val="tx1"/>
                </a:solidFill>
              </a:rPr>
              <a:t>engage Student Teachers in experiencing inquiry science first-hand </a:t>
            </a:r>
          </a:p>
          <a:p>
            <a:pPr marL="514350" indent="-514350" algn="l">
              <a:buFont typeface="+mj-lt"/>
              <a:buAutoNum type="arabicPeriod"/>
            </a:pPr>
            <a:endParaRPr lang="en-US" sz="2600" b="1" dirty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</a:rPr>
              <a:t>To </a:t>
            </a:r>
            <a:r>
              <a:rPr lang="en-US" sz="2600" b="1" dirty="0">
                <a:solidFill>
                  <a:schemeClr val="tx1"/>
                </a:solidFill>
              </a:rPr>
              <a:t>make them comfortable with the discipline</a:t>
            </a:r>
          </a:p>
          <a:p>
            <a:pPr marL="514350" indent="-514350" algn="l">
              <a:buFont typeface="+mj-lt"/>
              <a:buAutoNum type="arabicPeriod"/>
            </a:pPr>
            <a:endParaRPr lang="en-US" sz="2600" b="1" dirty="0">
              <a:solidFill>
                <a:schemeClr val="tx1"/>
              </a:solidFill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US" sz="2600" b="1" dirty="0" smtClean="0">
                <a:solidFill>
                  <a:schemeClr val="tx1"/>
                </a:solidFill>
              </a:rPr>
              <a:t>To </a:t>
            </a:r>
            <a:r>
              <a:rPr lang="en-US" sz="2600" b="1" dirty="0">
                <a:solidFill>
                  <a:schemeClr val="tx1"/>
                </a:solidFill>
              </a:rPr>
              <a:t>eliminate any concerns or fears they may have about science.</a:t>
            </a:r>
          </a:p>
          <a:p>
            <a:endParaRPr lang="en-US" sz="2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u="sng" dirty="0" smtClean="0"/>
              <a:t>WHAT’S IN THE LECTURE </a:t>
            </a:r>
            <a:endParaRPr lang="en-US" sz="24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191000"/>
          </a:xfrm>
        </p:spPr>
        <p:txBody>
          <a:bodyPr/>
          <a:lstStyle/>
          <a:p>
            <a:r>
              <a:rPr lang="en-US" sz="2000" dirty="0" smtClean="0"/>
              <a:t>study </a:t>
            </a:r>
            <a:r>
              <a:rPr lang="en-US" sz="2000" dirty="0"/>
              <a:t>of life science using a macroscopic approach </a:t>
            </a:r>
            <a:endParaRPr lang="en-US" sz="2000" dirty="0" smtClean="0"/>
          </a:p>
          <a:p>
            <a:r>
              <a:rPr lang="en-US" sz="2000" dirty="0" smtClean="0"/>
              <a:t>explore </a:t>
            </a:r>
            <a:r>
              <a:rPr lang="en-US" sz="2000" dirty="0"/>
              <a:t>ecosystems and get a sense of how unity and diversity carry </a:t>
            </a:r>
            <a:r>
              <a:rPr lang="en-US" sz="2000" dirty="0" smtClean="0"/>
              <a:t>through </a:t>
            </a:r>
            <a:r>
              <a:rPr lang="en-US" sz="2000" dirty="0"/>
              <a:t>all of </a:t>
            </a:r>
            <a:r>
              <a:rPr lang="en-US" sz="2000" dirty="0" smtClean="0"/>
              <a:t>biology</a:t>
            </a:r>
          </a:p>
          <a:p>
            <a:r>
              <a:rPr lang="en-US" sz="2000" dirty="0" smtClean="0"/>
              <a:t>examine </a:t>
            </a:r>
            <a:r>
              <a:rPr lang="en-US" sz="2000" dirty="0"/>
              <a:t>the basic needs of living things and their </a:t>
            </a:r>
            <a:r>
              <a:rPr lang="en-US" sz="2000" dirty="0" smtClean="0"/>
              <a:t>interdependencies</a:t>
            </a:r>
            <a:r>
              <a:rPr lang="en-US" sz="2000" dirty="0"/>
              <a:t>. In addition, </a:t>
            </a:r>
            <a:r>
              <a:rPr lang="en-US" sz="2000" dirty="0" smtClean="0"/>
              <a:t>you will </a:t>
            </a:r>
            <a:r>
              <a:rPr lang="en-US" sz="2000" dirty="0"/>
              <a:t>learn to explain how some species thrive and </a:t>
            </a:r>
            <a:r>
              <a:rPr lang="en-US" sz="2000" dirty="0" smtClean="0"/>
              <a:t>populations </a:t>
            </a:r>
            <a:r>
              <a:rPr lang="en-US" sz="2000" dirty="0"/>
              <a:t>grow but others become extinct. </a:t>
            </a:r>
            <a:endParaRPr lang="en-US" sz="2000" dirty="0" smtClean="0"/>
          </a:p>
          <a:p>
            <a:r>
              <a:rPr lang="en-US" sz="2000" dirty="0"/>
              <a:t>how organisms are interconnected with each other </a:t>
            </a:r>
            <a:r>
              <a:rPr lang="en-US" sz="2000" dirty="0" smtClean="0"/>
              <a:t>in </a:t>
            </a:r>
            <a:r>
              <a:rPr lang="en-US" sz="2000" dirty="0"/>
              <a:t>an ecosystem and also with the nonliving components in their environment. </a:t>
            </a:r>
            <a:endParaRPr lang="en-US" sz="2000" dirty="0" smtClean="0"/>
          </a:p>
          <a:p>
            <a:r>
              <a:rPr lang="en-US" sz="2000" dirty="0"/>
              <a:t>factors that affect population size and how </a:t>
            </a:r>
            <a:r>
              <a:rPr lang="en-US" sz="2000" dirty="0" smtClean="0"/>
              <a:t>populations </a:t>
            </a:r>
            <a:r>
              <a:rPr lang="en-US" sz="2000" dirty="0"/>
              <a:t>change over time. </a:t>
            </a:r>
            <a:endParaRPr lang="en-US" sz="2000" dirty="0" smtClean="0"/>
          </a:p>
          <a:p>
            <a:r>
              <a:rPr lang="en-US" sz="2000" dirty="0"/>
              <a:t>identify the </a:t>
            </a:r>
            <a:r>
              <a:rPr lang="en-US" sz="2000" dirty="0" smtClean="0"/>
              <a:t>effects </a:t>
            </a:r>
            <a:r>
              <a:rPr lang="en-US" sz="2000" dirty="0"/>
              <a:t>of human activities and naturally occurring changes to ecosystems, as well as </a:t>
            </a:r>
            <a:r>
              <a:rPr lang="en-US" sz="2000" dirty="0" smtClean="0"/>
              <a:t>the </a:t>
            </a:r>
            <a:r>
              <a:rPr lang="en-US" sz="2000" dirty="0"/>
              <a:t>results of those </a:t>
            </a:r>
            <a:r>
              <a:rPr lang="en-US" sz="2000" dirty="0" smtClean="0"/>
              <a:t>changes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838200"/>
          </a:xfrm>
        </p:spPr>
        <p:txBody>
          <a:bodyPr>
            <a:noAutofit/>
          </a:bodyPr>
          <a:lstStyle/>
          <a:p>
            <a:r>
              <a:rPr lang="en-US" sz="2000" b="1" u="sng" dirty="0" smtClean="0"/>
              <a:t>LECTURE OUTCOME </a:t>
            </a:r>
            <a:endParaRPr lang="en-US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2000" dirty="0"/>
              <a:t>Student Teachers should be able to</a:t>
            </a:r>
            <a:r>
              <a:rPr lang="en-US" sz="2000" dirty="0" smtClean="0"/>
              <a:t>:</a:t>
            </a:r>
          </a:p>
          <a:p>
            <a:endParaRPr lang="en-US" sz="800" dirty="0" smtClean="0"/>
          </a:p>
          <a:p>
            <a:r>
              <a:rPr lang="en-US" sz="2000" dirty="0" smtClean="0"/>
              <a:t>investigate </a:t>
            </a:r>
            <a:r>
              <a:rPr lang="en-US" sz="2000" dirty="0"/>
              <a:t>the interdependence of living things (including humans) in an </a:t>
            </a:r>
            <a:r>
              <a:rPr lang="en-US" sz="2000" dirty="0" smtClean="0"/>
              <a:t>ecosystem</a:t>
            </a:r>
            <a:endParaRPr lang="en-US" sz="2000" dirty="0"/>
          </a:p>
          <a:p>
            <a:r>
              <a:rPr lang="en-US" sz="2000" dirty="0"/>
              <a:t>investigate how changes in environments affect plants and animals (including </a:t>
            </a:r>
            <a:r>
              <a:rPr lang="en-US" sz="2000" dirty="0" smtClean="0"/>
              <a:t>humans</a:t>
            </a:r>
            <a:r>
              <a:rPr lang="en-US" sz="2000" dirty="0"/>
              <a:t>) </a:t>
            </a:r>
          </a:p>
          <a:p>
            <a:r>
              <a:rPr lang="en-US" sz="2000" dirty="0"/>
              <a:t>explain how adaptive characteristics of a species affect its chance for survival or </a:t>
            </a:r>
            <a:r>
              <a:rPr lang="en-US" sz="2000" dirty="0" smtClean="0"/>
              <a:t>possible extinction</a:t>
            </a:r>
          </a:p>
          <a:p>
            <a:r>
              <a:rPr lang="en-US" sz="2000" dirty="0"/>
              <a:t>describe factors that limit or support the growth of populations within an ecosystem </a:t>
            </a:r>
          </a:p>
          <a:p>
            <a:r>
              <a:rPr lang="en-US" sz="2000" dirty="0" smtClean="0"/>
              <a:t>analyze </a:t>
            </a:r>
            <a:r>
              <a:rPr lang="en-US" sz="2000" dirty="0"/>
              <a:t>data collected over time and explain how disruption in one part of an </a:t>
            </a:r>
            <a:r>
              <a:rPr lang="en-US" sz="2000" dirty="0" smtClean="0"/>
              <a:t>ecosystem </a:t>
            </a:r>
            <a:r>
              <a:rPr lang="en-US" sz="2000" dirty="0"/>
              <a:t>can repeat throughout an ecosystem </a:t>
            </a:r>
          </a:p>
          <a:p>
            <a:r>
              <a:rPr lang="en-US" sz="2000" dirty="0"/>
              <a:t>begin to identify the unit’s underlying core science concepts for children in </a:t>
            </a:r>
            <a:r>
              <a:rPr lang="en-US" sz="2000" dirty="0" smtClean="0"/>
              <a:t>elementary </a:t>
            </a:r>
            <a:r>
              <a:rPr lang="en-US" sz="2000" dirty="0"/>
              <a:t>grades and design age-appropriate, inquiry-based activities and </a:t>
            </a:r>
            <a:r>
              <a:rPr lang="en-US" sz="2000" dirty="0" smtClean="0"/>
              <a:t>learning </a:t>
            </a:r>
            <a:r>
              <a:rPr lang="en-US" sz="2000" dirty="0"/>
              <a:t>outcomes</a:t>
            </a:r>
            <a:r>
              <a:rPr lang="en-US" sz="2000" dirty="0" smtClean="0"/>
              <a:t>.</a:t>
            </a:r>
            <a:endParaRPr lang="en-US" sz="2000" dirty="0"/>
          </a:p>
          <a:p>
            <a:endParaRPr lang="en-US" sz="2000" dirty="0" smtClean="0"/>
          </a:p>
          <a:p>
            <a:pPr>
              <a:buNone/>
            </a:pPr>
            <a:endParaRPr lang="en-US" sz="2000" dirty="0"/>
          </a:p>
          <a:p>
            <a:pPr>
              <a:buNone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/>
              <a:t>VOCABULARY </a:t>
            </a:r>
            <a:endParaRPr lang="en-US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biotic </a:t>
            </a:r>
            <a:r>
              <a:rPr lang="en-US" dirty="0"/>
              <a:t>and </a:t>
            </a:r>
            <a:r>
              <a:rPr lang="en-US" dirty="0" err="1"/>
              <a:t>abiotic</a:t>
            </a:r>
            <a:r>
              <a:rPr lang="en-US" dirty="0"/>
              <a:t> factors, </a:t>
            </a:r>
            <a:endParaRPr lang="en-US" dirty="0" smtClean="0"/>
          </a:p>
          <a:p>
            <a:r>
              <a:rPr lang="en-US" dirty="0" smtClean="0"/>
              <a:t>interdependency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biological </a:t>
            </a:r>
            <a:r>
              <a:rPr lang="en-US" dirty="0"/>
              <a:t>niches, </a:t>
            </a:r>
            <a:endParaRPr lang="en-US" dirty="0" smtClean="0"/>
          </a:p>
          <a:p>
            <a:r>
              <a:rPr lang="en-US" dirty="0" smtClean="0"/>
              <a:t>ecosystems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biomes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species</a:t>
            </a:r>
            <a:r>
              <a:rPr lang="en-US" dirty="0"/>
              <a:t>, </a:t>
            </a:r>
          </a:p>
          <a:p>
            <a:r>
              <a:rPr lang="en-US" dirty="0"/>
              <a:t>population, </a:t>
            </a:r>
            <a:endParaRPr lang="en-US" dirty="0" smtClean="0"/>
          </a:p>
          <a:p>
            <a:r>
              <a:rPr lang="en-US" dirty="0" smtClean="0"/>
              <a:t>population growth </a:t>
            </a:r>
          </a:p>
          <a:p>
            <a:r>
              <a:rPr lang="en-US" dirty="0" smtClean="0"/>
              <a:t>survival </a:t>
            </a:r>
            <a:r>
              <a:rPr lang="en-US" dirty="0"/>
              <a:t>and extinction, </a:t>
            </a:r>
            <a:endParaRPr lang="en-US" dirty="0" smtClean="0"/>
          </a:p>
          <a:p>
            <a:r>
              <a:rPr lang="en-US" dirty="0" smtClean="0"/>
              <a:t>food chains/webs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dynamic </a:t>
            </a:r>
            <a:r>
              <a:rPr lang="en-US" dirty="0"/>
              <a:t>equilibrium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800" b="1" u="sng" dirty="0" smtClean="0"/>
              <a:t>BASIC NEEDS OF LIVING THINGS AND INTERDEPENDENCIES IN ECOSYSTEMS </a:t>
            </a:r>
            <a:br>
              <a:rPr lang="en-US" sz="1800" b="1" u="sng" dirty="0" smtClean="0"/>
            </a:br>
            <a:endParaRPr lang="en-US" sz="1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b="1" dirty="0"/>
              <a:t>Student Teachers examine how organisms in an ecosystem are </a:t>
            </a:r>
            <a:r>
              <a:rPr lang="en-US" sz="2000" b="1" dirty="0" smtClean="0"/>
              <a:t>interconnected </a:t>
            </a:r>
            <a:r>
              <a:rPr lang="en-US" sz="2000" b="1" dirty="0"/>
              <a:t>with each other and also with the nonliving components in their environment. </a:t>
            </a:r>
            <a:endParaRPr lang="en-US" sz="2000" b="1" dirty="0" smtClean="0"/>
          </a:p>
          <a:p>
            <a:pPr>
              <a:buNone/>
            </a:pPr>
            <a:endParaRPr lang="en-US" sz="2000" b="1" dirty="0"/>
          </a:p>
          <a:p>
            <a:r>
              <a:rPr lang="en-US" sz="2000" b="1" dirty="0"/>
              <a:t>They study a specific habitat and determine the interactions among the organisms </a:t>
            </a:r>
            <a:r>
              <a:rPr lang="en-US" sz="2000" b="1" dirty="0" smtClean="0"/>
              <a:t>living </a:t>
            </a:r>
            <a:r>
              <a:rPr lang="en-US" sz="2000" b="1" dirty="0"/>
              <a:t>there. </a:t>
            </a:r>
            <a:endParaRPr lang="en-US" sz="2000" b="1" dirty="0" smtClean="0"/>
          </a:p>
          <a:p>
            <a:pPr>
              <a:buNone/>
            </a:pPr>
            <a:endParaRPr lang="en-US" sz="2000" b="1" dirty="0" smtClean="0"/>
          </a:p>
          <a:p>
            <a:r>
              <a:rPr lang="en-US" sz="2000" b="1" dirty="0" smtClean="0"/>
              <a:t>They </a:t>
            </a:r>
            <a:r>
              <a:rPr lang="en-US" sz="2000" b="1" dirty="0"/>
              <a:t>also identify the components needed for life to exist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/>
              <a:t>A HANDS-ON INQUIRY ACTIVITY</a:t>
            </a:r>
            <a:endParaRPr lang="en-US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000" dirty="0" smtClean="0"/>
              <a:t>Take </a:t>
            </a:r>
            <a:r>
              <a:rPr lang="en-US" sz="2000" dirty="0"/>
              <a:t>your </a:t>
            </a:r>
            <a:r>
              <a:rPr lang="en-US" sz="2000" dirty="0" smtClean="0"/>
              <a:t>Student </a:t>
            </a:r>
            <a:r>
              <a:rPr lang="en-US" sz="2000" dirty="0"/>
              <a:t>outside to a patch of natural land that is not </a:t>
            </a:r>
            <a:r>
              <a:rPr lang="en-US" sz="2000" dirty="0" smtClean="0"/>
              <a:t>sealed </a:t>
            </a:r>
            <a:r>
              <a:rPr lang="en-US" sz="2000" dirty="0"/>
              <a:t>by brick or asphalt. You don’t have to go far away from the classroom. A grass </a:t>
            </a:r>
            <a:r>
              <a:rPr lang="en-US" sz="2000" dirty="0" smtClean="0"/>
              <a:t>patch</a:t>
            </a:r>
            <a:r>
              <a:rPr lang="en-US" sz="2000" dirty="0"/>
              <a:t>, tree, or brush area on campus or next to a road will do</a:t>
            </a:r>
            <a:r>
              <a:rPr lang="en-US" sz="2000" dirty="0" smtClean="0"/>
              <a:t>.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/>
              <a:t>Start by asking Student </a:t>
            </a:r>
            <a:r>
              <a:rPr lang="en-US" sz="2000" dirty="0" smtClean="0"/>
              <a:t>what </a:t>
            </a:r>
            <a:r>
              <a:rPr lang="en-US" sz="2000" dirty="0"/>
              <a:t>they expect to find on that patch of land. Make </a:t>
            </a:r>
            <a:r>
              <a:rPr lang="en-US" sz="2000" dirty="0" smtClean="0"/>
              <a:t>sure </a:t>
            </a:r>
            <a:r>
              <a:rPr lang="en-US" sz="2000" dirty="0"/>
              <a:t>they list living and nonliving things from a microscopic to a macroscopic level</a:t>
            </a:r>
            <a:r>
              <a:rPr lang="en-US" sz="2000" dirty="0" smtClean="0"/>
              <a:t>.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b="1" dirty="0" smtClean="0"/>
              <a:t> </a:t>
            </a:r>
            <a:r>
              <a:rPr lang="en-US" sz="2000" dirty="0"/>
              <a:t>Divide the class into small groups. Then instruct each group to choose a 1 </a:t>
            </a:r>
            <a:r>
              <a:rPr lang="en-US" sz="2000" dirty="0" smtClean="0"/>
              <a:t>square-</a:t>
            </a:r>
            <a:r>
              <a:rPr lang="en-US" sz="2000" dirty="0" err="1" smtClean="0"/>
              <a:t>metre</a:t>
            </a:r>
            <a:r>
              <a:rPr lang="en-US" sz="2000" dirty="0" smtClean="0"/>
              <a:t> </a:t>
            </a:r>
            <a:r>
              <a:rPr lang="en-US" sz="2000" dirty="0"/>
              <a:t>patch that they will carefully explore. If your </a:t>
            </a:r>
            <a:r>
              <a:rPr lang="en-US" sz="2000" dirty="0" smtClean="0"/>
              <a:t>Students </a:t>
            </a:r>
            <a:r>
              <a:rPr lang="en-US" sz="2000" dirty="0"/>
              <a:t>are not used to </a:t>
            </a:r>
            <a:r>
              <a:rPr lang="en-US" sz="2000" dirty="0" smtClean="0"/>
              <a:t>open-ended </a:t>
            </a:r>
            <a:r>
              <a:rPr lang="en-US" sz="2000" dirty="0"/>
              <a:t>inquiry explorations, provide them with guidance. For example, make </a:t>
            </a:r>
            <a:r>
              <a:rPr lang="en-US" sz="2000" dirty="0" smtClean="0"/>
              <a:t>the </a:t>
            </a:r>
            <a:r>
              <a:rPr lang="en-US" sz="2000" dirty="0"/>
              <a:t>borderlines of their plot visible by using a string or drawing a line. 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Also</a:t>
            </a:r>
            <a:r>
              <a:rPr lang="en-US" sz="2000" dirty="0"/>
              <a:t>, help them </a:t>
            </a:r>
            <a:r>
              <a:rPr lang="en-US" sz="2000" dirty="0" smtClean="0"/>
              <a:t>develop </a:t>
            </a:r>
            <a:r>
              <a:rPr lang="en-US" sz="2000" dirty="0"/>
              <a:t>a strategy on how to fully explore the plot for all living and nonliving things </a:t>
            </a:r>
            <a:r>
              <a:rPr lang="en-US" sz="2000" dirty="0" smtClean="0"/>
              <a:t>and </a:t>
            </a:r>
            <a:r>
              <a:rPr lang="en-US" sz="2000" dirty="0"/>
              <a:t>record their findings. If possible, don’t prescribe everything for the entire class. </a:t>
            </a:r>
            <a:r>
              <a:rPr lang="en-US" sz="2000" dirty="0" smtClean="0"/>
              <a:t>Instead</a:t>
            </a:r>
            <a:r>
              <a:rPr lang="en-US" sz="2000" dirty="0"/>
              <a:t>, let different groups develop their own strategies. </a:t>
            </a:r>
          </a:p>
          <a:p>
            <a:endParaRPr lang="en-US" sz="2000" b="1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/>
              <a:t>A HANDS-ON INQUIRY ACTIVITY continue …..</a:t>
            </a:r>
            <a:endParaRPr lang="en-US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000" dirty="0"/>
              <a:t>In these first sessions, set the stage for a course of science that is defined by </a:t>
            </a:r>
            <a:r>
              <a:rPr lang="en-US" sz="2000" dirty="0" smtClean="0"/>
              <a:t>open-minded </a:t>
            </a:r>
            <a:r>
              <a:rPr lang="en-US" sz="2000" dirty="0"/>
              <a:t>explorations. Encourage </a:t>
            </a:r>
            <a:r>
              <a:rPr lang="en-US" sz="2000" dirty="0" smtClean="0"/>
              <a:t>Students to </a:t>
            </a:r>
            <a:r>
              <a:rPr lang="en-US" sz="2000" dirty="0"/>
              <a:t>ask questions that they </a:t>
            </a:r>
            <a:r>
              <a:rPr lang="en-US" sz="2000" dirty="0" smtClean="0"/>
              <a:t>then </a:t>
            </a:r>
            <a:r>
              <a:rPr lang="en-US" sz="2000" dirty="0"/>
              <a:t>try to explore and answer. 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Let </a:t>
            </a:r>
            <a:r>
              <a:rPr lang="en-US" sz="2000" dirty="0"/>
              <a:t>curiosity, thoughts, and proof be the driving </a:t>
            </a:r>
            <a:r>
              <a:rPr lang="en-US" sz="2000" dirty="0" smtClean="0"/>
              <a:t>forces</a:t>
            </a:r>
            <a:r>
              <a:rPr lang="en-US" sz="2000" dirty="0"/>
              <a:t>. It is not about being right or wrong; rather, is about forming good questions, </a:t>
            </a:r>
            <a:r>
              <a:rPr lang="en-US" sz="2000" dirty="0" smtClean="0"/>
              <a:t>developing </a:t>
            </a:r>
            <a:r>
              <a:rPr lang="en-US" sz="2000" dirty="0"/>
              <a:t>an exploration strategy, and making conclusions based on recorded </a:t>
            </a:r>
            <a:r>
              <a:rPr lang="en-US" sz="2000" dirty="0" smtClean="0"/>
              <a:t>observations </a:t>
            </a:r>
            <a:r>
              <a:rPr lang="en-US" sz="2000" dirty="0"/>
              <a:t>and data. 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Encourage Students </a:t>
            </a:r>
            <a:r>
              <a:rPr lang="en-US" sz="2000" dirty="0"/>
              <a:t>to question each other and not to shy </a:t>
            </a:r>
            <a:r>
              <a:rPr lang="en-US" sz="2000" dirty="0" smtClean="0"/>
              <a:t>away </a:t>
            </a:r>
            <a:r>
              <a:rPr lang="en-US" sz="2000" dirty="0"/>
              <a:t>from asking critical questions. Set the tone for a rich science course that fosters </a:t>
            </a:r>
            <a:r>
              <a:rPr lang="en-US" sz="2000" dirty="0" smtClean="0"/>
              <a:t>inquiry </a:t>
            </a:r>
            <a:r>
              <a:rPr lang="en-US" sz="2000" dirty="0"/>
              <a:t>and scientific discussion rather than lectures. 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In </a:t>
            </a:r>
            <a:r>
              <a:rPr lang="en-US" sz="2000" dirty="0"/>
              <a:t>a nutshell, help </a:t>
            </a:r>
            <a:r>
              <a:rPr lang="en-US" sz="2000" dirty="0" smtClean="0"/>
              <a:t>Students build </a:t>
            </a:r>
            <a:r>
              <a:rPr lang="en-US" sz="2000" dirty="0"/>
              <a:t>knowledge rather than just taking in knowledge. Learning through experience </a:t>
            </a:r>
            <a:r>
              <a:rPr lang="en-US" sz="2000" dirty="0" smtClean="0"/>
              <a:t>and </a:t>
            </a:r>
            <a:r>
              <a:rPr lang="en-US" sz="2000" dirty="0"/>
              <a:t>reflection will last a lifetime. It will also help convey the beauty of the natural </a:t>
            </a:r>
            <a:r>
              <a:rPr lang="en-US" sz="2000" dirty="0" smtClean="0"/>
              <a:t>world </a:t>
            </a:r>
            <a:r>
              <a:rPr lang="en-US" sz="2000" dirty="0"/>
              <a:t>and science overall. </a:t>
            </a:r>
          </a:p>
          <a:p>
            <a:endParaRPr lang="en-US" sz="2000" b="1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/>
              <a:t>A HANDS-ON INQUIRY ACTIVITY continue …..</a:t>
            </a:r>
            <a:endParaRPr lang="en-US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en-US" sz="2000" b="1" dirty="0" smtClean="0"/>
              <a:t>If your Student Teachers struggle with the inquiry approach, provide some guidance by asking the following questions for them to explore: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dirty="0"/>
              <a:t>Do you expect your plot to have many different kinds of organisms or just a </a:t>
            </a:r>
            <a:r>
              <a:rPr lang="en-US" sz="2000" dirty="0" smtClean="0"/>
              <a:t>few</a:t>
            </a:r>
            <a:r>
              <a:rPr lang="en-US" sz="2000" dirty="0"/>
              <a:t>? List as many different kinds that might live in your ecosystem.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dirty="0"/>
              <a:t>How do you think the living and nonliving components interact with each other?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dirty="0"/>
              <a:t>List at least five resources that living organisms use in this plot.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dirty="0"/>
              <a:t>What factors might determine what kinds of organisms live in each plot?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dirty="0"/>
              <a:t>Do you think your plot will be the same tomorrow? Next month? Next year? </a:t>
            </a:r>
            <a:r>
              <a:rPr lang="en-US" sz="2000" dirty="0" smtClean="0"/>
              <a:t>Explain </a:t>
            </a:r>
            <a:r>
              <a:rPr lang="en-US" sz="2000" dirty="0"/>
              <a:t>your response.</a:t>
            </a:r>
          </a:p>
          <a:p>
            <a:endParaRPr lang="en-US" sz="2000" b="1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/>
              <a:t>A HANDS-ON INQUIRY ACTIVITY continue …..</a:t>
            </a:r>
            <a:endParaRPr lang="en-US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>
            <a:normAutofit/>
          </a:bodyPr>
          <a:lstStyle/>
          <a:p>
            <a:r>
              <a:rPr lang="en-US" sz="2000" dirty="0"/>
              <a:t>While </a:t>
            </a:r>
            <a:r>
              <a:rPr lang="en-US" sz="2000" dirty="0" smtClean="0"/>
              <a:t>Students </a:t>
            </a:r>
            <a:r>
              <a:rPr lang="en-US" sz="2000" dirty="0"/>
              <a:t>work in their respective plots, circle among them. Remember </a:t>
            </a:r>
            <a:r>
              <a:rPr lang="en-US" sz="2000" dirty="0" smtClean="0"/>
              <a:t>not </a:t>
            </a:r>
            <a:r>
              <a:rPr lang="en-US" sz="2000" dirty="0"/>
              <a:t>to correct or evaluate them at this point. Instead, encourage them to work with </a:t>
            </a:r>
            <a:r>
              <a:rPr lang="en-US" sz="2000" dirty="0" smtClean="0"/>
              <a:t>one </a:t>
            </a:r>
            <a:r>
              <a:rPr lang="en-US" sz="2000" dirty="0"/>
              <a:t>another. 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Working </a:t>
            </a:r>
            <a:r>
              <a:rPr lang="en-US" sz="2000" dirty="0"/>
              <a:t>together and thinking about the prior knowledge that each of </a:t>
            </a:r>
            <a:r>
              <a:rPr lang="en-US" sz="2000" dirty="0" smtClean="0"/>
              <a:t>them </a:t>
            </a:r>
            <a:r>
              <a:rPr lang="en-US" sz="2000" dirty="0"/>
              <a:t>brings to the task should allow them to develop a strong strategy and a good </a:t>
            </a:r>
            <a:r>
              <a:rPr lang="en-US" sz="2000" dirty="0" smtClean="0"/>
              <a:t>data-collection </a:t>
            </a:r>
            <a:r>
              <a:rPr lang="en-US" sz="2000" dirty="0"/>
              <a:t>method. 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Engage students in conversation</a:t>
            </a:r>
          </a:p>
          <a:p>
            <a:pPr>
              <a:buNone/>
            </a:pP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u="sng" dirty="0" smtClean="0"/>
              <a:t>A HANDS-ON INQUIRY ACTIVITY continue …..</a:t>
            </a:r>
            <a:endParaRPr lang="en-US" sz="28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US" sz="2000" b="1" dirty="0" smtClean="0"/>
              <a:t>You </a:t>
            </a:r>
            <a:r>
              <a:rPr lang="en-US" sz="2000" b="1" dirty="0"/>
              <a:t>can initiate a conversation with them by asking the </a:t>
            </a:r>
            <a:r>
              <a:rPr lang="en-US" sz="2000" b="1" dirty="0" smtClean="0"/>
              <a:t>following questions:</a:t>
            </a:r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/>
              <a:t>What are you doing? 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dirty="0"/>
              <a:t>What is your plan? 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dirty="0"/>
              <a:t>What are you observing? 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dirty="0"/>
              <a:t>How are you recording your observations and findings so you can share them </a:t>
            </a:r>
            <a:r>
              <a:rPr lang="en-US" sz="2000" dirty="0" smtClean="0"/>
              <a:t>with </a:t>
            </a:r>
            <a:r>
              <a:rPr lang="en-US" sz="2000" dirty="0"/>
              <a:t>the other groups? 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dirty="0"/>
              <a:t>What do you expect to find? </a:t>
            </a:r>
          </a:p>
          <a:p>
            <a:pPr>
              <a:buNone/>
            </a:pPr>
            <a:endParaRPr lang="en-US" sz="2000" dirty="0"/>
          </a:p>
          <a:p>
            <a:r>
              <a:rPr lang="en-US" sz="2000" dirty="0"/>
              <a:t>Has anything surprised you?</a:t>
            </a:r>
          </a:p>
          <a:p>
            <a:pPr>
              <a:buNone/>
            </a:pPr>
            <a:endParaRPr lang="en-US" sz="2000" b="1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949</Words>
  <Application>Microsoft Office PowerPoint</Application>
  <PresentationFormat>On-screen Show (4:3)</PresentationFormat>
  <Paragraphs>95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Lecture # 3  </vt:lpstr>
      <vt:lpstr>OBJECTIVES OF THE LECTURE </vt:lpstr>
      <vt:lpstr>WHAT’S IN THE LECTURE </vt:lpstr>
      <vt:lpstr>LECTURE OUTCOME </vt:lpstr>
      <vt:lpstr>VOCABULARY </vt:lpstr>
      <vt:lpstr>BASIC NEEDS OF LIVING THINGS AND INTERDEPENDENCIES IN ECOSYSTEMS  </vt:lpstr>
      <vt:lpstr>A HANDS-ON INQUIRY ACTIVITY</vt:lpstr>
      <vt:lpstr>A HANDS-ON INQUIRY ACTIVITY continue …..</vt:lpstr>
      <vt:lpstr>A HANDS-ON INQUIRY ACTIVITY continue …..</vt:lpstr>
      <vt:lpstr>A HANDS-ON INQUIRY ACTIVITY continue …..</vt:lpstr>
      <vt:lpstr>A HANDS-ON INQUIRY ACTIVITY continue …..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# 3  </dc:title>
  <dc:creator>Microsoft</dc:creator>
  <cp:lastModifiedBy>NTS</cp:lastModifiedBy>
  <cp:revision>13</cp:revision>
  <dcterms:created xsi:type="dcterms:W3CDTF">2014-06-02T08:02:58Z</dcterms:created>
  <dcterms:modified xsi:type="dcterms:W3CDTF">2014-06-02T11:18:51Z</dcterms:modified>
</cp:coreProperties>
</file>