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0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dirty="0"/>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29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304800" y="3657600"/>
            <a:ext cx="8839200" cy="1524000"/>
          </a:xfrm>
          <a:prstGeom prst="rect">
            <a:avLst/>
          </a:prstGeom>
        </p:spPr>
        <p:txBody>
          <a:bodyPr vert="horz" lIns="91440" tIns="45720" rIns="91440" bIns="45720" rtlCol="0" anchor="ctr">
            <a:noAutofit/>
          </a:bodyPr>
          <a:lstStyle/>
          <a:p>
            <a:endParaRPr lang="en-US" sz="3200" dirty="0"/>
          </a:p>
          <a:p>
            <a:pPr algn="ctr"/>
            <a:r>
              <a:rPr lang="en-US" sz="3200" b="1" dirty="0" smtClean="0"/>
              <a:t>STATES OF MATTER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STATES OF MATTER </a:t>
            </a:r>
            <a:endParaRPr lang="en-US" dirty="0"/>
          </a:p>
        </p:txBody>
      </p:sp>
      <p:sp>
        <p:nvSpPr>
          <p:cNvPr id="3" name="Content Placeholder 2"/>
          <p:cNvSpPr>
            <a:spLocks noGrp="1"/>
          </p:cNvSpPr>
          <p:nvPr>
            <p:ph idx="1"/>
          </p:nvPr>
        </p:nvSpPr>
        <p:spPr>
          <a:xfrm>
            <a:off x="457200" y="1295400"/>
            <a:ext cx="8229600" cy="4525963"/>
          </a:xfrm>
        </p:spPr>
        <p:txBody>
          <a:bodyPr>
            <a:normAutofit fontScale="85000" lnSpcReduction="20000"/>
          </a:bodyPr>
          <a:lstStyle/>
          <a:p>
            <a:endParaRPr lang="en-US" dirty="0"/>
          </a:p>
          <a:p>
            <a:r>
              <a:rPr lang="en-US" dirty="0"/>
              <a:t>In </a:t>
            </a:r>
            <a:r>
              <a:rPr lang="en-US" dirty="0" smtClean="0"/>
              <a:t>this week, </a:t>
            </a:r>
            <a:r>
              <a:rPr lang="en-US" dirty="0"/>
              <a:t>revisit the concept of state of matter with </a:t>
            </a:r>
            <a:r>
              <a:rPr lang="en-US" dirty="0" smtClean="0"/>
              <a:t>Students</a:t>
            </a:r>
            <a:r>
              <a:rPr lang="en-US" dirty="0"/>
              <a:t>. The first part of the </a:t>
            </a:r>
            <a:r>
              <a:rPr lang="en-US" dirty="0" smtClean="0"/>
              <a:t>week focus </a:t>
            </a:r>
            <a:r>
              <a:rPr lang="en-US" dirty="0"/>
              <a:t>on exploring states of matter and changes of states of matter in hands-on activities. </a:t>
            </a:r>
            <a:endParaRPr lang="en-US" dirty="0" smtClean="0"/>
          </a:p>
          <a:p>
            <a:endParaRPr lang="en-US" dirty="0"/>
          </a:p>
          <a:p>
            <a:r>
              <a:rPr lang="en-US" dirty="0" smtClean="0"/>
              <a:t>The </a:t>
            </a:r>
            <a:r>
              <a:rPr lang="en-US" dirty="0"/>
              <a:t>inquiry provides them with a shared experience to build a foundation for more detailed group and class </a:t>
            </a:r>
            <a:r>
              <a:rPr lang="en-US" dirty="0" smtClean="0"/>
              <a:t>discussions. </a:t>
            </a:r>
          </a:p>
          <a:p>
            <a:endParaRPr lang="en-US" dirty="0"/>
          </a:p>
          <a:p>
            <a:r>
              <a:rPr lang="en-US" dirty="0" smtClean="0"/>
              <a:t>In </a:t>
            </a:r>
            <a:r>
              <a:rPr lang="en-US" dirty="0"/>
              <a:t>those sessions, you will introduce particle theory and discuss the models of states of matter. </a:t>
            </a:r>
          </a:p>
        </p:txBody>
      </p:sp>
    </p:spTree>
    <p:extLst>
      <p:ext uri="{BB962C8B-B14F-4D97-AF65-F5344CB8AC3E}">
        <p14:creationId xmlns:p14="http://schemas.microsoft.com/office/powerpoint/2010/main" xmlns="" val="155276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WATER</a:t>
            </a:r>
            <a:endParaRPr lang="en-US" b="1" dirty="0"/>
          </a:p>
        </p:txBody>
      </p:sp>
      <p:sp>
        <p:nvSpPr>
          <p:cNvPr id="3" name="Content Placeholder 2"/>
          <p:cNvSpPr>
            <a:spLocks noGrp="1"/>
          </p:cNvSpPr>
          <p:nvPr>
            <p:ph idx="1"/>
          </p:nvPr>
        </p:nvSpPr>
        <p:spPr>
          <a:xfrm>
            <a:off x="457200" y="1219200"/>
            <a:ext cx="8229600" cy="5410200"/>
          </a:xfrm>
        </p:spPr>
        <p:txBody>
          <a:bodyPr>
            <a:normAutofit fontScale="85000" lnSpcReduction="20000"/>
          </a:bodyPr>
          <a:lstStyle/>
          <a:p>
            <a:endParaRPr lang="en-US" dirty="0"/>
          </a:p>
          <a:p>
            <a:r>
              <a:rPr lang="en-US" dirty="0"/>
              <a:t>Have </a:t>
            </a:r>
            <a:r>
              <a:rPr lang="en-US" dirty="0" smtClean="0"/>
              <a:t>Students </a:t>
            </a:r>
            <a:r>
              <a:rPr lang="en-US" dirty="0"/>
              <a:t>carefully observe what happens when an ice cube (if available) or tap water is slowly heated to 100 degrees Celsius. If possible, conduct these activities in small groups rather than as a class demonstration. Also, if available, have them use a thermometer to take measurements throughout the heating process. Then have them record their data points. </a:t>
            </a:r>
            <a:endParaRPr lang="en-US" dirty="0" smtClean="0"/>
          </a:p>
          <a:p>
            <a:endParaRPr lang="en-US" dirty="0"/>
          </a:p>
          <a:p>
            <a:r>
              <a:rPr lang="en-US" dirty="0"/>
              <a:t>A note on guiding </a:t>
            </a:r>
            <a:r>
              <a:rPr lang="en-US" dirty="0" smtClean="0"/>
              <a:t>Teachers</a:t>
            </a:r>
            <a:r>
              <a:rPr lang="en-US" dirty="0"/>
              <a:t>’ activities/mini-experiments: some of them may not be comfortable conducting small experiments on their own. If this is the case, provide them with more detailed instructions on how to perform the experiment. </a:t>
            </a:r>
          </a:p>
        </p:txBody>
      </p:sp>
    </p:spTree>
    <p:extLst>
      <p:ext uri="{BB962C8B-B14F-4D97-AF65-F5344CB8AC3E}">
        <p14:creationId xmlns:p14="http://schemas.microsoft.com/office/powerpoint/2010/main" xmlns="" val="2929247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continue ……..</a:t>
            </a:r>
            <a:endParaRPr lang="en-US"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dirty="0"/>
              <a:t>Also, explain how to record the measurements. </a:t>
            </a:r>
            <a:r>
              <a:rPr lang="en-US" dirty="0" smtClean="0"/>
              <a:t>For </a:t>
            </a:r>
            <a:r>
              <a:rPr lang="en-US" dirty="0"/>
              <a:t>instance, you can make it easier by: </a:t>
            </a:r>
          </a:p>
          <a:p>
            <a:endParaRPr lang="en-US" dirty="0"/>
          </a:p>
          <a:p>
            <a:r>
              <a:rPr lang="en-US" dirty="0"/>
              <a:t>providing the materials and step-by-step instructions for the procedure </a:t>
            </a:r>
            <a:endParaRPr lang="en-US" dirty="0" smtClean="0"/>
          </a:p>
          <a:p>
            <a:endParaRPr lang="en-US" dirty="0"/>
          </a:p>
          <a:p>
            <a:r>
              <a:rPr lang="en-US" dirty="0"/>
              <a:t>assigning roles </a:t>
            </a:r>
          </a:p>
          <a:p>
            <a:endParaRPr lang="en-US" dirty="0" smtClean="0"/>
          </a:p>
          <a:p>
            <a:r>
              <a:rPr lang="en-US" dirty="0" smtClean="0"/>
              <a:t>providing </a:t>
            </a:r>
            <a:r>
              <a:rPr lang="en-US" dirty="0"/>
              <a:t>an empty data table to be filled in </a:t>
            </a:r>
          </a:p>
          <a:p>
            <a:endParaRPr lang="en-US" dirty="0" smtClean="0"/>
          </a:p>
          <a:p>
            <a:r>
              <a:rPr lang="en-US" dirty="0" smtClean="0"/>
              <a:t>telling </a:t>
            </a:r>
            <a:r>
              <a:rPr lang="en-US" dirty="0"/>
              <a:t>them how often to record the data (for instance, each time they see a change, every 10 seconds, randomly, etc.). </a:t>
            </a:r>
          </a:p>
          <a:p>
            <a:endParaRPr lang="en-US" dirty="0"/>
          </a:p>
          <a:p>
            <a:endParaRPr lang="en-US" dirty="0"/>
          </a:p>
        </p:txBody>
      </p:sp>
    </p:spTree>
    <p:extLst>
      <p:ext uri="{BB962C8B-B14F-4D97-AF65-F5344CB8AC3E}">
        <p14:creationId xmlns:p14="http://schemas.microsoft.com/office/powerpoint/2010/main" xmlns="" val="2842575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 </a:t>
            </a:r>
            <a:endParaRPr lang="en-US" dirty="0"/>
          </a:p>
        </p:txBody>
      </p:sp>
      <p:sp>
        <p:nvSpPr>
          <p:cNvPr id="3" name="Content Placeholder 2"/>
          <p:cNvSpPr>
            <a:spLocks noGrp="1"/>
          </p:cNvSpPr>
          <p:nvPr>
            <p:ph idx="1"/>
          </p:nvPr>
        </p:nvSpPr>
        <p:spPr>
          <a:xfrm>
            <a:off x="457200" y="1219200"/>
            <a:ext cx="8229600" cy="5486400"/>
          </a:xfrm>
        </p:spPr>
        <p:txBody>
          <a:bodyPr>
            <a:normAutofit fontScale="70000" lnSpcReduction="20000"/>
          </a:bodyPr>
          <a:lstStyle/>
          <a:p>
            <a:endParaRPr lang="en-US" dirty="0"/>
          </a:p>
          <a:p>
            <a:r>
              <a:rPr lang="en-US" dirty="0"/>
              <a:t>For more advanced </a:t>
            </a:r>
            <a:r>
              <a:rPr lang="en-US" dirty="0" smtClean="0"/>
              <a:t>Students, </a:t>
            </a:r>
            <a:r>
              <a:rPr lang="en-US" dirty="0"/>
              <a:t>keep the instructions open. They then have the opportunity to apply their knowledge and conduct the experiment in an open-ended inquiry fashion. This might take longer than just conducting a demonstration. </a:t>
            </a:r>
            <a:endParaRPr lang="en-US" dirty="0" smtClean="0"/>
          </a:p>
          <a:p>
            <a:endParaRPr lang="en-US" dirty="0"/>
          </a:p>
          <a:p>
            <a:r>
              <a:rPr lang="en-US" dirty="0" smtClean="0"/>
              <a:t>However</a:t>
            </a:r>
            <a:r>
              <a:rPr lang="en-US" dirty="0"/>
              <a:t>, deeper learning takes place in open-ended inquiry to justify the time. Over the course of this semester, strive to give them fewer instructions on how to set up an experiment. They usually embrace the opportunity to work on their own. Also, the resulting discussion among them fosters learning and can reveal misconceptions you might have otherwise missed. </a:t>
            </a:r>
            <a:endParaRPr lang="en-US" dirty="0" smtClean="0"/>
          </a:p>
          <a:p>
            <a:endParaRPr lang="en-US" dirty="0"/>
          </a:p>
          <a:p>
            <a:r>
              <a:rPr lang="en-US" dirty="0" smtClean="0"/>
              <a:t>In </a:t>
            </a:r>
            <a:r>
              <a:rPr lang="en-US" dirty="0"/>
              <a:t>addition, richer and more natural discussions will occur when you discuss their findings. </a:t>
            </a:r>
          </a:p>
        </p:txBody>
      </p:sp>
    </p:spTree>
    <p:extLst>
      <p:ext uri="{BB962C8B-B14F-4D97-AF65-F5344CB8AC3E}">
        <p14:creationId xmlns:p14="http://schemas.microsoft.com/office/powerpoint/2010/main" xmlns="" val="2341543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 continue …..</a:t>
            </a:r>
            <a:endParaRPr lang="en-US" dirty="0"/>
          </a:p>
        </p:txBody>
      </p:sp>
      <p:sp>
        <p:nvSpPr>
          <p:cNvPr id="3" name="Content Placeholder 2"/>
          <p:cNvSpPr>
            <a:spLocks noGrp="1"/>
          </p:cNvSpPr>
          <p:nvPr>
            <p:ph idx="1"/>
          </p:nvPr>
        </p:nvSpPr>
        <p:spPr>
          <a:xfrm>
            <a:off x="381000" y="1371600"/>
            <a:ext cx="8229600" cy="4525963"/>
          </a:xfrm>
        </p:spPr>
        <p:txBody>
          <a:bodyPr>
            <a:normAutofit fontScale="70000" lnSpcReduction="20000"/>
          </a:bodyPr>
          <a:lstStyle/>
          <a:p>
            <a:pPr marL="0" indent="0">
              <a:buNone/>
            </a:pPr>
            <a:endParaRPr lang="en-US" dirty="0"/>
          </a:p>
          <a:p>
            <a:r>
              <a:rPr lang="en-US" dirty="0"/>
              <a:t>You can have them defend not only their results, but also how they recorded and presented their data. Even if their methodology is not exactly how a scientist might have conducted the experiment, do not judge or correct them at this point. </a:t>
            </a:r>
            <a:endParaRPr lang="en-US" dirty="0" smtClean="0"/>
          </a:p>
          <a:p>
            <a:endParaRPr lang="en-US" dirty="0"/>
          </a:p>
          <a:p>
            <a:r>
              <a:rPr lang="en-US" dirty="0" smtClean="0"/>
              <a:t>Instead</a:t>
            </a:r>
            <a:r>
              <a:rPr lang="en-US" dirty="0"/>
              <a:t>, encourage the class to take ownership and comment on, critique, and reflect on their peers’ presentations. Big and obvious mistakes should be detected by the Student Teachers and corrected. </a:t>
            </a:r>
            <a:endParaRPr lang="en-US" dirty="0" smtClean="0"/>
          </a:p>
          <a:p>
            <a:endParaRPr lang="en-US" dirty="0"/>
          </a:p>
          <a:p>
            <a:r>
              <a:rPr lang="en-US" dirty="0" smtClean="0"/>
              <a:t>Lack </a:t>
            </a:r>
            <a:r>
              <a:rPr lang="en-US" dirty="0"/>
              <a:t>of knowledge on the particle level will be addressed in the next session; they will have a chance to revise and fine-tune their thinking then. </a:t>
            </a:r>
          </a:p>
        </p:txBody>
      </p:sp>
    </p:spTree>
    <p:extLst>
      <p:ext uri="{BB962C8B-B14F-4D97-AF65-F5344CB8AC3E}">
        <p14:creationId xmlns:p14="http://schemas.microsoft.com/office/powerpoint/2010/main" xmlns="" val="335279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 continue ……..</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endParaRPr lang="en-US" dirty="0"/>
          </a:p>
          <a:p>
            <a:r>
              <a:rPr lang="en-US" dirty="0"/>
              <a:t>Once Student Teachers have conducted their experiments and recorded their observations and data, discuss their findings. Make sure you revisit the physical properties of last week. Solicit their observations on the physical properties of water. </a:t>
            </a:r>
            <a:endParaRPr lang="en-US" dirty="0" smtClean="0"/>
          </a:p>
          <a:p>
            <a:endParaRPr lang="en-US" dirty="0"/>
          </a:p>
          <a:p>
            <a:r>
              <a:rPr lang="en-US" dirty="0"/>
              <a:t>Also, use </a:t>
            </a:r>
            <a:r>
              <a:rPr lang="en-US" dirty="0" smtClean="0"/>
              <a:t>Students </a:t>
            </a:r>
            <a:r>
              <a:rPr lang="en-US" dirty="0"/>
              <a:t>recorded data points to mark the important point when ice melts and water begins to boil. Establish the terms melting point and boiling point. </a:t>
            </a:r>
            <a:endParaRPr lang="en-US" dirty="0" smtClean="0"/>
          </a:p>
          <a:p>
            <a:endParaRPr lang="en-US" dirty="0"/>
          </a:p>
          <a:p>
            <a:r>
              <a:rPr lang="en-US" dirty="0" smtClean="0"/>
              <a:t>Ask </a:t>
            </a:r>
            <a:r>
              <a:rPr lang="en-US" dirty="0"/>
              <a:t>them to speculate what is happening with the water at these points. Ask whether that is unique to water or whether those findings might be transferable to other substances. Encourage them to be as specific as they can be when describing what they see. </a:t>
            </a:r>
            <a:endParaRPr lang="en-US" dirty="0" smtClean="0"/>
          </a:p>
          <a:p>
            <a:endParaRPr lang="en-US" dirty="0"/>
          </a:p>
          <a:p>
            <a:r>
              <a:rPr lang="en-US" dirty="0" smtClean="0"/>
              <a:t>But </a:t>
            </a:r>
            <a:r>
              <a:rPr lang="en-US" dirty="0"/>
              <a:t>they should also hypothesize what might be happening on a much smaller level (the particle level), which is invisible to them. </a:t>
            </a:r>
          </a:p>
        </p:txBody>
      </p:sp>
    </p:spTree>
    <p:extLst>
      <p:ext uri="{BB962C8B-B14F-4D97-AF65-F5344CB8AC3E}">
        <p14:creationId xmlns:p14="http://schemas.microsoft.com/office/powerpoint/2010/main" xmlns="" val="4211529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 </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a:t>Encourage </a:t>
            </a:r>
            <a:r>
              <a:rPr lang="en-US" dirty="0" smtClean="0"/>
              <a:t>Students </a:t>
            </a:r>
            <a:r>
              <a:rPr lang="en-US" dirty="0"/>
              <a:t>to brainstorm even if they are not sure about the correct answer. Make sure they always support their thinking with as much scientific reasoning as possible. </a:t>
            </a:r>
            <a:endParaRPr lang="en-US" dirty="0" smtClean="0"/>
          </a:p>
          <a:p>
            <a:endParaRPr lang="en-US" dirty="0"/>
          </a:p>
          <a:p>
            <a:r>
              <a:rPr lang="en-US" dirty="0"/>
              <a:t>Move on and refocus their attention on the ‘bubbles’ in the boiling water. Ask them what they think they are. Not all Student Teachers might conclude that the bubbles are caused by water in a gas state; however, they might think that it is air or oxygen. </a:t>
            </a:r>
            <a:endParaRPr lang="en-US" dirty="0" smtClean="0"/>
          </a:p>
          <a:p>
            <a:endParaRPr lang="en-US" dirty="0"/>
          </a:p>
          <a:p>
            <a:r>
              <a:rPr lang="en-US" dirty="0" smtClean="0"/>
              <a:t>Do </a:t>
            </a:r>
            <a:r>
              <a:rPr lang="en-US" dirty="0"/>
              <a:t>not correct them at this point. Instead, ask the class to design an experiment for each hypothesis that would prove or disprove their points. If time allows, have them carry out these experiments. It is a good opportunity to discuss how to conduct an experiment, starting with a hypothesis to finalizing a shared conclusion. </a:t>
            </a:r>
          </a:p>
        </p:txBody>
      </p:sp>
    </p:spTree>
    <p:extLst>
      <p:ext uri="{BB962C8B-B14F-4D97-AF65-F5344CB8AC3E}">
        <p14:creationId xmlns:p14="http://schemas.microsoft.com/office/powerpoint/2010/main" xmlns="" val="1802956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GASES</a:t>
            </a:r>
            <a:endParaRPr lang="en-US" b="1" dirty="0"/>
          </a:p>
        </p:txBody>
      </p:sp>
      <p:sp>
        <p:nvSpPr>
          <p:cNvPr id="3" name="Content Placeholder 2"/>
          <p:cNvSpPr>
            <a:spLocks noGrp="1"/>
          </p:cNvSpPr>
          <p:nvPr>
            <p:ph idx="1"/>
          </p:nvPr>
        </p:nvSpPr>
        <p:spPr>
          <a:xfrm>
            <a:off x="457200" y="1219200"/>
            <a:ext cx="8229600" cy="5257800"/>
          </a:xfrm>
        </p:spPr>
        <p:txBody>
          <a:bodyPr>
            <a:normAutofit fontScale="62500" lnSpcReduction="20000"/>
          </a:bodyPr>
          <a:lstStyle/>
          <a:p>
            <a:endParaRPr lang="en-US" dirty="0"/>
          </a:p>
          <a:p>
            <a:r>
              <a:rPr lang="en-US" dirty="0"/>
              <a:t>Gases are more difficult to understand than solids or liquids. But you could also use gases to begin a discussion about states of matter. </a:t>
            </a:r>
            <a:endParaRPr lang="en-US" dirty="0" smtClean="0"/>
          </a:p>
          <a:p>
            <a:endParaRPr lang="en-US" dirty="0" smtClean="0"/>
          </a:p>
          <a:p>
            <a:r>
              <a:rPr lang="en-US" dirty="0" smtClean="0"/>
              <a:t>Remind Students </a:t>
            </a:r>
            <a:r>
              <a:rPr lang="en-US" dirty="0"/>
              <a:t>of the solid and liquid mixtures used in the mystery </a:t>
            </a:r>
            <a:r>
              <a:rPr lang="en-US" dirty="0" smtClean="0"/>
              <a:t>activity. </a:t>
            </a:r>
            <a:r>
              <a:rPr lang="en-US" dirty="0"/>
              <a:t>Ask them whether they can think of a mixture that consists of gases. Air would be an example they might mention. </a:t>
            </a:r>
            <a:endParaRPr lang="en-US" dirty="0" smtClean="0"/>
          </a:p>
          <a:p>
            <a:endParaRPr lang="en-US" dirty="0"/>
          </a:p>
          <a:p>
            <a:r>
              <a:rPr lang="en-US" dirty="0" smtClean="0"/>
              <a:t>Push </a:t>
            </a:r>
            <a:r>
              <a:rPr lang="en-US" dirty="0"/>
              <a:t>their thinking by not just accepting the right answer, but continue asking them </a:t>
            </a:r>
            <a:endParaRPr lang="en-US" dirty="0" smtClean="0"/>
          </a:p>
          <a:p>
            <a:endParaRPr lang="en-US" dirty="0" smtClean="0"/>
          </a:p>
          <a:p>
            <a:pPr marL="514350" indent="-514350">
              <a:buFont typeface="+mj-lt"/>
              <a:buAutoNum type="arabicPeriod"/>
            </a:pPr>
            <a:r>
              <a:rPr lang="en-US" dirty="0" smtClean="0"/>
              <a:t>what </a:t>
            </a:r>
            <a:r>
              <a:rPr lang="en-US" dirty="0"/>
              <a:t>they think air is. </a:t>
            </a:r>
            <a:endParaRPr lang="en-US" dirty="0" smtClean="0"/>
          </a:p>
          <a:p>
            <a:pPr marL="514350" indent="-514350">
              <a:buFont typeface="+mj-lt"/>
              <a:buAutoNum type="arabicPeriod"/>
            </a:pPr>
            <a:r>
              <a:rPr lang="en-US" dirty="0" smtClean="0"/>
              <a:t>What’s </a:t>
            </a:r>
            <a:r>
              <a:rPr lang="en-US" dirty="0"/>
              <a:t>in it? </a:t>
            </a:r>
            <a:endParaRPr lang="en-US" dirty="0" smtClean="0"/>
          </a:p>
          <a:p>
            <a:pPr marL="514350" indent="-514350">
              <a:buFont typeface="+mj-lt"/>
              <a:buAutoNum type="arabicPeriod"/>
            </a:pPr>
            <a:r>
              <a:rPr lang="en-US" dirty="0" smtClean="0"/>
              <a:t>How </a:t>
            </a:r>
            <a:r>
              <a:rPr lang="en-US" dirty="0"/>
              <a:t>do they know? </a:t>
            </a:r>
            <a:endParaRPr lang="en-US" dirty="0" smtClean="0"/>
          </a:p>
          <a:p>
            <a:pPr marL="514350" indent="-514350">
              <a:buFont typeface="+mj-lt"/>
              <a:buAutoNum type="arabicPeriod"/>
            </a:pPr>
            <a:r>
              <a:rPr lang="en-US" dirty="0" smtClean="0"/>
              <a:t>Could </a:t>
            </a:r>
            <a:r>
              <a:rPr lang="en-US" dirty="0"/>
              <a:t>air be in a liquid form? </a:t>
            </a:r>
            <a:endParaRPr lang="en-US" dirty="0" smtClean="0"/>
          </a:p>
          <a:p>
            <a:pPr marL="514350" indent="-514350">
              <a:buFont typeface="+mj-lt"/>
              <a:buAutoNum type="arabicPeriod"/>
            </a:pPr>
            <a:r>
              <a:rPr lang="en-US" dirty="0" smtClean="0"/>
              <a:t>Could </a:t>
            </a:r>
            <a:r>
              <a:rPr lang="en-US" dirty="0"/>
              <a:t>the mystery liquids (or solids) be turned into a gas mixture? </a:t>
            </a:r>
            <a:endParaRPr lang="en-US" dirty="0" smtClean="0"/>
          </a:p>
          <a:p>
            <a:pPr marL="514350" indent="-514350">
              <a:buFont typeface="+mj-lt"/>
              <a:buAutoNum type="arabicPeriod"/>
            </a:pPr>
            <a:r>
              <a:rPr lang="en-US" dirty="0" smtClean="0"/>
              <a:t>What </a:t>
            </a:r>
            <a:r>
              <a:rPr lang="en-US" dirty="0"/>
              <a:t>would it take to do so? </a:t>
            </a:r>
          </a:p>
        </p:txBody>
      </p:sp>
    </p:spTree>
    <p:extLst>
      <p:ext uri="{BB962C8B-B14F-4D97-AF65-F5344CB8AC3E}">
        <p14:creationId xmlns:p14="http://schemas.microsoft.com/office/powerpoint/2010/main" xmlns="" val="24442338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GASES</a:t>
            </a:r>
            <a:endParaRPr lang="en-US" b="1" dirty="0"/>
          </a:p>
        </p:txBody>
      </p:sp>
      <p:sp>
        <p:nvSpPr>
          <p:cNvPr id="3" name="Content Placeholder 2"/>
          <p:cNvSpPr>
            <a:spLocks noGrp="1"/>
          </p:cNvSpPr>
          <p:nvPr>
            <p:ph idx="1"/>
          </p:nvPr>
        </p:nvSpPr>
        <p:spPr>
          <a:xfrm>
            <a:off x="457200" y="1219200"/>
            <a:ext cx="8229600" cy="4525963"/>
          </a:xfrm>
        </p:spPr>
        <p:txBody>
          <a:bodyPr>
            <a:normAutofit fontScale="85000" lnSpcReduction="10000"/>
          </a:bodyPr>
          <a:lstStyle/>
          <a:p>
            <a:endParaRPr lang="en-US" dirty="0"/>
          </a:p>
          <a:p>
            <a:r>
              <a:rPr lang="en-US" dirty="0"/>
              <a:t>Ask Student Teachers to always provide their reasoning for their answer. Do not just accept simple yes/no answers. </a:t>
            </a:r>
            <a:endParaRPr lang="en-US" dirty="0" smtClean="0"/>
          </a:p>
          <a:p>
            <a:endParaRPr lang="en-US" dirty="0"/>
          </a:p>
          <a:p>
            <a:r>
              <a:rPr lang="en-US" dirty="0" smtClean="0"/>
              <a:t>If </a:t>
            </a:r>
            <a:r>
              <a:rPr lang="en-US" dirty="0"/>
              <a:t>they don’t volunteer a more detailed answer or explanation, follow up by asking, for instance: why do you think that’s the case? </a:t>
            </a:r>
            <a:endParaRPr lang="en-US" dirty="0" smtClean="0"/>
          </a:p>
          <a:p>
            <a:endParaRPr lang="en-US" dirty="0"/>
          </a:p>
          <a:p>
            <a:r>
              <a:rPr lang="en-US" dirty="0" smtClean="0"/>
              <a:t>Ask </a:t>
            </a:r>
            <a:r>
              <a:rPr lang="en-US" dirty="0"/>
              <a:t>the class whether they agree or disagree and why. </a:t>
            </a:r>
          </a:p>
        </p:txBody>
      </p:sp>
    </p:spTree>
    <p:extLst>
      <p:ext uri="{BB962C8B-B14F-4D97-AF65-F5344CB8AC3E}">
        <p14:creationId xmlns:p14="http://schemas.microsoft.com/office/powerpoint/2010/main" xmlns="" val="760298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GASES</a:t>
            </a:r>
            <a:endParaRPr lang="en-US" b="1" dirty="0"/>
          </a:p>
        </p:txBody>
      </p:sp>
      <p:sp>
        <p:nvSpPr>
          <p:cNvPr id="3" name="Content Placeholder 2"/>
          <p:cNvSpPr>
            <a:spLocks noGrp="1"/>
          </p:cNvSpPr>
          <p:nvPr>
            <p:ph idx="1"/>
          </p:nvPr>
        </p:nvSpPr>
        <p:spPr>
          <a:xfrm>
            <a:off x="533400" y="1143000"/>
            <a:ext cx="8229600" cy="5105400"/>
          </a:xfrm>
        </p:spPr>
        <p:txBody>
          <a:bodyPr>
            <a:normAutofit fontScale="85000" lnSpcReduction="10000"/>
          </a:bodyPr>
          <a:lstStyle/>
          <a:p>
            <a:endParaRPr lang="en-US" dirty="0"/>
          </a:p>
          <a:p>
            <a:r>
              <a:rPr lang="en-US" dirty="0"/>
              <a:t>If </a:t>
            </a:r>
            <a:r>
              <a:rPr lang="en-US" dirty="0" smtClean="0"/>
              <a:t>Students </a:t>
            </a:r>
            <a:r>
              <a:rPr lang="en-US" dirty="0"/>
              <a:t>struggle with the mental exercise and discussion, go back to the ‘what’s air’ discussion</a:t>
            </a:r>
            <a:r>
              <a:rPr lang="en-US" dirty="0" smtClean="0"/>
              <a:t>.</a:t>
            </a:r>
          </a:p>
          <a:p>
            <a:endParaRPr lang="en-US" dirty="0"/>
          </a:p>
          <a:p>
            <a:r>
              <a:rPr lang="en-US" dirty="0" smtClean="0"/>
              <a:t>Establish </a:t>
            </a:r>
            <a:r>
              <a:rPr lang="en-US" dirty="0"/>
              <a:t>a consensus that among many other gas molecules, water </a:t>
            </a:r>
            <a:r>
              <a:rPr lang="en-US" dirty="0" err="1"/>
              <a:t>vapour</a:t>
            </a:r>
            <a:r>
              <a:rPr lang="en-US" dirty="0"/>
              <a:t> is part of our air. (It’s visible in the form of clouds or above a steaming cup of tea.) Using water </a:t>
            </a:r>
            <a:r>
              <a:rPr lang="en-US" dirty="0" err="1"/>
              <a:t>vapour</a:t>
            </a:r>
            <a:r>
              <a:rPr lang="en-US" dirty="0"/>
              <a:t> as an example, they should understand that water can exist in all three states. </a:t>
            </a:r>
            <a:endParaRPr lang="en-US" dirty="0" smtClean="0"/>
          </a:p>
          <a:p>
            <a:endParaRPr lang="en-US" dirty="0"/>
          </a:p>
          <a:p>
            <a:r>
              <a:rPr lang="en-US" dirty="0" smtClean="0"/>
              <a:t>Have </a:t>
            </a:r>
            <a:r>
              <a:rPr lang="en-US" dirty="0"/>
              <a:t>them name examples and explain how water changes from one state to the other in nature. </a:t>
            </a:r>
            <a:endParaRPr lang="en-US" dirty="0" smtClean="0"/>
          </a:p>
        </p:txBody>
      </p:sp>
    </p:spTree>
    <p:extLst>
      <p:ext uri="{BB962C8B-B14F-4D97-AF65-F5344CB8AC3E}">
        <p14:creationId xmlns:p14="http://schemas.microsoft.com/office/powerpoint/2010/main" xmlns="" val="331138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GASES</a:t>
            </a:r>
            <a:endParaRPr lang="en-US" b="1" dirty="0"/>
          </a:p>
        </p:txBody>
      </p:sp>
      <p:sp>
        <p:nvSpPr>
          <p:cNvPr id="3" name="Content Placeholder 2"/>
          <p:cNvSpPr>
            <a:spLocks noGrp="1"/>
          </p:cNvSpPr>
          <p:nvPr>
            <p:ph idx="1"/>
          </p:nvPr>
        </p:nvSpPr>
        <p:spPr>
          <a:xfrm>
            <a:off x="304800" y="1066800"/>
            <a:ext cx="8229600" cy="5410200"/>
          </a:xfrm>
        </p:spPr>
        <p:txBody>
          <a:bodyPr>
            <a:normAutofit fontScale="70000" lnSpcReduction="20000"/>
          </a:bodyPr>
          <a:lstStyle/>
          <a:p>
            <a:endParaRPr lang="en-US" dirty="0"/>
          </a:p>
          <a:p>
            <a:r>
              <a:rPr lang="en-US" dirty="0"/>
              <a:t>As an outcome of this session, </a:t>
            </a:r>
            <a:r>
              <a:rPr lang="en-US" dirty="0" smtClean="0"/>
              <a:t>Students </a:t>
            </a:r>
            <a:r>
              <a:rPr lang="en-US" dirty="0"/>
              <a:t>should realize that all substances (and elements) can be found in three different states: solid, liquid, and gas (no need to mention plasma). </a:t>
            </a:r>
            <a:endParaRPr lang="en-US" dirty="0" smtClean="0"/>
          </a:p>
          <a:p>
            <a:endParaRPr lang="en-US" dirty="0"/>
          </a:p>
          <a:p>
            <a:r>
              <a:rPr lang="en-US" dirty="0" smtClean="0"/>
              <a:t>They </a:t>
            </a:r>
            <a:r>
              <a:rPr lang="en-US" dirty="0"/>
              <a:t>should also know that a substance can be in all three states depending on the temperature (pressure). Heating and cooling cause a substance to change from one state to the other. </a:t>
            </a:r>
            <a:endParaRPr lang="en-US" dirty="0" smtClean="0"/>
          </a:p>
          <a:p>
            <a:endParaRPr lang="en-US" dirty="0"/>
          </a:p>
          <a:p>
            <a:r>
              <a:rPr lang="en-US" dirty="0" smtClean="0"/>
              <a:t>Discuss </a:t>
            </a:r>
            <a:r>
              <a:rPr lang="en-US" dirty="0"/>
              <a:t>the meaning of melting point and boiling point. Talk about why they are physical, not chemical, properties. If they struggle with that concept, demonstrate how 10 </a:t>
            </a:r>
            <a:r>
              <a:rPr lang="en-US" dirty="0" err="1"/>
              <a:t>millilitres</a:t>
            </a:r>
            <a:r>
              <a:rPr lang="en-US" dirty="0"/>
              <a:t> of water can be changed from one state to another by adding or taking away energy. Discuss how the physical appearance changes. </a:t>
            </a:r>
            <a:endParaRPr lang="en-US" dirty="0" smtClean="0"/>
          </a:p>
          <a:p>
            <a:endParaRPr lang="en-US" dirty="0"/>
          </a:p>
          <a:p>
            <a:r>
              <a:rPr lang="en-US" dirty="0" smtClean="0"/>
              <a:t>However</a:t>
            </a:r>
            <a:r>
              <a:rPr lang="en-US" dirty="0"/>
              <a:t>, in the end, you have the same amount of water with the same properties as when you began. Therefore, a phase change is a physical change that is reversible, not a chemical change. </a:t>
            </a:r>
          </a:p>
        </p:txBody>
      </p:sp>
    </p:spTree>
    <p:extLst>
      <p:ext uri="{BB962C8B-B14F-4D97-AF65-F5344CB8AC3E}">
        <p14:creationId xmlns:p14="http://schemas.microsoft.com/office/powerpoint/2010/main" xmlns="" val="39478673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GASES</a:t>
            </a:r>
            <a:endParaRPr lang="en-US" dirty="0"/>
          </a:p>
        </p:txBody>
      </p:sp>
      <p:sp>
        <p:nvSpPr>
          <p:cNvPr id="3" name="Content Placeholder 2"/>
          <p:cNvSpPr>
            <a:spLocks noGrp="1"/>
          </p:cNvSpPr>
          <p:nvPr>
            <p:ph idx="1"/>
          </p:nvPr>
        </p:nvSpPr>
        <p:spPr>
          <a:xfrm>
            <a:off x="457200" y="990600"/>
            <a:ext cx="8229600" cy="5105400"/>
          </a:xfrm>
        </p:spPr>
        <p:txBody>
          <a:bodyPr>
            <a:normAutofit fontScale="92500" lnSpcReduction="10000"/>
          </a:bodyPr>
          <a:lstStyle/>
          <a:p>
            <a:endParaRPr lang="en-US" dirty="0"/>
          </a:p>
          <a:p>
            <a:r>
              <a:rPr lang="en-US" dirty="0"/>
              <a:t>Make sure </a:t>
            </a:r>
            <a:r>
              <a:rPr lang="en-US" dirty="0" smtClean="0"/>
              <a:t>Students </a:t>
            </a:r>
            <a:r>
              <a:rPr lang="en-US" dirty="0"/>
              <a:t>begin to develop a conceptual understanding of physical changes</a:t>
            </a:r>
            <a:r>
              <a:rPr lang="en-US" dirty="0" smtClean="0"/>
              <a:t>.</a:t>
            </a:r>
          </a:p>
          <a:p>
            <a:endParaRPr lang="en-US" dirty="0" smtClean="0"/>
          </a:p>
          <a:p>
            <a:r>
              <a:rPr lang="en-US" dirty="0" smtClean="0"/>
              <a:t>They </a:t>
            </a:r>
            <a:r>
              <a:rPr lang="en-US" dirty="0"/>
              <a:t>need to understand that the substance (for instance, water) only changes its state. But the water molecule (H2O) is present and unchanged in all three states. </a:t>
            </a:r>
            <a:endParaRPr lang="en-US" dirty="0" smtClean="0"/>
          </a:p>
          <a:p>
            <a:endParaRPr lang="en-US" dirty="0"/>
          </a:p>
          <a:p>
            <a:r>
              <a:rPr lang="en-US" dirty="0" smtClean="0"/>
              <a:t>The </a:t>
            </a:r>
            <a:r>
              <a:rPr lang="en-US" dirty="0"/>
              <a:t>composition and the atomic structure of the molecule remain unchanged at all times. </a:t>
            </a:r>
          </a:p>
        </p:txBody>
      </p:sp>
    </p:spTree>
    <p:extLst>
      <p:ext uri="{BB962C8B-B14F-4D97-AF65-F5344CB8AC3E}">
        <p14:creationId xmlns:p14="http://schemas.microsoft.com/office/powerpoint/2010/main" xmlns="" val="1792621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1854</TotalTime>
  <Words>1299</Words>
  <Application>Microsoft Office PowerPoint</Application>
  <PresentationFormat>On-screen Show (4:3)</PresentationFormat>
  <Paragraphs>100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Lecture # 29  </vt:lpstr>
      <vt:lpstr>STATES OF MATTER </vt:lpstr>
      <vt:lpstr>WATER</vt:lpstr>
      <vt:lpstr>Water continue ……..</vt:lpstr>
      <vt:lpstr>Experiments </vt:lpstr>
      <vt:lpstr>Experiment continue …..</vt:lpstr>
      <vt:lpstr>Experiment continue ……..</vt:lpstr>
      <vt:lpstr>Reflections </vt:lpstr>
      <vt:lpstr>GASES</vt:lpstr>
      <vt:lpstr>GASES</vt:lpstr>
      <vt:lpstr>GASES</vt:lpstr>
      <vt:lpstr>GASES</vt:lpstr>
      <vt:lpstr>GASES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203</cp:revision>
  <dcterms:created xsi:type="dcterms:W3CDTF">2014-06-03T04:54:29Z</dcterms:created>
  <dcterms:modified xsi:type="dcterms:W3CDTF">2014-07-18T12:31:49Z</dcterms:modified>
</cp:coreProperties>
</file>