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68" r:id="rId2"/>
    <p:sldId id="258" r:id="rId3"/>
    <p:sldId id="259" r:id="rId4"/>
    <p:sldId id="260" r:id="rId5"/>
    <p:sldId id="261" r:id="rId6"/>
    <p:sldId id="262" r:id="rId7"/>
    <p:sldId id="267"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02"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881590-11C4-4A69-BC00-18F13E7303BB}" type="datetimeFigureOut">
              <a:rPr lang="en-US" smtClean="0"/>
              <a:pPr/>
              <a:t>7/23/2014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335419-7833-409D-99F6-209D0F8ECFBE}" type="slidenum">
              <a:rPr lang="en-US" smtClean="0"/>
              <a:pPr/>
              <a:t>‹#›</a:t>
            </a:fld>
            <a:endParaRPr lang="en-US" dirty="0"/>
          </a:p>
        </p:txBody>
      </p:sp>
    </p:spTree>
    <p:extLst>
      <p:ext uri="{BB962C8B-B14F-4D97-AF65-F5344CB8AC3E}">
        <p14:creationId xmlns="" xmlns:p14="http://schemas.microsoft.com/office/powerpoint/2010/main" val="366595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B07E35-5DAB-4BF1-AFE8-FD8B6681FB57}" type="datetimeFigureOut">
              <a:rPr lang="en-US" smtClean="0"/>
              <a:pPr/>
              <a:t>7/23/2014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B07E35-5DAB-4BF1-AFE8-FD8B6681FB57}" type="datetimeFigureOut">
              <a:rPr lang="en-US" smtClean="0"/>
              <a:pPr/>
              <a:t>7/23/2014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B07E35-5DAB-4BF1-AFE8-FD8B6681FB57}" type="datetimeFigureOut">
              <a:rPr lang="en-US" smtClean="0"/>
              <a:pPr/>
              <a:t>7/23/2014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B07E35-5DAB-4BF1-AFE8-FD8B6681FB57}" type="datetimeFigureOut">
              <a:rPr lang="en-US" smtClean="0"/>
              <a:pPr/>
              <a:t>7/23/2014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07E35-5DAB-4BF1-AFE8-FD8B6681FB57}" type="datetimeFigureOut">
              <a:rPr lang="en-US" smtClean="0"/>
              <a:pPr/>
              <a:t>7/23/2014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7/23/2014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7/23/2014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07E35-5DAB-4BF1-AFE8-FD8B6681FB57}" type="datetimeFigureOut">
              <a:rPr lang="en-US" smtClean="0"/>
              <a:pPr/>
              <a:t>7/23/2014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22D92-BADD-41F5-B6D2-147995E5C61A}"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667000"/>
            <a:ext cx="7772400" cy="1470025"/>
          </a:xfrm>
        </p:spPr>
        <p:txBody>
          <a:bodyPr>
            <a:normAutofit/>
          </a:bodyPr>
          <a:lstStyle/>
          <a:p>
            <a:r>
              <a:rPr lang="en-US" sz="3200" b="1" dirty="0" smtClean="0"/>
              <a:t>Lecture # 28 </a:t>
            </a:r>
            <a:br>
              <a:rPr lang="en-US" sz="3200" b="1" dirty="0" smtClean="0"/>
            </a:br>
            <a:endParaRPr lang="en-US" sz="3200" b="1" dirty="0"/>
          </a:p>
        </p:txBody>
      </p:sp>
      <p:sp>
        <p:nvSpPr>
          <p:cNvPr id="5" name="Title 1"/>
          <p:cNvSpPr txBox="1">
            <a:spLocks/>
          </p:cNvSpPr>
          <p:nvPr/>
        </p:nvSpPr>
        <p:spPr>
          <a:xfrm>
            <a:off x="1143000" y="13716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SCIENCE 1 </a:t>
            </a:r>
            <a:br>
              <a:rPr kumimoji="0" lang="en-US" sz="3200" b="1" i="0" u="none" strike="noStrike" kern="1200" cap="none" spc="0" normalizeH="0" baseline="0" noProof="0" dirty="0" smtClean="0">
                <a:ln>
                  <a:noFill/>
                </a:ln>
                <a:solidFill>
                  <a:schemeClr val="tx1"/>
                </a:solidFill>
                <a:effectLst/>
                <a:uLnTx/>
                <a:uFillTx/>
                <a:latin typeface="+mj-lt"/>
                <a:ea typeface="+mj-ea"/>
                <a:cs typeface="+mj-cs"/>
              </a:rPr>
            </a:br>
            <a:r>
              <a:rPr kumimoji="0" lang="en-US" sz="3200" b="1" i="0" u="none" strike="noStrike" kern="1200" cap="none" spc="0" normalizeH="0" baseline="0" noProof="0" dirty="0" smtClean="0">
                <a:ln>
                  <a:noFill/>
                </a:ln>
                <a:solidFill>
                  <a:schemeClr val="tx1"/>
                </a:solidFill>
                <a:effectLst/>
                <a:uLnTx/>
                <a:uFillTx/>
                <a:latin typeface="+mj-lt"/>
                <a:ea typeface="+mj-ea"/>
                <a:cs typeface="+mj-cs"/>
              </a:rPr>
              <a:t>ASSOCIATE DEGREE IN EDUCATION </a:t>
            </a:r>
          </a:p>
        </p:txBody>
      </p:sp>
      <p:sp>
        <p:nvSpPr>
          <p:cNvPr id="6" name="Title 1"/>
          <p:cNvSpPr txBox="1">
            <a:spLocks/>
          </p:cNvSpPr>
          <p:nvPr/>
        </p:nvSpPr>
        <p:spPr>
          <a:xfrm>
            <a:off x="685800" y="3886200"/>
            <a:ext cx="8229600" cy="838200"/>
          </a:xfrm>
          <a:prstGeom prst="rect">
            <a:avLst/>
          </a:prstGeom>
        </p:spPr>
        <p:txBody>
          <a:bodyPr vert="horz" lIns="91440" tIns="45720" rIns="91440" bIns="45720" rtlCol="0" anchor="ctr">
            <a:noAutofit/>
          </a:bodyPr>
          <a:lstStyle/>
          <a:p>
            <a:endParaRPr lang="en-US" sz="2000" b="1" u="sng" dirty="0"/>
          </a:p>
        </p:txBody>
      </p:sp>
      <p:sp>
        <p:nvSpPr>
          <p:cNvPr id="7" name="Title 1"/>
          <p:cNvSpPr txBox="1">
            <a:spLocks/>
          </p:cNvSpPr>
          <p:nvPr/>
        </p:nvSpPr>
        <p:spPr>
          <a:xfrm>
            <a:off x="304800" y="3733800"/>
            <a:ext cx="8839200" cy="1524000"/>
          </a:xfrm>
          <a:prstGeom prst="rect">
            <a:avLst/>
          </a:prstGeom>
        </p:spPr>
        <p:txBody>
          <a:bodyPr vert="horz" lIns="91440" tIns="45720" rIns="91440" bIns="45720" rtlCol="0" anchor="ctr">
            <a:noAutofit/>
          </a:bodyPr>
          <a:lstStyle/>
          <a:p>
            <a:pPr algn="ctr"/>
            <a:r>
              <a:rPr lang="en-US" sz="3200" b="1" dirty="0" smtClean="0"/>
              <a:t>DEFINING MATTER</a:t>
            </a:r>
            <a:endParaRPr lang="en-US" sz="3200" b="1" u="sng" dirty="0">
              <a:solidFill>
                <a:srgbClr val="0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DEFINING MATTER </a:t>
            </a:r>
            <a:endParaRPr lang="en-US" dirty="0"/>
          </a:p>
        </p:txBody>
      </p:sp>
      <p:sp>
        <p:nvSpPr>
          <p:cNvPr id="3" name="Content Placeholder 2"/>
          <p:cNvSpPr>
            <a:spLocks noGrp="1"/>
          </p:cNvSpPr>
          <p:nvPr>
            <p:ph idx="1"/>
          </p:nvPr>
        </p:nvSpPr>
        <p:spPr>
          <a:xfrm>
            <a:off x="457200" y="1219200"/>
            <a:ext cx="8229600" cy="5181600"/>
          </a:xfrm>
        </p:spPr>
        <p:txBody>
          <a:bodyPr>
            <a:normAutofit fontScale="62500" lnSpcReduction="20000"/>
          </a:bodyPr>
          <a:lstStyle/>
          <a:p>
            <a:endParaRPr lang="en-US" dirty="0" smtClean="0"/>
          </a:p>
          <a:p>
            <a:r>
              <a:rPr lang="en-US" dirty="0" smtClean="0"/>
              <a:t>Ask Students how they would describe matter. Have them describe what matter is and what it is not. It is appropriate for them to speculate and argue their point with their classmates. </a:t>
            </a:r>
          </a:p>
          <a:p>
            <a:endParaRPr lang="en-US" dirty="0" smtClean="0"/>
          </a:p>
          <a:p>
            <a:r>
              <a:rPr lang="en-US" dirty="0" smtClean="0"/>
              <a:t>Have them think about the activity from session 1 where they separated substances into smaller and smaller parts. (They might mention elements, atoms, or even subatomic particles.) What might that tell them about matter? Capture their thinking (also ‘wrong ideas’) on the board for later discussion and revision. </a:t>
            </a:r>
          </a:p>
          <a:p>
            <a:pPr>
              <a:buNone/>
            </a:pPr>
            <a:endParaRPr lang="en-US" dirty="0" smtClean="0"/>
          </a:p>
          <a:p>
            <a:r>
              <a:rPr lang="en-US" dirty="0" smtClean="0"/>
              <a:t>The majority of the class should conclude that all matter is made up of mass and that mass is composed of particles. Then introduce the model of the atom. (It is OK if they do not use the right terminology yet, as long as they have reached that conceptual understanding.) </a:t>
            </a:r>
          </a:p>
          <a:p>
            <a:endParaRPr lang="en-US" dirty="0" smtClean="0"/>
          </a:p>
          <a:p>
            <a:r>
              <a:rPr lang="en-US" dirty="0" smtClean="0"/>
              <a:t>For the model, you can use a physical model or a drawing. Introduce the atom and its subatomic particles (neutrons, protons, and electrons), including their respective electric charges)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Historic definition of matter </a:t>
            </a:r>
            <a:endParaRPr lang="en-US" dirty="0"/>
          </a:p>
        </p:txBody>
      </p:sp>
      <p:sp>
        <p:nvSpPr>
          <p:cNvPr id="3" name="Content Placeholder 2"/>
          <p:cNvSpPr>
            <a:spLocks noGrp="1"/>
          </p:cNvSpPr>
          <p:nvPr>
            <p:ph idx="1"/>
          </p:nvPr>
        </p:nvSpPr>
        <p:spPr>
          <a:xfrm>
            <a:off x="685800" y="1066800"/>
            <a:ext cx="8001000" cy="5334000"/>
          </a:xfrm>
        </p:spPr>
        <p:txBody>
          <a:bodyPr>
            <a:normAutofit fontScale="77500" lnSpcReduction="20000"/>
          </a:bodyPr>
          <a:lstStyle/>
          <a:p>
            <a:endParaRPr lang="en-US" dirty="0" smtClean="0"/>
          </a:p>
          <a:p>
            <a:r>
              <a:rPr lang="en-US" dirty="0" smtClean="0"/>
              <a:t>Provide Students with former hypotheses made by scientists over the centuries regarding matter and what matter is composed of You can begin, for instance, with the ancient Greek Empedocles. </a:t>
            </a:r>
          </a:p>
          <a:p>
            <a:endParaRPr lang="en-US" dirty="0" smtClean="0"/>
          </a:p>
          <a:p>
            <a:r>
              <a:rPr lang="en-US" dirty="0" smtClean="0"/>
              <a:t>He argued that all matter was composed of four elements: fire, air, water, and earth. In addition, he claimed that the ratio of those elements determined the property of the matter. Have them reflect on that statement. </a:t>
            </a:r>
          </a:p>
          <a:p>
            <a:endParaRPr lang="en-US" dirty="0" smtClean="0"/>
          </a:p>
          <a:p>
            <a:r>
              <a:rPr lang="en-US" dirty="0" smtClean="0"/>
              <a:t>Then have them discuss their understanding of the current model of the atom. You might want to establish a ‘class model’ using their ideas.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Scientific Knowledge </a:t>
            </a:r>
            <a:endParaRPr lang="en-US" dirty="0"/>
          </a:p>
        </p:txBody>
      </p:sp>
      <p:sp>
        <p:nvSpPr>
          <p:cNvPr id="3" name="Content Placeholder 2"/>
          <p:cNvSpPr>
            <a:spLocks noGrp="1"/>
          </p:cNvSpPr>
          <p:nvPr>
            <p:ph idx="1"/>
          </p:nvPr>
        </p:nvSpPr>
        <p:spPr>
          <a:xfrm>
            <a:off x="533400" y="1143000"/>
            <a:ext cx="8229600" cy="4525963"/>
          </a:xfrm>
        </p:spPr>
        <p:txBody>
          <a:bodyPr>
            <a:normAutofit fontScale="77500" lnSpcReduction="20000"/>
          </a:bodyPr>
          <a:lstStyle/>
          <a:p>
            <a:endParaRPr lang="en-US" dirty="0" smtClean="0"/>
          </a:p>
          <a:p>
            <a:r>
              <a:rPr lang="en-US" dirty="0" smtClean="0"/>
              <a:t>Use this exercise to model how the body of science knowledge is constantly changing. Inform Student Teachers again that science content is not static. </a:t>
            </a:r>
          </a:p>
          <a:p>
            <a:endParaRPr lang="en-US" dirty="0" smtClean="0"/>
          </a:p>
          <a:p>
            <a:r>
              <a:rPr lang="en-US" dirty="0" smtClean="0"/>
              <a:t>Established theories and broadly accepted ‘facts’ can change over time; the quest of science is ongoing even today. Have them discuss other examples where the established understanding has changed dramatically over time. </a:t>
            </a:r>
          </a:p>
          <a:p>
            <a:endParaRPr lang="en-US" dirty="0" smtClean="0"/>
          </a:p>
          <a:p>
            <a:r>
              <a:rPr lang="en-US" dirty="0" smtClean="0"/>
              <a:t>Use all science disciplines (a flat Earth, cause of disease, lightning, etc.).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Organization of matter </a:t>
            </a:r>
            <a:endParaRPr lang="en-US" dirty="0"/>
          </a:p>
        </p:txBody>
      </p:sp>
      <p:sp>
        <p:nvSpPr>
          <p:cNvPr id="3" name="Content Placeholder 2"/>
          <p:cNvSpPr>
            <a:spLocks noGrp="1"/>
          </p:cNvSpPr>
          <p:nvPr>
            <p:ph idx="1"/>
          </p:nvPr>
        </p:nvSpPr>
        <p:spPr>
          <a:xfrm>
            <a:off x="457200" y="1219200"/>
            <a:ext cx="8229600" cy="5334000"/>
          </a:xfrm>
        </p:spPr>
        <p:txBody>
          <a:bodyPr>
            <a:normAutofit fontScale="70000" lnSpcReduction="20000"/>
          </a:bodyPr>
          <a:lstStyle/>
          <a:p>
            <a:endParaRPr lang="en-US" dirty="0" smtClean="0"/>
          </a:p>
          <a:p>
            <a:r>
              <a:rPr lang="en-US" dirty="0" smtClean="0"/>
              <a:t>Ask Students to work in pairs and brainstorm a chart or some form of organization to capture and catalogue all matter on Earth. </a:t>
            </a:r>
          </a:p>
          <a:p>
            <a:endParaRPr lang="en-US" dirty="0" smtClean="0"/>
          </a:p>
          <a:p>
            <a:r>
              <a:rPr lang="en-US" dirty="0" smtClean="0"/>
              <a:t>Have them compare their ideas and the thinking behind their chosen organization. Introduce Mendeleev and how he created the period table of the elements. </a:t>
            </a:r>
          </a:p>
          <a:p>
            <a:endParaRPr lang="en-US" dirty="0" smtClean="0"/>
          </a:p>
          <a:p>
            <a:r>
              <a:rPr lang="en-US" dirty="0" smtClean="0"/>
              <a:t>Many consider this table the most important chemical document. The reason is that it allows you to quickly determine a significant amount of information about an element. </a:t>
            </a:r>
          </a:p>
          <a:p>
            <a:endParaRPr lang="en-US" dirty="0" smtClean="0"/>
          </a:p>
          <a:p>
            <a:r>
              <a:rPr lang="en-US" dirty="0" smtClean="0"/>
              <a:t>This information includes its atomic mass, atomic structure, and whether it is a metal, non-metal, or metalloid.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Periodic table </a:t>
            </a:r>
            <a:endParaRPr lang="en-US" dirty="0"/>
          </a:p>
        </p:txBody>
      </p:sp>
      <p:sp>
        <p:nvSpPr>
          <p:cNvPr id="3" name="Content Placeholder 2"/>
          <p:cNvSpPr>
            <a:spLocks noGrp="1"/>
          </p:cNvSpPr>
          <p:nvPr>
            <p:ph idx="1"/>
          </p:nvPr>
        </p:nvSpPr>
        <p:spPr>
          <a:xfrm>
            <a:off x="533400" y="1066800"/>
            <a:ext cx="8229600" cy="5029200"/>
          </a:xfrm>
        </p:spPr>
        <p:txBody>
          <a:bodyPr>
            <a:normAutofit fontScale="77500" lnSpcReduction="20000"/>
          </a:bodyPr>
          <a:lstStyle/>
          <a:p>
            <a:endParaRPr lang="en-US" dirty="0" smtClean="0"/>
          </a:p>
          <a:p>
            <a:r>
              <a:rPr lang="en-US" dirty="0" smtClean="0"/>
              <a:t>Give Students simple examples on how to read the periodic table. Start with the elements in the main group. </a:t>
            </a:r>
          </a:p>
          <a:p>
            <a:endParaRPr lang="en-US" dirty="0" smtClean="0"/>
          </a:p>
          <a:p>
            <a:r>
              <a:rPr lang="en-US" dirty="0" smtClean="0"/>
              <a:t>Describe how they are organized by their atomic number and what that means. Relate that information to the model of the atom. </a:t>
            </a:r>
          </a:p>
          <a:p>
            <a:endParaRPr lang="en-US" dirty="0" smtClean="0"/>
          </a:p>
          <a:p>
            <a:r>
              <a:rPr lang="en-US" dirty="0" smtClean="0"/>
              <a:t>Have them draw atoms of different elements for practice. They should draw the correct number of neutrons, protons, and electrons. </a:t>
            </a:r>
          </a:p>
          <a:p>
            <a:endParaRPr lang="en-US" dirty="0" smtClean="0"/>
          </a:p>
          <a:p>
            <a:r>
              <a:rPr lang="en-US" dirty="0" smtClean="0"/>
              <a:t>Electron shells and isotopes do not have to be discussed yet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Periodic Table </a:t>
            </a:r>
            <a:endParaRPr lang="en-US" dirty="0"/>
          </a:p>
        </p:txBody>
      </p:sp>
      <p:pic>
        <p:nvPicPr>
          <p:cNvPr id="4" name="Content Placeholder 3" descr="periodic table.png"/>
          <p:cNvPicPr>
            <a:picLocks noGrp="1" noChangeAspect="1"/>
          </p:cNvPicPr>
          <p:nvPr>
            <p:ph idx="1"/>
          </p:nvPr>
        </p:nvPicPr>
        <p:blipFill>
          <a:blip r:embed="rId2" cstate="print"/>
          <a:stretch>
            <a:fillRect/>
          </a:stretch>
        </p:blipFill>
        <p:spPr>
          <a:xfrm>
            <a:off x="0" y="0"/>
            <a:ext cx="9144000" cy="6892131"/>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Atomic weight</a:t>
            </a:r>
            <a:endParaRPr lang="en-US" dirty="0"/>
          </a:p>
        </p:txBody>
      </p:sp>
      <p:sp>
        <p:nvSpPr>
          <p:cNvPr id="3" name="Content Placeholder 2"/>
          <p:cNvSpPr>
            <a:spLocks noGrp="1"/>
          </p:cNvSpPr>
          <p:nvPr>
            <p:ph idx="1"/>
          </p:nvPr>
        </p:nvSpPr>
        <p:spPr>
          <a:xfrm>
            <a:off x="457200" y="1600200"/>
            <a:ext cx="8229600" cy="4876800"/>
          </a:xfrm>
        </p:spPr>
        <p:txBody>
          <a:bodyPr>
            <a:normAutofit fontScale="77500" lnSpcReduction="20000"/>
          </a:bodyPr>
          <a:lstStyle/>
          <a:p>
            <a:endParaRPr lang="en-US" dirty="0" smtClean="0"/>
          </a:p>
          <a:p>
            <a:r>
              <a:rPr lang="en-US" dirty="0" smtClean="0"/>
              <a:t>Then introduce them to the atomic weight of each element as well as some of the properties (metallic vs. non-metallic, the noble gases, etc.). </a:t>
            </a:r>
          </a:p>
          <a:p>
            <a:endParaRPr lang="en-US" dirty="0" smtClean="0"/>
          </a:p>
          <a:p>
            <a:r>
              <a:rPr lang="en-US" dirty="0" smtClean="0"/>
              <a:t>Demonstrate the patterns in the periodic table that capture those properties (for instance, the increase in atomic weight from top left to bottom right). </a:t>
            </a:r>
          </a:p>
          <a:p>
            <a:endParaRPr lang="en-US" dirty="0" smtClean="0"/>
          </a:p>
          <a:p>
            <a:r>
              <a:rPr lang="en-US" dirty="0" smtClean="0"/>
              <a:t>Ask Students whether they can explain the patterns, such as the increase of the atomic weight. In Science I, they don’t need to explain why certain elements are metals and others are non-metals, and so on. It is enough to just introduce them to the very basics.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Definition of an element</a:t>
            </a:r>
            <a:endParaRPr lang="en-US" dirty="0"/>
          </a:p>
        </p:txBody>
      </p:sp>
      <p:sp>
        <p:nvSpPr>
          <p:cNvPr id="3" name="Content Placeholder 2"/>
          <p:cNvSpPr>
            <a:spLocks noGrp="1"/>
          </p:cNvSpPr>
          <p:nvPr>
            <p:ph idx="1"/>
          </p:nvPr>
        </p:nvSpPr>
        <p:spPr>
          <a:xfrm>
            <a:off x="533400" y="1295400"/>
            <a:ext cx="8229600" cy="5105400"/>
          </a:xfrm>
        </p:spPr>
        <p:txBody>
          <a:bodyPr>
            <a:normAutofit fontScale="70000" lnSpcReduction="20000"/>
          </a:bodyPr>
          <a:lstStyle/>
          <a:p>
            <a:endParaRPr lang="en-US" dirty="0" smtClean="0"/>
          </a:p>
          <a:p>
            <a:r>
              <a:rPr lang="en-US" dirty="0" smtClean="0"/>
              <a:t>Ask Students what they think is an ‘element’. As a prompt, remind them of the separating activity in the previous session. Ask how much further they could theoretically separate matter. </a:t>
            </a:r>
          </a:p>
          <a:p>
            <a:endParaRPr lang="en-US" dirty="0" smtClean="0"/>
          </a:p>
          <a:p>
            <a:r>
              <a:rPr lang="en-US" dirty="0" smtClean="0"/>
              <a:t>They should realize that an element is the smallest form matter can be in. An element can’t be decomposed into any smaller substances.3 Elements are made up of atoms (of the same kind). </a:t>
            </a:r>
          </a:p>
          <a:p>
            <a:endParaRPr lang="en-US" dirty="0" smtClean="0"/>
          </a:p>
          <a:p>
            <a:r>
              <a:rPr lang="en-US" dirty="0" smtClean="0"/>
              <a:t>Ask them which elements they already know and where they appear in everyday life. Help them find each element they mention on the periodic table. </a:t>
            </a:r>
          </a:p>
          <a:p>
            <a:endParaRPr lang="en-US" dirty="0" smtClean="0"/>
          </a:p>
          <a:p>
            <a:r>
              <a:rPr lang="en-US" dirty="0" smtClean="0"/>
              <a:t>Focus the remainder of the lesson on interpreting the additional information contained in the periodic table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of Matter </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What are the three commonly known states of matter?</a:t>
            </a:r>
          </a:p>
          <a:p>
            <a:endParaRPr lang="en-US" b="1" dirty="0" smtClean="0"/>
          </a:p>
          <a:p>
            <a:r>
              <a:rPr lang="en-US" b="1" dirty="0" smtClean="0"/>
              <a:t>Give two examples of each of these states of matter. </a:t>
            </a:r>
          </a:p>
          <a:p>
            <a:endParaRPr lang="en-US" b="1" dirty="0" smtClean="0"/>
          </a:p>
          <a:p>
            <a:r>
              <a:rPr lang="en-US" b="1" dirty="0" smtClean="0"/>
              <a:t>Have you heard about 4th state of matter, what is it? </a:t>
            </a:r>
          </a:p>
          <a:p>
            <a:endParaRPr lang="en-US" b="1" dirty="0" smtClean="0"/>
          </a:p>
          <a:p>
            <a:r>
              <a:rPr lang="en-US" b="1" dirty="0" smtClean="0"/>
              <a:t>What is the most common reason for matter changing its state? </a:t>
            </a:r>
          </a:p>
          <a:p>
            <a:endParaRPr lang="en-US" b="1" dirty="0" smtClean="0"/>
          </a:p>
          <a:p>
            <a:r>
              <a:rPr lang="en-US" b="1" dirty="0" smtClean="0"/>
              <a:t>What is the type of matter that changes its form very easily? </a:t>
            </a:r>
          </a:p>
          <a:p>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11078343.png"/>
          <p:cNvPicPr>
            <a:picLocks noGrp="1" noChangeAspect="1"/>
          </p:cNvPicPr>
          <p:nvPr>
            <p:ph idx="1"/>
          </p:nvPr>
        </p:nvPicPr>
        <p:blipFill>
          <a:blip r:embed="rId2" cstate="print"/>
          <a:stretch>
            <a:fillRect/>
          </a:stretch>
        </p:blipFill>
        <p:spPr>
          <a:xfrm>
            <a:off x="0" y="0"/>
            <a:ext cx="9144000" cy="6857999"/>
          </a:xfr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1830</TotalTime>
  <Words>862</Words>
  <Application>Microsoft Office PowerPoint</Application>
  <PresentationFormat>On-screen Show (4:3)</PresentationFormat>
  <Paragraphs>71</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Lecture # 28  </vt:lpstr>
      <vt:lpstr>DEFINING MATTER </vt:lpstr>
      <vt:lpstr>Historic definition of matter </vt:lpstr>
      <vt:lpstr>Scientific Knowledge </vt:lpstr>
      <vt:lpstr>Organization of matter </vt:lpstr>
      <vt:lpstr>Periodic table </vt:lpstr>
      <vt:lpstr>Periodic Table </vt:lpstr>
      <vt:lpstr>Atomic weight</vt:lpstr>
      <vt:lpstr>Definition of an element</vt:lpstr>
      <vt:lpstr>State of Matter </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4</dc:title>
  <dc:creator>Microsoft</dc:creator>
  <cp:lastModifiedBy>NTS</cp:lastModifiedBy>
  <cp:revision>195</cp:revision>
  <dcterms:created xsi:type="dcterms:W3CDTF">2014-06-03T04:54:29Z</dcterms:created>
  <dcterms:modified xsi:type="dcterms:W3CDTF">2014-07-23T06:00:31Z</dcterms:modified>
</cp:coreProperties>
</file>