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302" y="-3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881590-11C4-4A69-BC00-18F13E7303BB}" type="datetimeFigureOut">
              <a:rPr lang="en-US" smtClean="0"/>
              <a:pPr/>
              <a:t>7/18/2014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335419-7833-409D-99F6-209D0F8ECFBE}" type="slidenum">
              <a:rPr lang="en-US" smtClean="0"/>
              <a:pPr/>
              <a:t>‹#›</a:t>
            </a:fld>
            <a:endParaRPr lang="en-US" dirty="0"/>
          </a:p>
        </p:txBody>
      </p:sp>
    </p:spTree>
    <p:extLst>
      <p:ext uri="{BB962C8B-B14F-4D97-AF65-F5344CB8AC3E}">
        <p14:creationId xmlns:p14="http://schemas.microsoft.com/office/powerpoint/2010/main" xmlns="" val="3665954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B07E35-5DAB-4BF1-AFE8-FD8B6681FB57}" type="datetimeFigureOut">
              <a:rPr lang="en-US" smtClean="0"/>
              <a:pPr/>
              <a:t>7/18/2014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1B07E35-5DAB-4BF1-AFE8-FD8B6681FB57}" type="datetimeFigureOut">
              <a:rPr lang="en-US" smtClean="0"/>
              <a:pPr/>
              <a:t>7/18/2014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1B07E35-5DAB-4BF1-AFE8-FD8B6681FB57}" type="datetimeFigureOut">
              <a:rPr lang="en-US" smtClean="0"/>
              <a:pPr/>
              <a:t>7/18/2014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1B07E35-5DAB-4BF1-AFE8-FD8B6681FB57}" type="datetimeFigureOut">
              <a:rPr lang="en-US" smtClean="0"/>
              <a:pPr/>
              <a:t>7/18/2014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07E35-5DAB-4BF1-AFE8-FD8B6681FB57}" type="datetimeFigureOut">
              <a:rPr lang="en-US" smtClean="0"/>
              <a:pPr/>
              <a:t>7/18/2014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7/18/2014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7/18/2014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B07E35-5DAB-4BF1-AFE8-FD8B6681FB57}" type="datetimeFigureOut">
              <a:rPr lang="en-US" smtClean="0"/>
              <a:pPr/>
              <a:t>7/18/2014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E22D92-BADD-41F5-B6D2-147995E5C61A}"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667000"/>
            <a:ext cx="7772400" cy="1470025"/>
          </a:xfrm>
        </p:spPr>
        <p:txBody>
          <a:bodyPr>
            <a:normAutofit/>
          </a:bodyPr>
          <a:lstStyle/>
          <a:p>
            <a:r>
              <a:rPr lang="en-US" sz="3200" b="1" dirty="0" smtClean="0"/>
              <a:t>Lecture # 27 </a:t>
            </a:r>
            <a:br>
              <a:rPr lang="en-US" sz="3200" b="1" dirty="0" smtClean="0"/>
            </a:br>
            <a:endParaRPr lang="en-US" sz="3200" b="1" dirty="0"/>
          </a:p>
        </p:txBody>
      </p:sp>
      <p:sp>
        <p:nvSpPr>
          <p:cNvPr id="5" name="Title 1"/>
          <p:cNvSpPr txBox="1">
            <a:spLocks/>
          </p:cNvSpPr>
          <p:nvPr/>
        </p:nvSpPr>
        <p:spPr>
          <a:xfrm>
            <a:off x="1143000" y="1371600"/>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tx1"/>
                </a:solidFill>
                <a:effectLst/>
                <a:uLnTx/>
                <a:uFillTx/>
                <a:latin typeface="+mj-lt"/>
                <a:ea typeface="+mj-ea"/>
                <a:cs typeface="+mj-cs"/>
              </a:rPr>
              <a:t>SCIENCE 1 </a:t>
            </a:r>
            <a:br>
              <a:rPr kumimoji="0" lang="en-US" sz="3200" b="1" i="0" u="none" strike="noStrike" kern="1200" cap="none" spc="0" normalizeH="0" baseline="0" noProof="0" dirty="0" smtClean="0">
                <a:ln>
                  <a:noFill/>
                </a:ln>
                <a:solidFill>
                  <a:schemeClr val="tx1"/>
                </a:solidFill>
                <a:effectLst/>
                <a:uLnTx/>
                <a:uFillTx/>
                <a:latin typeface="+mj-lt"/>
                <a:ea typeface="+mj-ea"/>
                <a:cs typeface="+mj-cs"/>
              </a:rPr>
            </a:br>
            <a:r>
              <a:rPr kumimoji="0" lang="en-US" sz="3200" b="1" i="0" u="none" strike="noStrike" kern="1200" cap="none" spc="0" normalizeH="0" baseline="0" noProof="0" dirty="0" smtClean="0">
                <a:ln>
                  <a:noFill/>
                </a:ln>
                <a:solidFill>
                  <a:schemeClr val="tx1"/>
                </a:solidFill>
                <a:effectLst/>
                <a:uLnTx/>
                <a:uFillTx/>
                <a:latin typeface="+mj-lt"/>
                <a:ea typeface="+mj-ea"/>
                <a:cs typeface="+mj-cs"/>
              </a:rPr>
              <a:t>ASSOCIATE DEGREE IN EDUCATION </a:t>
            </a:r>
          </a:p>
        </p:txBody>
      </p:sp>
      <p:sp>
        <p:nvSpPr>
          <p:cNvPr id="6" name="Title 1"/>
          <p:cNvSpPr txBox="1">
            <a:spLocks/>
          </p:cNvSpPr>
          <p:nvPr/>
        </p:nvSpPr>
        <p:spPr>
          <a:xfrm>
            <a:off x="685800" y="3886200"/>
            <a:ext cx="8229600" cy="838200"/>
          </a:xfrm>
          <a:prstGeom prst="rect">
            <a:avLst/>
          </a:prstGeom>
        </p:spPr>
        <p:txBody>
          <a:bodyPr vert="horz" lIns="91440" tIns="45720" rIns="91440" bIns="45720" rtlCol="0" anchor="ctr">
            <a:noAutofit/>
          </a:bodyPr>
          <a:lstStyle/>
          <a:p>
            <a:endParaRPr lang="en-US" sz="2000" b="1" u="sng" dirty="0"/>
          </a:p>
        </p:txBody>
      </p:sp>
      <p:sp>
        <p:nvSpPr>
          <p:cNvPr id="7" name="Title 1"/>
          <p:cNvSpPr txBox="1">
            <a:spLocks/>
          </p:cNvSpPr>
          <p:nvPr/>
        </p:nvSpPr>
        <p:spPr>
          <a:xfrm>
            <a:off x="304800" y="3733800"/>
            <a:ext cx="8839200" cy="1524000"/>
          </a:xfrm>
          <a:prstGeom prst="rect">
            <a:avLst/>
          </a:prstGeom>
        </p:spPr>
        <p:txBody>
          <a:bodyPr vert="horz" lIns="91440" tIns="45720" rIns="91440" bIns="45720" rtlCol="0" anchor="ctr">
            <a:noAutofit/>
          </a:bodyPr>
          <a:lstStyle/>
          <a:p>
            <a:pPr algn="ctr"/>
            <a:r>
              <a:rPr lang="en-US" sz="3200" b="1" dirty="0" smtClean="0"/>
              <a:t>MATTER</a:t>
            </a:r>
            <a:endParaRPr lang="en-US" sz="3200" b="1" u="sng" dirty="0">
              <a:solidFill>
                <a:srgbClr val="00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is matter? </a:t>
            </a:r>
            <a:endParaRPr lang="en-US" dirty="0"/>
          </a:p>
        </p:txBody>
      </p:sp>
      <p:sp>
        <p:nvSpPr>
          <p:cNvPr id="3" name="Content Placeholder 2"/>
          <p:cNvSpPr>
            <a:spLocks noGrp="1"/>
          </p:cNvSpPr>
          <p:nvPr>
            <p:ph idx="1"/>
          </p:nvPr>
        </p:nvSpPr>
        <p:spPr>
          <a:xfrm>
            <a:off x="457200" y="1219200"/>
            <a:ext cx="8229600" cy="5257800"/>
          </a:xfrm>
        </p:spPr>
        <p:txBody>
          <a:bodyPr>
            <a:normAutofit fontScale="62500" lnSpcReduction="20000"/>
          </a:bodyPr>
          <a:lstStyle/>
          <a:p>
            <a:pPr>
              <a:buNone/>
            </a:pPr>
            <a:endParaRPr lang="en-US" dirty="0" smtClean="0"/>
          </a:p>
          <a:p>
            <a:r>
              <a:rPr lang="en-US" dirty="0" smtClean="0"/>
              <a:t>Begin with an activity that helps Students review the distinctions between substances and mixtures. </a:t>
            </a:r>
          </a:p>
          <a:p>
            <a:endParaRPr lang="en-US" dirty="0" smtClean="0"/>
          </a:p>
          <a:p>
            <a:r>
              <a:rPr lang="en-US" dirty="0" smtClean="0"/>
              <a:t>Next, review the idea that each substance has a characteristic set of chemical and physical properties. </a:t>
            </a:r>
          </a:p>
          <a:p>
            <a:endParaRPr lang="en-US" dirty="0" smtClean="0"/>
          </a:p>
          <a:p>
            <a:r>
              <a:rPr lang="en-US" dirty="0" smtClean="0"/>
              <a:t>Then review the concept that mixtures can be separated by physical means but substances cannot. </a:t>
            </a:r>
          </a:p>
          <a:p>
            <a:endParaRPr lang="en-US" dirty="0" smtClean="0"/>
          </a:p>
          <a:p>
            <a:r>
              <a:rPr lang="en-US" dirty="0" smtClean="0"/>
              <a:t>Introduce the model of the atom. Inform Student Teachers that it is composed of protons, neutrons, and electrons. </a:t>
            </a:r>
          </a:p>
          <a:p>
            <a:endParaRPr lang="en-US" dirty="0" smtClean="0"/>
          </a:p>
          <a:p>
            <a:r>
              <a:rPr lang="en-US" dirty="0" smtClean="0"/>
              <a:t>You can do this in combination with introducing the periodic table. Describe how the periodic table evolved over time. </a:t>
            </a:r>
          </a:p>
          <a:p>
            <a:endParaRPr lang="en-US" dirty="0" smtClean="0"/>
          </a:p>
          <a:p>
            <a:r>
              <a:rPr lang="en-US" dirty="0" smtClean="0"/>
              <a:t>Explain how the views of science constantly change based on new work, discoveries, and enhanced theory. </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 hands-on inquiry activity </a:t>
            </a:r>
            <a:endParaRPr lang="en-US" dirty="0"/>
          </a:p>
        </p:txBody>
      </p:sp>
      <p:sp>
        <p:nvSpPr>
          <p:cNvPr id="3" name="Content Placeholder 2"/>
          <p:cNvSpPr>
            <a:spLocks noGrp="1"/>
          </p:cNvSpPr>
          <p:nvPr>
            <p:ph idx="1"/>
          </p:nvPr>
        </p:nvSpPr>
        <p:spPr>
          <a:xfrm>
            <a:off x="533400" y="1371600"/>
            <a:ext cx="8229600" cy="4525963"/>
          </a:xfrm>
        </p:spPr>
        <p:txBody>
          <a:bodyPr>
            <a:normAutofit fontScale="85000" lnSpcReduction="10000"/>
          </a:bodyPr>
          <a:lstStyle/>
          <a:p>
            <a:endParaRPr lang="en-US" dirty="0" smtClean="0"/>
          </a:p>
          <a:p>
            <a:r>
              <a:rPr lang="en-US" dirty="0" smtClean="0"/>
              <a:t>Place Students in groups and give each group a mystery bowl (solids) and a mystery flask (liquids). </a:t>
            </a:r>
          </a:p>
          <a:p>
            <a:endParaRPr lang="en-US" dirty="0" smtClean="0"/>
          </a:p>
          <a:p>
            <a:r>
              <a:rPr lang="en-US" dirty="0" smtClean="0"/>
              <a:t>Ask them to identify and sort the mystery substances into as many components as possible. Have them document their findings. Provide them with any ‘lab tools’ that you have available (for instance, funnel, sieve, different-size containers, magnifying glass, heat source, magnets, etc.).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19200"/>
            <a:ext cx="8229600" cy="5257800"/>
          </a:xfrm>
        </p:spPr>
        <p:txBody>
          <a:bodyPr>
            <a:normAutofit fontScale="62500" lnSpcReduction="20000"/>
          </a:bodyPr>
          <a:lstStyle/>
          <a:p>
            <a:r>
              <a:rPr lang="en-US" dirty="0" smtClean="0"/>
              <a:t>For the solid mystery, you can use organic and inorganic materials that you find around the house and school, such as:</a:t>
            </a:r>
          </a:p>
          <a:p>
            <a:endParaRPr lang="en-US" dirty="0" smtClean="0"/>
          </a:p>
          <a:p>
            <a:pPr marL="514350" indent="-514350">
              <a:buFont typeface="+mj-lt"/>
              <a:buAutoNum type="arabicPeriod"/>
            </a:pPr>
            <a:r>
              <a:rPr lang="en-US" dirty="0" smtClean="0"/>
              <a:t>Branches </a:t>
            </a:r>
          </a:p>
          <a:p>
            <a:pPr marL="514350" indent="-514350">
              <a:buFont typeface="+mj-lt"/>
              <a:buAutoNum type="arabicPeriod"/>
            </a:pPr>
            <a:r>
              <a:rPr lang="en-US" dirty="0" smtClean="0"/>
              <a:t>Fruits </a:t>
            </a:r>
          </a:p>
          <a:p>
            <a:pPr marL="514350" indent="-514350">
              <a:buFont typeface="+mj-lt"/>
              <a:buAutoNum type="arabicPeriod"/>
            </a:pPr>
            <a:r>
              <a:rPr lang="en-US" dirty="0" smtClean="0"/>
              <a:t>Soil </a:t>
            </a:r>
          </a:p>
          <a:p>
            <a:pPr marL="514350" indent="-514350">
              <a:buFont typeface="+mj-lt"/>
              <a:buAutoNum type="arabicPeriod"/>
            </a:pPr>
            <a:r>
              <a:rPr lang="en-US" dirty="0" smtClean="0"/>
              <a:t>Stones </a:t>
            </a:r>
          </a:p>
          <a:p>
            <a:pPr marL="514350" indent="-514350">
              <a:buFont typeface="+mj-lt"/>
              <a:buAutoNum type="arabicPeriod"/>
            </a:pPr>
            <a:r>
              <a:rPr lang="en-US" dirty="0" smtClean="0"/>
              <a:t>Rusty nails </a:t>
            </a:r>
          </a:p>
          <a:p>
            <a:pPr marL="514350" indent="-514350">
              <a:buFont typeface="+mj-lt"/>
              <a:buAutoNum type="arabicPeriod"/>
            </a:pPr>
            <a:r>
              <a:rPr lang="en-US" dirty="0" smtClean="0"/>
              <a:t>Plastics </a:t>
            </a:r>
          </a:p>
          <a:p>
            <a:pPr marL="514350" indent="-514350">
              <a:buFont typeface="+mj-lt"/>
              <a:buAutoNum type="arabicPeriod"/>
            </a:pPr>
            <a:r>
              <a:rPr lang="en-US" dirty="0" smtClean="0"/>
              <a:t>Matches. </a:t>
            </a:r>
          </a:p>
          <a:p>
            <a:pPr>
              <a:buNone/>
            </a:pPr>
            <a:endParaRPr lang="en-US" dirty="0" smtClean="0"/>
          </a:p>
          <a:p>
            <a:r>
              <a:rPr lang="en-US" dirty="0" smtClean="0"/>
              <a:t>For the liquid mystery, you can use: </a:t>
            </a:r>
          </a:p>
          <a:p>
            <a:endParaRPr lang="en-US" dirty="0" smtClean="0"/>
          </a:p>
          <a:p>
            <a:pPr marL="514350" indent="-514350">
              <a:buFont typeface="+mj-lt"/>
              <a:buAutoNum type="arabicPeriod"/>
            </a:pPr>
            <a:r>
              <a:rPr lang="en-US" dirty="0" smtClean="0"/>
              <a:t>Water </a:t>
            </a:r>
          </a:p>
          <a:p>
            <a:pPr marL="514350" indent="-514350">
              <a:buFont typeface="+mj-lt"/>
              <a:buAutoNum type="arabicPeriod"/>
            </a:pPr>
            <a:r>
              <a:rPr lang="en-US" dirty="0" smtClean="0"/>
              <a:t>Oil </a:t>
            </a:r>
          </a:p>
          <a:p>
            <a:pPr marL="514350" indent="-514350">
              <a:buFont typeface="+mj-lt"/>
              <a:buAutoNum type="arabicPeriod"/>
            </a:pPr>
            <a:r>
              <a:rPr lang="en-US" dirty="0" smtClean="0"/>
              <a:t>Vinegar or alcohol </a:t>
            </a:r>
          </a:p>
          <a:p>
            <a:pPr marL="514350" indent="-514350">
              <a:buFont typeface="+mj-lt"/>
              <a:buAutoNum type="arabicPeriod"/>
            </a:pPr>
            <a:r>
              <a:rPr lang="en-US" dirty="0" smtClean="0"/>
              <a:t>Sugar or salt dissolved in the solution. </a:t>
            </a:r>
          </a:p>
          <a:p>
            <a:endParaRPr lang="en-US" dirty="0" smtClean="0"/>
          </a:p>
          <a:p>
            <a:endParaRPr lang="en-US" dirty="0"/>
          </a:p>
        </p:txBody>
      </p:sp>
      <p:sp>
        <p:nvSpPr>
          <p:cNvPr id="4" name="Title 1"/>
          <p:cNvSpPr>
            <a:spLocks noGrp="1"/>
          </p:cNvSpPr>
          <p:nvPr>
            <p:ph type="title"/>
          </p:nvPr>
        </p:nvSpPr>
        <p:spPr/>
        <p:txBody>
          <a:bodyPr>
            <a:normAutofit/>
          </a:bodyPr>
          <a:lstStyle/>
          <a:p>
            <a:r>
              <a:rPr lang="en-US" b="1" dirty="0" smtClean="0"/>
              <a:t>A hands-on inquiry activity </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PURPOSE OF THIS ACTIVITY</a:t>
            </a:r>
            <a:endParaRPr lang="en-US" sz="3200" dirty="0"/>
          </a:p>
        </p:txBody>
      </p:sp>
      <p:sp>
        <p:nvSpPr>
          <p:cNvPr id="3" name="Content Placeholder 2"/>
          <p:cNvSpPr>
            <a:spLocks noGrp="1"/>
          </p:cNvSpPr>
          <p:nvPr>
            <p:ph idx="1"/>
          </p:nvPr>
        </p:nvSpPr>
        <p:spPr>
          <a:xfrm>
            <a:off x="533400" y="1143000"/>
            <a:ext cx="8229600" cy="4525963"/>
          </a:xfrm>
        </p:spPr>
        <p:txBody>
          <a:bodyPr>
            <a:normAutofit fontScale="62500" lnSpcReduction="20000"/>
          </a:bodyPr>
          <a:lstStyle/>
          <a:p>
            <a:endParaRPr lang="en-US" dirty="0" smtClean="0"/>
          </a:p>
          <a:p>
            <a:r>
              <a:rPr lang="en-US" dirty="0" smtClean="0"/>
              <a:t>The purpose of this activity is not for Students to identify each component that you added to the mixtures. Instead, they start using physical means to separate the mystery substances. </a:t>
            </a:r>
          </a:p>
          <a:p>
            <a:endParaRPr lang="en-US" dirty="0" smtClean="0"/>
          </a:p>
          <a:p>
            <a:r>
              <a:rPr lang="en-US" dirty="0" smtClean="0"/>
              <a:t>They realize that mixtures can be separated and sorted into very small components. When they have made considerable progress, challenge them by asking whether they can find more components by looking at smaller items. For instance, the branches can be broken into smaller pieces, but how small can they get? What happens when you look at the rusty nail? What is it made up of ? </a:t>
            </a:r>
          </a:p>
          <a:p>
            <a:endParaRPr lang="en-US" dirty="0" smtClean="0"/>
          </a:p>
          <a:p>
            <a:r>
              <a:rPr lang="en-US" dirty="0" smtClean="0"/>
              <a:t>Encourage them to record their thinking, methods, and findings. Ask them to list the properties of each component that they isolated as best as they can. You might have to revisit the concept of physical properties and provide them with some examples.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FINAL CLASS DISCUSSION </a:t>
            </a:r>
            <a:endParaRPr lang="en-US" sz="2800" dirty="0"/>
          </a:p>
        </p:txBody>
      </p:sp>
      <p:sp>
        <p:nvSpPr>
          <p:cNvPr id="3" name="Content Placeholder 2"/>
          <p:cNvSpPr>
            <a:spLocks noGrp="1"/>
          </p:cNvSpPr>
          <p:nvPr>
            <p:ph idx="1"/>
          </p:nvPr>
        </p:nvSpPr>
        <p:spPr>
          <a:xfrm>
            <a:off x="533400" y="1143000"/>
            <a:ext cx="8229600" cy="4525963"/>
          </a:xfrm>
        </p:spPr>
        <p:txBody>
          <a:bodyPr>
            <a:normAutofit fontScale="70000" lnSpcReduction="20000"/>
          </a:bodyPr>
          <a:lstStyle/>
          <a:p>
            <a:endParaRPr lang="en-US" dirty="0" smtClean="0"/>
          </a:p>
          <a:p>
            <a:r>
              <a:rPr lang="en-US" dirty="0" smtClean="0"/>
              <a:t>In a final class discussion, guide Students in revisiting physical properties (and, if applicable, chemical properties). </a:t>
            </a:r>
          </a:p>
          <a:p>
            <a:endParaRPr lang="en-US" dirty="0" smtClean="0"/>
          </a:p>
          <a:p>
            <a:r>
              <a:rPr lang="en-US" dirty="0" smtClean="0"/>
              <a:t>They do not need to physically separate all the mixtures. They should not conduct any chemical separation at this point. </a:t>
            </a:r>
          </a:p>
          <a:p>
            <a:endParaRPr lang="en-US" dirty="0" smtClean="0"/>
          </a:p>
          <a:p>
            <a:r>
              <a:rPr lang="en-US" dirty="0" smtClean="0"/>
              <a:t>The goal is to construct a mental model that you can keep separating a substance using physical and chemical separation. </a:t>
            </a:r>
          </a:p>
          <a:p>
            <a:endParaRPr lang="en-US" dirty="0" smtClean="0"/>
          </a:p>
          <a:p>
            <a:r>
              <a:rPr lang="en-US" dirty="0" smtClean="0"/>
              <a:t>They should also recognize that if you keep separating a substance, you can identify a compound or element that makes up the mixture.</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4525963"/>
          </a:xfrm>
        </p:spPr>
        <p:txBody>
          <a:bodyPr>
            <a:normAutofit fontScale="70000" lnSpcReduction="20000"/>
          </a:bodyPr>
          <a:lstStyle/>
          <a:p>
            <a:endParaRPr lang="en-US" dirty="0" smtClean="0"/>
          </a:p>
          <a:p>
            <a:r>
              <a:rPr lang="en-US" dirty="0" smtClean="0"/>
              <a:t>During the final discussion, create an overview chart listing the identified physical and chemical properties of the identified substances. </a:t>
            </a:r>
          </a:p>
          <a:p>
            <a:endParaRPr lang="en-US" dirty="0" smtClean="0"/>
          </a:p>
          <a:p>
            <a:r>
              <a:rPr lang="en-US" dirty="0" smtClean="0"/>
              <a:t>Students should be able to list physical properties. Have them explain and list how those properties can be used for physical separation. </a:t>
            </a:r>
          </a:p>
          <a:p>
            <a:endParaRPr lang="en-US" dirty="0" smtClean="0"/>
          </a:p>
          <a:p>
            <a:r>
              <a:rPr lang="en-US" dirty="0" smtClean="0"/>
              <a:t>At this point, it is enough if they have a vague conceptual understanding of chemical properties and how they can be used for chemical separation. </a:t>
            </a:r>
          </a:p>
          <a:p>
            <a:endParaRPr lang="en-US" dirty="0" smtClean="0"/>
          </a:p>
          <a:p>
            <a:r>
              <a:rPr lang="en-US" dirty="0" smtClean="0"/>
              <a:t>They do not have to be able to explain this yet on the atomic level.</a:t>
            </a:r>
            <a:endParaRPr lang="en-US" dirty="0"/>
          </a:p>
        </p:txBody>
      </p:sp>
      <p:sp>
        <p:nvSpPr>
          <p:cNvPr id="4" name="Title 1"/>
          <p:cNvSpPr>
            <a:spLocks noGrp="1"/>
          </p:cNvSpPr>
          <p:nvPr>
            <p:ph type="title"/>
          </p:nvPr>
        </p:nvSpPr>
        <p:spPr/>
        <p:txBody>
          <a:bodyPr>
            <a:normAutofit/>
          </a:bodyPr>
          <a:lstStyle/>
          <a:p>
            <a:r>
              <a:rPr lang="en-US" sz="2800" dirty="0" smtClean="0"/>
              <a:t>FINAL CLASS DISCUSSION continue …….. </a:t>
            </a:r>
            <a:endParaRPr lang="en-US"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Activities </a:t>
            </a:r>
            <a:endParaRPr lang="en-US" dirty="0"/>
          </a:p>
        </p:txBody>
      </p:sp>
      <p:sp>
        <p:nvSpPr>
          <p:cNvPr id="3" name="Content Placeholder 2"/>
          <p:cNvSpPr>
            <a:spLocks noGrp="1"/>
          </p:cNvSpPr>
          <p:nvPr>
            <p:ph idx="1"/>
          </p:nvPr>
        </p:nvSpPr>
        <p:spPr>
          <a:xfrm>
            <a:off x="533400" y="1143000"/>
            <a:ext cx="8229600" cy="4525963"/>
          </a:xfrm>
        </p:spPr>
        <p:txBody>
          <a:bodyPr>
            <a:normAutofit fontScale="70000" lnSpcReduction="20000"/>
          </a:bodyPr>
          <a:lstStyle/>
          <a:p>
            <a:endParaRPr lang="en-US" dirty="0" smtClean="0"/>
          </a:p>
          <a:p>
            <a:r>
              <a:rPr lang="en-US" dirty="0" smtClean="0"/>
              <a:t>Conduct an electrolysis of water. Then have your Students test the products of the electrolysis (oxygen and hydrogen) for their properties and contrast them with the properties of water. </a:t>
            </a:r>
          </a:p>
          <a:p>
            <a:endParaRPr lang="en-US" dirty="0" smtClean="0"/>
          </a:p>
          <a:p>
            <a:r>
              <a:rPr lang="en-US" dirty="0" smtClean="0"/>
              <a:t>Focus the discussion on how properties change dramatically when a substance undergoes a chemical reaction. </a:t>
            </a:r>
          </a:p>
          <a:p>
            <a:endParaRPr lang="en-US" dirty="0" smtClean="0"/>
          </a:p>
          <a:p>
            <a:r>
              <a:rPr lang="en-US" dirty="0" smtClean="0"/>
              <a:t>Discuss how that differs from a substance undergoing a physical change. </a:t>
            </a:r>
          </a:p>
          <a:p>
            <a:endParaRPr lang="en-US" dirty="0" smtClean="0"/>
          </a:p>
          <a:p>
            <a:r>
              <a:rPr lang="en-US" dirty="0" smtClean="0"/>
              <a:t>Without going too deep into molecular theory, begin to discuss why those properties changed.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Activities continue ….. </a:t>
            </a:r>
            <a:endParaRPr lang="en-US" dirty="0"/>
          </a:p>
        </p:txBody>
      </p:sp>
      <p:sp>
        <p:nvSpPr>
          <p:cNvPr id="3" name="Content Placeholder 2"/>
          <p:cNvSpPr>
            <a:spLocks noGrp="1"/>
          </p:cNvSpPr>
          <p:nvPr>
            <p:ph idx="1"/>
          </p:nvPr>
        </p:nvSpPr>
        <p:spPr>
          <a:xfrm>
            <a:off x="533400" y="1143000"/>
            <a:ext cx="8229600" cy="4525963"/>
          </a:xfrm>
        </p:spPr>
        <p:txBody>
          <a:bodyPr>
            <a:normAutofit fontScale="92500" lnSpcReduction="10000"/>
          </a:bodyPr>
          <a:lstStyle/>
          <a:p>
            <a:endParaRPr lang="en-US" dirty="0" smtClean="0"/>
          </a:p>
          <a:p>
            <a:r>
              <a:rPr lang="en-US" dirty="0" smtClean="0"/>
              <a:t>Students explore chemical change and chemical reactions in more depth. For now, it is enough for them to understand that certain substances have unique properties. </a:t>
            </a:r>
          </a:p>
          <a:p>
            <a:endParaRPr lang="en-US" dirty="0" smtClean="0"/>
          </a:p>
          <a:p>
            <a:r>
              <a:rPr lang="en-US" dirty="0" smtClean="0"/>
              <a:t>They should know that if substances undergo a chemical change, particles are rearranged on the atomic level; therefore, the properties of that substance also change.</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5257800"/>
          </a:xfrm>
        </p:spPr>
        <p:txBody>
          <a:bodyPr>
            <a:normAutofit fontScale="70000" lnSpcReduction="20000"/>
          </a:bodyPr>
          <a:lstStyle/>
          <a:p>
            <a:endParaRPr lang="en-US" dirty="0" smtClean="0"/>
          </a:p>
          <a:p>
            <a:r>
              <a:rPr lang="en-US" dirty="0" smtClean="0"/>
              <a:t>The challenge: a mystery substance (for instance, white powder) was found in an envelope mailed to a celebrity. The substance was sent to a crime lab for identification. How can scientists identify what the powder is? How can they go about finding the answer? </a:t>
            </a:r>
          </a:p>
          <a:p>
            <a:pPr>
              <a:buNone/>
            </a:pPr>
            <a:endParaRPr lang="en-US" dirty="0" smtClean="0"/>
          </a:p>
          <a:p>
            <a:r>
              <a:rPr lang="en-US" dirty="0" smtClean="0"/>
              <a:t>Guide Students through their hypotheses and speculations. </a:t>
            </a:r>
          </a:p>
          <a:p>
            <a:endParaRPr lang="en-US" dirty="0" smtClean="0"/>
          </a:p>
          <a:p>
            <a:r>
              <a:rPr lang="en-US" dirty="0" smtClean="0"/>
              <a:t>Encourage them to argue their points based on their scientific prior knowledge or common sense. </a:t>
            </a:r>
          </a:p>
          <a:p>
            <a:endParaRPr lang="en-US" dirty="0" smtClean="0"/>
          </a:p>
          <a:p>
            <a:r>
              <a:rPr lang="en-US" dirty="0" smtClean="0"/>
              <a:t>Lead the discussions towards the point that substances can be separated, and then properties of the substances can be identified through a series of specific tests. </a:t>
            </a:r>
          </a:p>
          <a:p>
            <a:endParaRPr lang="en-US" dirty="0" smtClean="0"/>
          </a:p>
          <a:p>
            <a:r>
              <a:rPr lang="en-US" dirty="0" smtClean="0"/>
              <a:t>Once the properties of the substance are established, the substance can be identified. </a:t>
            </a:r>
            <a:endParaRPr lang="en-US" dirty="0"/>
          </a:p>
        </p:txBody>
      </p:sp>
      <p:sp>
        <p:nvSpPr>
          <p:cNvPr id="4" name="Title 1"/>
          <p:cNvSpPr>
            <a:spLocks noGrp="1"/>
          </p:cNvSpPr>
          <p:nvPr>
            <p:ph type="title"/>
          </p:nvPr>
        </p:nvSpPr>
        <p:spPr/>
        <p:txBody>
          <a:bodyPr/>
          <a:lstStyle/>
          <a:p>
            <a:r>
              <a:rPr lang="en-US" dirty="0" smtClean="0"/>
              <a:t>Additional Activities continue ….. </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1739</TotalTime>
  <Words>865</Words>
  <Application>Microsoft Office PowerPoint</Application>
  <PresentationFormat>On-screen Show (4:3)</PresentationFormat>
  <Paragraphs>88</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Lecture # 27  </vt:lpstr>
      <vt:lpstr>What is matter? </vt:lpstr>
      <vt:lpstr>A hands-on inquiry activity </vt:lpstr>
      <vt:lpstr>A hands-on inquiry activity </vt:lpstr>
      <vt:lpstr>PURPOSE OF THIS ACTIVITY</vt:lpstr>
      <vt:lpstr>FINAL CLASS DISCUSSION </vt:lpstr>
      <vt:lpstr>FINAL CLASS DISCUSSION continue …….. </vt:lpstr>
      <vt:lpstr>Additional Activities </vt:lpstr>
      <vt:lpstr>Additional Activities continue ….. </vt:lpstr>
      <vt:lpstr>Additional Activities continue …..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 4</dc:title>
  <dc:creator>Microsoft</dc:creator>
  <cp:lastModifiedBy>NTS</cp:lastModifiedBy>
  <cp:revision>179</cp:revision>
  <dcterms:created xsi:type="dcterms:W3CDTF">2014-06-03T04:54:29Z</dcterms:created>
  <dcterms:modified xsi:type="dcterms:W3CDTF">2014-07-18T10:12:00Z</dcterms:modified>
</cp:coreProperties>
</file>