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265"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677" y="365"/>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7/18/2014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dirty="0"/>
          </a:p>
        </p:txBody>
      </p:sp>
    </p:spTree>
    <p:extLst>
      <p:ext uri="{BB962C8B-B14F-4D97-AF65-F5344CB8AC3E}">
        <p14:creationId xmlns="" xmlns:p14="http://schemas.microsoft.com/office/powerpoint/2010/main" val="366595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7/18/2014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667000"/>
            <a:ext cx="7772400" cy="1470025"/>
          </a:xfrm>
        </p:spPr>
        <p:txBody>
          <a:bodyPr>
            <a:normAutofit/>
          </a:bodyPr>
          <a:lstStyle/>
          <a:p>
            <a:r>
              <a:rPr lang="en-US" sz="3200" b="1" dirty="0" smtClean="0"/>
              <a:t>Lecture # 26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endParaRPr lang="en-US" sz="2000" b="1" u="sng" dirty="0"/>
          </a:p>
        </p:txBody>
      </p:sp>
      <p:sp>
        <p:nvSpPr>
          <p:cNvPr id="7" name="Title 1"/>
          <p:cNvSpPr txBox="1">
            <a:spLocks/>
          </p:cNvSpPr>
          <p:nvPr/>
        </p:nvSpPr>
        <p:spPr>
          <a:xfrm>
            <a:off x="304800" y="3733800"/>
            <a:ext cx="8839200" cy="1524000"/>
          </a:xfrm>
          <a:prstGeom prst="rect">
            <a:avLst/>
          </a:prstGeom>
        </p:spPr>
        <p:txBody>
          <a:bodyPr vert="horz" lIns="91440" tIns="45720" rIns="91440" bIns="45720" rtlCol="0" anchor="ctr">
            <a:noAutofit/>
          </a:bodyPr>
          <a:lstStyle/>
          <a:p>
            <a:pPr algn="ctr"/>
            <a:r>
              <a:rPr lang="en-US" sz="3200" b="1" dirty="0" smtClean="0"/>
              <a:t>PROPERTIES OF MATTER</a:t>
            </a:r>
            <a:endParaRPr lang="en-US" sz="3200" b="1" u="sng" dirty="0">
              <a:solidFill>
                <a:srgbClr val="0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Chemistry? </a:t>
            </a:r>
            <a:endParaRPr lang="en-US" dirty="0"/>
          </a:p>
        </p:txBody>
      </p:sp>
      <p:sp>
        <p:nvSpPr>
          <p:cNvPr id="3" name="Content Placeholder 2"/>
          <p:cNvSpPr>
            <a:spLocks noGrp="1"/>
          </p:cNvSpPr>
          <p:nvPr>
            <p:ph idx="1"/>
          </p:nvPr>
        </p:nvSpPr>
        <p:spPr/>
        <p:txBody>
          <a:bodyPr/>
          <a:lstStyle/>
          <a:p>
            <a:r>
              <a:rPr lang="en-US" dirty="0" smtClean="0"/>
              <a:t>Why is it necessary to teach chemistry at elementary and secondary level?</a:t>
            </a:r>
          </a:p>
          <a:p>
            <a:r>
              <a:rPr lang="en-US" dirty="0" smtClean="0"/>
              <a:t>What are some of the elements you want to teach? </a:t>
            </a:r>
          </a:p>
          <a:p>
            <a:r>
              <a:rPr lang="en-US" dirty="0" smtClean="0"/>
              <a:t>What are the issues in teaching chemistry? </a:t>
            </a:r>
          </a:p>
          <a:p>
            <a:r>
              <a:rPr lang="en-US" dirty="0" smtClean="0"/>
              <a:t>In what ways chemistry is different from other natural sciences? </a:t>
            </a:r>
          </a:p>
          <a:p>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533400" y="1295400"/>
            <a:ext cx="8229600" cy="4525963"/>
          </a:xfrm>
        </p:spPr>
        <p:txBody>
          <a:bodyPr>
            <a:normAutofit fontScale="70000" lnSpcReduction="20000"/>
          </a:bodyPr>
          <a:lstStyle/>
          <a:p>
            <a:pPr>
              <a:buNone/>
            </a:pPr>
            <a:endParaRPr lang="en-US" dirty="0" smtClean="0"/>
          </a:p>
          <a:p>
            <a:r>
              <a:rPr lang="en-US" dirty="0" smtClean="0"/>
              <a:t>By the end of this unit, Students should recognize that the observable properties of matter result from atomic-level interactions. </a:t>
            </a:r>
          </a:p>
          <a:p>
            <a:endParaRPr lang="en-US" dirty="0" smtClean="0"/>
          </a:p>
          <a:p>
            <a:r>
              <a:rPr lang="en-US" dirty="0" smtClean="0"/>
              <a:t>They start the unit by reviewing the distinctions between substances and mixtures. </a:t>
            </a:r>
          </a:p>
          <a:p>
            <a:endParaRPr lang="en-US" dirty="0" smtClean="0"/>
          </a:p>
          <a:p>
            <a:r>
              <a:rPr lang="en-US" dirty="0" smtClean="0"/>
              <a:t>Most important, they focus on the concept that mixtures can be separated by physical means, but substances cannot. </a:t>
            </a:r>
          </a:p>
          <a:p>
            <a:endParaRPr lang="en-US" dirty="0" smtClean="0"/>
          </a:p>
          <a:p>
            <a:r>
              <a:rPr lang="en-US" dirty="0" smtClean="0"/>
              <a:t>They learn that each substance has a characteristic set of chemical and physical properties, which leads to the idea that substances differ at the atomic level.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continue ………</a:t>
            </a:r>
            <a:endParaRPr lang="en-US" dirty="0"/>
          </a:p>
        </p:txBody>
      </p:sp>
      <p:sp>
        <p:nvSpPr>
          <p:cNvPr id="3" name="Content Placeholder 2"/>
          <p:cNvSpPr>
            <a:spLocks noGrp="1"/>
          </p:cNvSpPr>
          <p:nvPr>
            <p:ph idx="1"/>
          </p:nvPr>
        </p:nvSpPr>
        <p:spPr>
          <a:xfrm>
            <a:off x="457200" y="1219200"/>
            <a:ext cx="8229600" cy="4525963"/>
          </a:xfrm>
        </p:spPr>
        <p:txBody>
          <a:bodyPr>
            <a:normAutofit fontScale="85000" lnSpcReduction="10000"/>
          </a:bodyPr>
          <a:lstStyle/>
          <a:p>
            <a:endParaRPr lang="en-US" dirty="0" smtClean="0"/>
          </a:p>
          <a:p>
            <a:r>
              <a:rPr lang="en-US" dirty="0" smtClean="0"/>
              <a:t>Students learn about the modern model of the atom, which can be taught in the context of historical models. </a:t>
            </a:r>
          </a:p>
          <a:p>
            <a:endParaRPr lang="en-US" dirty="0" smtClean="0"/>
          </a:p>
          <a:p>
            <a:r>
              <a:rPr lang="en-US" dirty="0" smtClean="0"/>
              <a:t>They are then introduced to the periodic table and its organization. The primary focus is on understanding the organizational structure of the periodic table. </a:t>
            </a:r>
          </a:p>
          <a:p>
            <a:endParaRPr lang="en-US" dirty="0" smtClean="0"/>
          </a:p>
          <a:p>
            <a:r>
              <a:rPr lang="en-US" dirty="0" smtClean="0"/>
              <a:t>They should also be able to apply the periodic table to identify trends in the properties of the atoms.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5029200"/>
          </a:xfrm>
        </p:spPr>
        <p:txBody>
          <a:bodyPr>
            <a:normAutofit fontScale="85000" lnSpcReduction="20000"/>
          </a:bodyPr>
          <a:lstStyle/>
          <a:p>
            <a:endParaRPr lang="en-US" dirty="0" smtClean="0"/>
          </a:p>
          <a:p>
            <a:r>
              <a:rPr lang="en-US" dirty="0" smtClean="0"/>
              <a:t>The model of the atom will be used as an example of working with models in science. Students will be introduced to the idea of using models in science classes to foster their understanding. </a:t>
            </a:r>
          </a:p>
          <a:p>
            <a:endParaRPr lang="en-US" dirty="0" smtClean="0"/>
          </a:p>
          <a:p>
            <a:r>
              <a:rPr lang="en-US" dirty="0" smtClean="0"/>
              <a:t>In addition, they will realize the limitations of models and the potential for misconceptions. </a:t>
            </a:r>
          </a:p>
          <a:p>
            <a:endParaRPr lang="en-US" dirty="0" smtClean="0"/>
          </a:p>
          <a:p>
            <a:r>
              <a:rPr lang="en-US" dirty="0" smtClean="0"/>
              <a:t>They also explore in depth the different types of bonds that atoms form and how atoms and molecules interact in chemical reactions to form new compounds with new properties.</a:t>
            </a:r>
          </a:p>
          <a:p>
            <a:endParaRPr lang="en-US" dirty="0" smtClean="0"/>
          </a:p>
          <a:p>
            <a:endParaRPr lang="en-US" dirty="0" smtClean="0"/>
          </a:p>
        </p:txBody>
      </p:sp>
      <p:sp>
        <p:nvSpPr>
          <p:cNvPr id="4" name="Title 1"/>
          <p:cNvSpPr>
            <a:spLocks noGrp="1"/>
          </p:cNvSpPr>
          <p:nvPr>
            <p:ph type="title"/>
          </p:nvPr>
        </p:nvSpPr>
        <p:spPr/>
        <p:txBody>
          <a:bodyPr/>
          <a:lstStyle/>
          <a:p>
            <a:r>
              <a:rPr lang="en-US" dirty="0" smtClean="0"/>
              <a:t>Overview continue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143000"/>
            <a:ext cx="8229600" cy="4525963"/>
          </a:xfrm>
        </p:spPr>
        <p:txBody>
          <a:bodyPr>
            <a:normAutofit fontScale="77500" lnSpcReduction="20000"/>
          </a:bodyPr>
          <a:lstStyle/>
          <a:p>
            <a:endParaRPr lang="en-US" dirty="0" smtClean="0"/>
          </a:p>
          <a:p>
            <a:r>
              <a:rPr lang="en-US" dirty="0" smtClean="0"/>
              <a:t>For Teachers to teach these concepts on matter successfully in the elementary grades, they must have a detailed discussion about state of matter, buoyancy, and density. </a:t>
            </a:r>
          </a:p>
          <a:p>
            <a:endParaRPr lang="en-US" dirty="0" smtClean="0"/>
          </a:p>
          <a:p>
            <a:r>
              <a:rPr lang="en-US" dirty="0" smtClean="0"/>
              <a:t>Many misconceptions in this area stem from wrong ideas being developed in early science classes. They can be best prevented by carefully scaffolding the learning experience for elementary school children. </a:t>
            </a:r>
          </a:p>
          <a:p>
            <a:endParaRPr lang="en-US" dirty="0" smtClean="0"/>
          </a:p>
          <a:p>
            <a:r>
              <a:rPr lang="en-US" dirty="0" smtClean="0"/>
              <a:t>The third week of this unit develops and deepens this kind of pedagogical content knowledge.</a:t>
            </a:r>
            <a:endParaRPr lang="en-US" dirty="0"/>
          </a:p>
        </p:txBody>
      </p:sp>
      <p:sp>
        <p:nvSpPr>
          <p:cNvPr id="4" name="Title 1"/>
          <p:cNvSpPr>
            <a:spLocks noGrp="1"/>
          </p:cNvSpPr>
          <p:nvPr>
            <p:ph type="title"/>
          </p:nvPr>
        </p:nvSpPr>
        <p:spPr/>
        <p:txBody>
          <a:bodyPr/>
          <a:lstStyle/>
          <a:p>
            <a:r>
              <a:rPr lang="en-US" dirty="0" smtClean="0"/>
              <a:t>Overview continue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Learning outcomes</a:t>
            </a:r>
            <a:endParaRPr lang="en-US" dirty="0"/>
          </a:p>
        </p:txBody>
      </p:sp>
      <p:sp>
        <p:nvSpPr>
          <p:cNvPr id="3" name="Content Placeholder 2"/>
          <p:cNvSpPr>
            <a:spLocks noGrp="1"/>
          </p:cNvSpPr>
          <p:nvPr>
            <p:ph idx="1"/>
          </p:nvPr>
        </p:nvSpPr>
        <p:spPr>
          <a:xfrm>
            <a:off x="1066800" y="1295400"/>
            <a:ext cx="7467600" cy="5105400"/>
          </a:xfrm>
        </p:spPr>
        <p:txBody>
          <a:bodyPr>
            <a:normAutofit fontScale="70000" lnSpcReduction="20000"/>
          </a:bodyPr>
          <a:lstStyle/>
          <a:p>
            <a:r>
              <a:rPr lang="en-US" dirty="0" smtClean="0"/>
              <a:t>Differentiate between physical and chemical properties of matter </a:t>
            </a:r>
          </a:p>
          <a:p>
            <a:pPr>
              <a:buNone/>
            </a:pPr>
            <a:endParaRPr lang="en-US" dirty="0" smtClean="0"/>
          </a:p>
          <a:p>
            <a:r>
              <a:rPr lang="en-US" dirty="0" smtClean="0"/>
              <a:t>Classify chemicals as pure substances or mixtures (homogenous or heterogeneous) and classify pure substances as elements or compounds </a:t>
            </a:r>
          </a:p>
          <a:p>
            <a:pPr>
              <a:buNone/>
            </a:pPr>
            <a:endParaRPr lang="en-US" dirty="0" smtClean="0"/>
          </a:p>
          <a:p>
            <a:r>
              <a:rPr lang="en-US" dirty="0" smtClean="0"/>
              <a:t>Identify atoms and molecules as the building blocks of elements, compounds, and mixtures </a:t>
            </a:r>
          </a:p>
          <a:p>
            <a:pPr>
              <a:buNone/>
            </a:pPr>
            <a:endParaRPr lang="en-US" dirty="0" smtClean="0"/>
          </a:p>
          <a:p>
            <a:r>
              <a:rPr lang="en-US" dirty="0" smtClean="0"/>
              <a:t>Explain the atomic structure, addressing parts and properties of the atom </a:t>
            </a:r>
          </a:p>
          <a:p>
            <a:pPr>
              <a:buNone/>
            </a:pPr>
            <a:endParaRPr lang="en-US" dirty="0" smtClean="0"/>
          </a:p>
          <a:p>
            <a:r>
              <a:rPr lang="en-US" dirty="0" smtClean="0"/>
              <a:t>Analyze the relationship between the structure and the properties of matter, focusing on chemical properties of elements and their placement in the periodic table</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Outcomes continue …….</a:t>
            </a:r>
            <a:endParaRPr lang="en-US" dirty="0"/>
          </a:p>
        </p:txBody>
      </p:sp>
      <p:sp>
        <p:nvSpPr>
          <p:cNvPr id="3" name="Content Placeholder 2"/>
          <p:cNvSpPr>
            <a:spLocks noGrp="1"/>
          </p:cNvSpPr>
          <p:nvPr>
            <p:ph idx="1"/>
          </p:nvPr>
        </p:nvSpPr>
        <p:spPr>
          <a:xfrm>
            <a:off x="1600200" y="1600200"/>
            <a:ext cx="7086600" cy="4525963"/>
          </a:xfrm>
        </p:spPr>
        <p:txBody>
          <a:bodyPr>
            <a:normAutofit fontScale="55000" lnSpcReduction="20000"/>
          </a:bodyPr>
          <a:lstStyle/>
          <a:p>
            <a:r>
              <a:rPr lang="en-US" dirty="0" smtClean="0"/>
              <a:t>Explain how substances change from one state to another by heating or cooling </a:t>
            </a:r>
          </a:p>
          <a:p>
            <a:endParaRPr lang="en-US" dirty="0" smtClean="0"/>
          </a:p>
          <a:p>
            <a:r>
              <a:rPr lang="en-US" dirty="0" smtClean="0"/>
              <a:t>Describe a model of the atom and what it depicts as well as its limitations </a:t>
            </a:r>
          </a:p>
          <a:p>
            <a:endParaRPr lang="en-US" dirty="0" smtClean="0"/>
          </a:p>
          <a:p>
            <a:r>
              <a:rPr lang="en-US" dirty="0" smtClean="0"/>
              <a:t>Begin explaining their misconceptions about properties and particle theory and what to do about them </a:t>
            </a:r>
          </a:p>
          <a:p>
            <a:endParaRPr lang="en-US" dirty="0" smtClean="0"/>
          </a:p>
          <a:p>
            <a:r>
              <a:rPr lang="en-US" dirty="0" smtClean="0"/>
              <a:t>Begin identifying the underlying core science concepts in this unit for children in elementary grades </a:t>
            </a:r>
          </a:p>
          <a:p>
            <a:endParaRPr lang="en-US" dirty="0" smtClean="0"/>
          </a:p>
          <a:p>
            <a:r>
              <a:rPr lang="en-US" dirty="0" smtClean="0"/>
              <a:t>Design inquiry-based activities and learning outcomes that are age appropriate </a:t>
            </a:r>
          </a:p>
          <a:p>
            <a:endParaRPr lang="en-US" dirty="0" smtClean="0"/>
          </a:p>
          <a:p>
            <a:r>
              <a:rPr lang="en-US" dirty="0" smtClean="0"/>
              <a:t>Begin developing learning progressions. </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Essential core vocabulary</a:t>
            </a:r>
            <a:endParaRPr lang="en-US" dirty="0"/>
          </a:p>
        </p:txBody>
      </p:sp>
      <p:sp>
        <p:nvSpPr>
          <p:cNvPr id="3" name="Content Placeholder 2"/>
          <p:cNvSpPr>
            <a:spLocks noGrp="1"/>
          </p:cNvSpPr>
          <p:nvPr>
            <p:ph idx="1"/>
          </p:nvPr>
        </p:nvSpPr>
        <p:spPr>
          <a:xfrm>
            <a:off x="1295400" y="1219200"/>
            <a:ext cx="5638800" cy="4525963"/>
          </a:xfrm>
        </p:spPr>
        <p:txBody>
          <a:bodyPr>
            <a:normAutofit fontScale="85000" lnSpcReduction="20000"/>
          </a:bodyPr>
          <a:lstStyle/>
          <a:p>
            <a:endParaRPr lang="en-US" dirty="0" smtClean="0"/>
          </a:p>
          <a:p>
            <a:r>
              <a:rPr lang="en-US" i="1" dirty="0" smtClean="0"/>
              <a:t>Substance, </a:t>
            </a:r>
          </a:p>
          <a:p>
            <a:r>
              <a:rPr lang="en-US" i="1" dirty="0" smtClean="0"/>
              <a:t>Matter, </a:t>
            </a:r>
          </a:p>
          <a:p>
            <a:r>
              <a:rPr lang="en-US" i="1" dirty="0" smtClean="0"/>
              <a:t>Particle, </a:t>
            </a:r>
          </a:p>
          <a:p>
            <a:r>
              <a:rPr lang="en-US" i="1" dirty="0" smtClean="0"/>
              <a:t>Mixture, </a:t>
            </a:r>
          </a:p>
          <a:p>
            <a:r>
              <a:rPr lang="en-US" i="1" dirty="0" smtClean="0"/>
              <a:t>Element, </a:t>
            </a:r>
          </a:p>
          <a:p>
            <a:r>
              <a:rPr lang="en-US" i="1" dirty="0" smtClean="0"/>
              <a:t>Compound, </a:t>
            </a:r>
          </a:p>
          <a:p>
            <a:r>
              <a:rPr lang="en-US" i="1" dirty="0" smtClean="0"/>
              <a:t>Molecules, </a:t>
            </a:r>
          </a:p>
          <a:p>
            <a:r>
              <a:rPr lang="en-US" i="1" dirty="0" smtClean="0"/>
              <a:t>Atoms, </a:t>
            </a:r>
          </a:p>
          <a:p>
            <a:r>
              <a:rPr lang="en-US" i="1" dirty="0" smtClean="0"/>
              <a:t>Physical and chemical property</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1718</TotalTime>
  <Words>555</Words>
  <Application>Microsoft Macintosh PowerPoint</Application>
  <PresentationFormat>On-screen Show (4:3)</PresentationFormat>
  <Paragraphs>71</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Lecture # 26  </vt:lpstr>
      <vt:lpstr>Chemistry? </vt:lpstr>
      <vt:lpstr>Overview</vt:lpstr>
      <vt:lpstr>Overview continue ………</vt:lpstr>
      <vt:lpstr>Overview continue ………</vt:lpstr>
      <vt:lpstr>Overview continue ………</vt:lpstr>
      <vt:lpstr>Learning outcomes</vt:lpstr>
      <vt:lpstr>Learning Outcomes continue …….</vt:lpstr>
      <vt:lpstr>Essential core vocabulary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stdc_lp</cp:lastModifiedBy>
  <cp:revision>170</cp:revision>
  <dcterms:created xsi:type="dcterms:W3CDTF">2014-06-03T04:54:29Z</dcterms:created>
  <dcterms:modified xsi:type="dcterms:W3CDTF">2014-07-18T17:08:07Z</dcterms:modified>
</cp:coreProperties>
</file>