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677" y="36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dirty="0"/>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25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304800" y="3733800"/>
            <a:ext cx="8839200" cy="1524000"/>
          </a:xfrm>
          <a:prstGeom prst="rect">
            <a:avLst/>
          </a:prstGeom>
        </p:spPr>
        <p:txBody>
          <a:bodyPr vert="horz" lIns="91440" tIns="45720" rIns="91440" bIns="45720" rtlCol="0" anchor="ctr">
            <a:noAutofit/>
          </a:bodyPr>
          <a:lstStyle/>
          <a:p>
            <a:endParaRPr lang="en-US" sz="3200" dirty="0" smtClean="0"/>
          </a:p>
          <a:p>
            <a:pPr algn="ctr"/>
            <a:r>
              <a:rPr lang="en-US" sz="2400" b="1" dirty="0" smtClean="0"/>
              <a:t>DESIGNING FORCE AND MOTION ACTIVITIES </a:t>
            </a:r>
            <a:endParaRPr lang="en-US" sz="24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DISCUSS AND ELABORATE</a:t>
            </a:r>
            <a:endParaRPr lang="en-US" sz="3200" b="1" dirty="0"/>
          </a:p>
        </p:txBody>
      </p:sp>
      <p:sp>
        <p:nvSpPr>
          <p:cNvPr id="3" name="Content Placeholder 2"/>
          <p:cNvSpPr>
            <a:spLocks noGrp="1"/>
          </p:cNvSpPr>
          <p:nvPr>
            <p:ph idx="1"/>
          </p:nvPr>
        </p:nvSpPr>
        <p:spPr>
          <a:xfrm>
            <a:off x="533400" y="1143000"/>
            <a:ext cx="8229600" cy="4525963"/>
          </a:xfrm>
        </p:spPr>
        <p:txBody>
          <a:bodyPr>
            <a:normAutofit fontScale="62500" lnSpcReduction="20000"/>
          </a:bodyPr>
          <a:lstStyle/>
          <a:p>
            <a:endParaRPr lang="en-US" dirty="0" smtClean="0"/>
          </a:p>
          <a:p>
            <a:r>
              <a:rPr lang="en-US" dirty="0" smtClean="0"/>
              <a:t>Choose a specific topic and grade level that you will discuss and elaborate on. The task is to identify age-appropriate activities that teach concept of choice to children in elementary grades. </a:t>
            </a:r>
          </a:p>
          <a:p>
            <a:endParaRPr lang="en-US" dirty="0" smtClean="0"/>
          </a:p>
          <a:p>
            <a:r>
              <a:rPr lang="en-US" dirty="0" smtClean="0"/>
              <a:t>Use hands-on inquiry activities if possible and to make them intriguing. </a:t>
            </a:r>
          </a:p>
          <a:p>
            <a:endParaRPr lang="en-US" dirty="0" smtClean="0"/>
          </a:p>
          <a:p>
            <a:r>
              <a:rPr lang="en-US" dirty="0" smtClean="0"/>
              <a:t>Ask the following questions: </a:t>
            </a:r>
          </a:p>
          <a:p>
            <a:endParaRPr lang="en-US" dirty="0" smtClean="0"/>
          </a:p>
          <a:p>
            <a:pPr marL="514350" indent="-514350">
              <a:buFont typeface="+mj-lt"/>
              <a:buAutoNum type="arabicPeriod"/>
            </a:pPr>
            <a:r>
              <a:rPr lang="en-US" dirty="0" smtClean="0"/>
              <a:t>what kind of question could children in elementary investigate? </a:t>
            </a:r>
          </a:p>
          <a:p>
            <a:pPr marL="514350" indent="-514350">
              <a:buFont typeface="+mj-lt"/>
              <a:buAutoNum type="arabicPeriod"/>
            </a:pPr>
            <a:r>
              <a:rPr lang="en-US" dirty="0" smtClean="0"/>
              <a:t>What kind of challenge could they solve, and what concept would they learn as a result? </a:t>
            </a:r>
          </a:p>
          <a:p>
            <a:pPr marL="514350" indent="-514350">
              <a:buFont typeface="+mj-lt"/>
              <a:buAutoNum type="arabicPeriod"/>
            </a:pPr>
            <a:r>
              <a:rPr lang="en-US" dirty="0" smtClean="0"/>
              <a:t>What kind of learning outcomes could be expected at that age level?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Life Examples </a:t>
            </a:r>
            <a:endParaRPr lang="en-US" dirty="0"/>
          </a:p>
        </p:txBody>
      </p:sp>
      <p:sp>
        <p:nvSpPr>
          <p:cNvPr id="3" name="Content Placeholder 2"/>
          <p:cNvSpPr>
            <a:spLocks noGrp="1"/>
          </p:cNvSpPr>
          <p:nvPr>
            <p:ph idx="1"/>
          </p:nvPr>
        </p:nvSpPr>
        <p:spPr>
          <a:xfrm>
            <a:off x="457200" y="1219200"/>
            <a:ext cx="8229600" cy="4953000"/>
          </a:xfrm>
        </p:spPr>
        <p:txBody>
          <a:bodyPr>
            <a:normAutofit fontScale="77500" lnSpcReduction="20000"/>
          </a:bodyPr>
          <a:lstStyle/>
          <a:p>
            <a:endParaRPr lang="en-US" dirty="0" smtClean="0"/>
          </a:p>
          <a:p>
            <a:r>
              <a:rPr lang="en-US" dirty="0" smtClean="0"/>
              <a:t>Motion can be observed in everyday life all the time (vehicles move around us, we walk, leaves are blown by the wind, raindrops fall from the sky, and rivers run downstream). </a:t>
            </a:r>
          </a:p>
          <a:p>
            <a:endParaRPr lang="en-US" dirty="0" smtClean="0"/>
          </a:p>
          <a:p>
            <a:r>
              <a:rPr lang="en-US" dirty="0" smtClean="0"/>
              <a:t>The forces behind each motion and the exact nature of the motion are less intuitive. Therefore, the concepts of force and motion require age-appropriate teaching and learning over years. </a:t>
            </a:r>
          </a:p>
          <a:p>
            <a:endParaRPr lang="en-US" dirty="0" smtClean="0"/>
          </a:p>
          <a:p>
            <a:r>
              <a:rPr lang="en-US" dirty="0" smtClean="0"/>
              <a:t>Prospective teaches should develop a range of ideas and activities suitable for children in the early elementary grades.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Balls and ramps (Example for Force and Motion)</a:t>
            </a:r>
            <a:endParaRPr lang="en-US" sz="2400" dirty="0"/>
          </a:p>
        </p:txBody>
      </p:sp>
      <p:sp>
        <p:nvSpPr>
          <p:cNvPr id="3" name="Content Placeholder 2"/>
          <p:cNvSpPr>
            <a:spLocks noGrp="1"/>
          </p:cNvSpPr>
          <p:nvPr>
            <p:ph idx="1"/>
          </p:nvPr>
        </p:nvSpPr>
        <p:spPr>
          <a:xfrm>
            <a:off x="381000" y="1143000"/>
            <a:ext cx="8229600" cy="4525963"/>
          </a:xfrm>
        </p:spPr>
        <p:txBody>
          <a:bodyPr>
            <a:normAutofit fontScale="85000" lnSpcReduction="20000"/>
          </a:bodyPr>
          <a:lstStyle/>
          <a:p>
            <a:endParaRPr lang="en-US" dirty="0" smtClean="0"/>
          </a:p>
          <a:p>
            <a:r>
              <a:rPr lang="en-US" dirty="0" smtClean="0"/>
              <a:t>You can provide children with ramps and tubes, allowing them to build roadways and explore the different behaviors of balls as they roll down inclines, up hills, and around bends. </a:t>
            </a:r>
          </a:p>
          <a:p>
            <a:endParaRPr lang="en-US" dirty="0" smtClean="0"/>
          </a:p>
          <a:p>
            <a:r>
              <a:rPr lang="en-US" dirty="0" smtClean="0"/>
              <a:t>During these activities, they are continuously engaged in exploration, discovery, and problem solving. As they explore, they observe and share their experiences in groups using descriptive language. </a:t>
            </a:r>
          </a:p>
          <a:p>
            <a:endParaRPr lang="en-US" dirty="0" smtClean="0"/>
          </a:p>
          <a:p>
            <a:r>
              <a:rPr lang="en-US" dirty="0" smtClean="0"/>
              <a:t>They make predictions and draw initial conclusions.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76800"/>
          </a:xfrm>
        </p:spPr>
        <p:txBody>
          <a:bodyPr>
            <a:normAutofit fontScale="55000" lnSpcReduction="20000"/>
          </a:bodyPr>
          <a:lstStyle/>
          <a:p>
            <a:endParaRPr lang="en-US" dirty="0" smtClean="0"/>
          </a:p>
          <a:p>
            <a:r>
              <a:rPr lang="en-US" dirty="0" smtClean="0"/>
              <a:t>Children can investigate the effect of gravity (in their own words, it would be the ‘pull’ of the Earth) on objects falling to the ground or rolling down an incline. Children can observe how the steepness of a ramp influences a ball’s acceleration due to gravity. </a:t>
            </a:r>
          </a:p>
          <a:p>
            <a:endParaRPr lang="en-US" dirty="0" smtClean="0"/>
          </a:p>
          <a:p>
            <a:r>
              <a:rPr lang="en-US" dirty="0" smtClean="0"/>
              <a:t>They can compare different balls travelling down ramps and observe that the size and weight of the balls do not affect how fast they travel. When the balls reach the bottom of the ramp, children observe that lightweight balls and heavy ones travel the same distance. </a:t>
            </a:r>
          </a:p>
          <a:p>
            <a:endParaRPr lang="en-US" dirty="0" smtClean="0"/>
          </a:p>
          <a:p>
            <a:r>
              <a:rPr lang="en-US" dirty="0" smtClean="0"/>
              <a:t>However, the heavier balls have more momentum (the tendency for an object to keep moving at a continuous speed). As a result, they are able to knock down heavier objects left at the bottom of the ramp.</a:t>
            </a:r>
          </a:p>
          <a:p>
            <a:endParaRPr lang="en-US" dirty="0" smtClean="0"/>
          </a:p>
          <a:p>
            <a:r>
              <a:rPr lang="en-US" dirty="0" smtClean="0"/>
              <a:t>In early elementary grades, children are too young to study formally the underlying concepts of physics. However, they will be able to build on those early experiences as they get older. Student Teachers could also draw on their own experiences with the activities presented in the past three weeks and modify them appropriately for grades 4–8.</a:t>
            </a:r>
            <a:endParaRPr lang="en-US" dirty="0"/>
          </a:p>
        </p:txBody>
      </p:sp>
      <p:sp>
        <p:nvSpPr>
          <p:cNvPr id="4" name="Title 1"/>
          <p:cNvSpPr>
            <a:spLocks noGrp="1"/>
          </p:cNvSpPr>
          <p:nvPr>
            <p:ph type="title"/>
          </p:nvPr>
        </p:nvSpPr>
        <p:spPr/>
        <p:txBody>
          <a:bodyPr>
            <a:noAutofit/>
          </a:bodyPr>
          <a:lstStyle/>
          <a:p>
            <a:r>
              <a:rPr lang="en-US" sz="2400" b="1" dirty="0" smtClean="0"/>
              <a:t>Balls and ramps (Example for Force and Motion) continue …..</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15400" cy="1143000"/>
          </a:xfrm>
        </p:spPr>
        <p:txBody>
          <a:bodyPr>
            <a:normAutofit/>
          </a:bodyPr>
          <a:lstStyle/>
          <a:p>
            <a:r>
              <a:rPr lang="en-US" sz="2800" b="1" dirty="0" smtClean="0"/>
              <a:t>Suggested learning progressions for ‘force and motion’ </a:t>
            </a:r>
            <a:endParaRPr lang="en-US" sz="4000" dirty="0"/>
          </a:p>
        </p:txBody>
      </p:sp>
      <p:sp>
        <p:nvSpPr>
          <p:cNvPr id="3" name="Content Placeholder 2"/>
          <p:cNvSpPr>
            <a:spLocks noGrp="1"/>
          </p:cNvSpPr>
          <p:nvPr>
            <p:ph idx="1"/>
          </p:nvPr>
        </p:nvSpPr>
        <p:spPr>
          <a:xfrm>
            <a:off x="457200" y="1219200"/>
            <a:ext cx="8229600" cy="4525963"/>
          </a:xfrm>
        </p:spPr>
        <p:txBody>
          <a:bodyPr>
            <a:normAutofit fontScale="70000" lnSpcReduction="20000"/>
          </a:bodyPr>
          <a:lstStyle/>
          <a:p>
            <a:endParaRPr lang="en-US" dirty="0" smtClean="0"/>
          </a:p>
          <a:p>
            <a:r>
              <a:rPr lang="en-US" dirty="0" smtClean="0"/>
              <a:t>In all the preceding activities, it is important that the Student Teachers understand the expectations for children in elementary. </a:t>
            </a:r>
          </a:p>
          <a:p>
            <a:endParaRPr lang="en-US" dirty="0" smtClean="0"/>
          </a:p>
          <a:p>
            <a:r>
              <a:rPr lang="en-US" dirty="0" smtClean="0"/>
              <a:t>Science content can and should be taught to young learners, but it needs to happen in an age-appropriate, concrete, and hands-on inquiry way. Children can be expected to observe, for instance, the effects of a force on an object and develop a sense for the factors that affect motion. </a:t>
            </a:r>
          </a:p>
          <a:p>
            <a:endParaRPr lang="en-US" dirty="0" smtClean="0"/>
          </a:p>
          <a:p>
            <a:r>
              <a:rPr lang="en-US" dirty="0" smtClean="0"/>
              <a:t>However, it is too early for them to understand or even explain their observations on an abstract level. Especially in grades 1–6, you need to design the learning experiences to help them establish a base on which to build future, more abstract learning.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Wise learning outcomes</a:t>
            </a:r>
            <a:endParaRPr lang="en-US" dirty="0"/>
          </a:p>
        </p:txBody>
      </p:sp>
      <p:sp>
        <p:nvSpPr>
          <p:cNvPr id="3" name="Content Placeholder 2"/>
          <p:cNvSpPr>
            <a:spLocks noGrp="1"/>
          </p:cNvSpPr>
          <p:nvPr>
            <p:ph idx="1"/>
          </p:nvPr>
        </p:nvSpPr>
        <p:spPr>
          <a:xfrm>
            <a:off x="457200" y="1371600"/>
            <a:ext cx="8229600" cy="4525963"/>
          </a:xfrm>
        </p:spPr>
        <p:txBody>
          <a:bodyPr>
            <a:normAutofit fontScale="70000" lnSpcReduction="20000"/>
          </a:bodyPr>
          <a:lstStyle/>
          <a:p>
            <a:endParaRPr lang="en-US" dirty="0" smtClean="0"/>
          </a:p>
          <a:p>
            <a:r>
              <a:rPr lang="en-US" dirty="0" smtClean="0"/>
              <a:t>Grades 1–3: </a:t>
            </a:r>
          </a:p>
          <a:p>
            <a:endParaRPr lang="en-US" dirty="0" smtClean="0"/>
          </a:p>
          <a:p>
            <a:pPr marL="514350" indent="-514350">
              <a:buFont typeface="+mj-lt"/>
              <a:buAutoNum type="arabicPeriod"/>
            </a:pPr>
            <a:r>
              <a:rPr lang="en-US" i="1" dirty="0" smtClean="0"/>
              <a:t>Recognizes that objects can move in a variety of ways. Explains how the physical properties of an object may affect its motion (e.g. shape, size). </a:t>
            </a:r>
          </a:p>
          <a:p>
            <a:pPr marL="514350" indent="-514350">
              <a:buFont typeface="+mj-lt"/>
              <a:buAutoNum type="arabicPeriod"/>
            </a:pPr>
            <a:endParaRPr lang="en-US" i="1" dirty="0" smtClean="0"/>
          </a:p>
          <a:p>
            <a:pPr marL="514350" indent="-514350">
              <a:buFont typeface="+mj-lt"/>
              <a:buAutoNum type="arabicPeriod"/>
            </a:pPr>
            <a:r>
              <a:rPr lang="en-US" i="1" dirty="0" smtClean="0"/>
              <a:t>Demonstrates that pushes and pulls can change the motion of objects. Describes how the motion of a variety of objects changes when pushed or pulled. </a:t>
            </a:r>
          </a:p>
          <a:p>
            <a:pPr marL="514350" indent="-514350">
              <a:buFont typeface="+mj-lt"/>
              <a:buAutoNum type="arabicPeriod"/>
            </a:pPr>
            <a:endParaRPr lang="en-US" i="1" dirty="0" smtClean="0"/>
          </a:p>
          <a:p>
            <a:pPr marL="514350" indent="-514350">
              <a:buFont typeface="+mj-lt"/>
              <a:buAutoNum type="arabicPeriod"/>
            </a:pPr>
            <a:r>
              <a:rPr lang="en-US" i="1" dirty="0" smtClean="0"/>
              <a:t>Builds an understanding that the motion of objects is affected by a ‘pull’ towards Earth. Demonstrates that things fall towards the ground if they are not held up.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endParaRPr lang="en-US" dirty="0" smtClean="0"/>
          </a:p>
          <a:p>
            <a:r>
              <a:rPr lang="en-US" dirty="0" smtClean="0"/>
              <a:t>Grades 4–6: </a:t>
            </a:r>
          </a:p>
          <a:p>
            <a:endParaRPr lang="en-US" dirty="0" smtClean="0"/>
          </a:p>
          <a:p>
            <a:r>
              <a:rPr lang="en-US" i="1" dirty="0" smtClean="0"/>
              <a:t>Demonstrates a basic knowledge of the relationship between force and change of motion. Compares the motion of various objects by examining the time it takes for the object to travel a certain distance. </a:t>
            </a:r>
          </a:p>
          <a:p>
            <a:endParaRPr lang="en-US" i="1" dirty="0" smtClean="0"/>
          </a:p>
          <a:p>
            <a:r>
              <a:rPr lang="en-US" i="1" dirty="0" smtClean="0"/>
              <a:t>Describes the position of an object by locating it in relation to another object or to a background. Describes speed in qualitative ways (e.g. faster vs. slower). Identifies simple situations in which forces are balanced (e.g. designing mobiles, balance toys, and structures in which equal and opposite forces cause no change in motion). </a:t>
            </a:r>
          </a:p>
          <a:p>
            <a:pPr>
              <a:buNone/>
            </a:pPr>
            <a:endParaRPr lang="en-US" i="1" dirty="0" smtClean="0"/>
          </a:p>
          <a:p>
            <a:r>
              <a:rPr lang="en-US" i="1" dirty="0" smtClean="0"/>
              <a:t>Examines how magnets can cause some things to move without touching them. Determines situations where magnets act at a distance to cause other magnets or objects to move towards them or away. Compares the magnetic attraction of different objects and materials to a magnet. Demonstrates that magnets can repel or attract each other. </a:t>
            </a:r>
          </a:p>
          <a:p>
            <a:endParaRPr lang="en-US" dirty="0"/>
          </a:p>
        </p:txBody>
      </p:sp>
      <p:sp>
        <p:nvSpPr>
          <p:cNvPr id="4" name="Title 1"/>
          <p:cNvSpPr>
            <a:spLocks noGrp="1"/>
          </p:cNvSpPr>
          <p:nvPr>
            <p:ph type="title"/>
          </p:nvPr>
        </p:nvSpPr>
        <p:spPr/>
        <p:txBody>
          <a:bodyPr/>
          <a:lstStyle/>
          <a:p>
            <a:r>
              <a:rPr lang="en-US" dirty="0" smtClean="0"/>
              <a:t>Grade Wise learning outcomes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buNone/>
            </a:pPr>
            <a:r>
              <a:rPr lang="en-US" dirty="0" smtClean="0"/>
              <a:t>Grades 7-8: </a:t>
            </a:r>
          </a:p>
          <a:p>
            <a:pPr>
              <a:buNone/>
            </a:pPr>
            <a:endParaRPr lang="en-US" dirty="0" smtClean="0"/>
          </a:p>
          <a:p>
            <a:r>
              <a:rPr lang="en-US" i="1" dirty="0" smtClean="0"/>
              <a:t>Investigates the relationships among force, mass, and motion of an object or system. Conducts investigations to determine the speed of moving objects. </a:t>
            </a:r>
          </a:p>
          <a:p>
            <a:endParaRPr lang="en-US" i="1" dirty="0" smtClean="0"/>
          </a:p>
          <a:p>
            <a:r>
              <a:rPr lang="en-US" i="1" dirty="0" smtClean="0"/>
              <a:t>Cites evidence to explain that unbalanced forces cause changes in the speed and direction of an object’s motion. </a:t>
            </a:r>
          </a:p>
          <a:p>
            <a:endParaRPr lang="en-US" i="1" dirty="0" smtClean="0"/>
          </a:p>
          <a:p>
            <a:r>
              <a:rPr lang="en-US" i="1" dirty="0" smtClean="0"/>
              <a:t>Measures and describes the motion of an object in terms of its position, direction of motion, and speed.</a:t>
            </a:r>
            <a:endParaRPr lang="en-US" dirty="0"/>
          </a:p>
        </p:txBody>
      </p:sp>
      <p:sp>
        <p:nvSpPr>
          <p:cNvPr id="4" name="Title 1"/>
          <p:cNvSpPr>
            <a:spLocks noGrp="1"/>
          </p:cNvSpPr>
          <p:nvPr>
            <p:ph type="title"/>
          </p:nvPr>
        </p:nvSpPr>
        <p:spPr/>
        <p:txBody>
          <a:bodyPr/>
          <a:lstStyle/>
          <a:p>
            <a:r>
              <a:rPr lang="en-US" dirty="0" smtClean="0"/>
              <a:t>Grade Wise learning outcomes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PRIOR CONCEPTIONS </a:t>
            </a:r>
            <a:endParaRPr lang="en-US" sz="3200" b="1" dirty="0"/>
          </a:p>
        </p:txBody>
      </p:sp>
      <p:sp>
        <p:nvSpPr>
          <p:cNvPr id="3" name="Content Placeholder 2"/>
          <p:cNvSpPr>
            <a:spLocks noGrp="1"/>
          </p:cNvSpPr>
          <p:nvPr>
            <p:ph idx="1"/>
          </p:nvPr>
        </p:nvSpPr>
        <p:spPr>
          <a:xfrm>
            <a:off x="533400" y="1143000"/>
            <a:ext cx="8229600" cy="4800600"/>
          </a:xfrm>
        </p:spPr>
        <p:txBody>
          <a:bodyPr>
            <a:normAutofit fontScale="55000" lnSpcReduction="20000"/>
          </a:bodyPr>
          <a:lstStyle/>
          <a:p>
            <a:endParaRPr lang="en-US" dirty="0" smtClean="0"/>
          </a:p>
          <a:p>
            <a:r>
              <a:rPr lang="en-US" dirty="0" smtClean="0"/>
              <a:t>Students are constantly forming beliefs and theories about the movement of objects from their everyday experiences. Both need many experiences that challenge their thinking about some common misconceptions. </a:t>
            </a:r>
          </a:p>
          <a:p>
            <a:pPr marL="514350" indent="-514350">
              <a:buFont typeface="+mj-lt"/>
              <a:buAutoNum type="arabicPeriod"/>
            </a:pPr>
            <a:endParaRPr lang="en-US" dirty="0" smtClean="0"/>
          </a:p>
          <a:p>
            <a:pPr marL="514350" indent="-514350">
              <a:buFont typeface="+mj-lt"/>
              <a:buAutoNum type="arabicPeriod"/>
            </a:pPr>
            <a:r>
              <a:rPr lang="en-US" dirty="0" smtClean="0"/>
              <a:t>In particular, they need to realize that </a:t>
            </a:r>
          </a:p>
          <a:p>
            <a:pPr marL="514350" indent="-514350">
              <a:buFont typeface="+mj-lt"/>
              <a:buAutoNum type="arabicPeriod"/>
            </a:pPr>
            <a:r>
              <a:rPr lang="en-US" dirty="0" smtClean="0"/>
              <a:t>If an object is at rest, no forces are acting on it, and </a:t>
            </a:r>
          </a:p>
          <a:p>
            <a:pPr marL="514350" indent="-514350">
              <a:buFont typeface="+mj-lt"/>
              <a:buAutoNum type="arabicPeriod"/>
            </a:pPr>
            <a:r>
              <a:rPr lang="en-US" dirty="0" smtClean="0"/>
              <a:t>When an object ‘runs out of force’, it stops moving. </a:t>
            </a:r>
          </a:p>
          <a:p>
            <a:endParaRPr lang="en-US" dirty="0" smtClean="0"/>
          </a:p>
          <a:p>
            <a:r>
              <a:rPr lang="en-US" dirty="0" smtClean="0"/>
              <a:t>To focus attention on the nuances necessary for understanding complex science concepts, ask Students: </a:t>
            </a:r>
          </a:p>
          <a:p>
            <a:endParaRPr lang="en-US" dirty="0" smtClean="0"/>
          </a:p>
          <a:p>
            <a:pPr marL="514350" indent="-514350">
              <a:buFont typeface="+mj-lt"/>
              <a:buAutoNum type="arabicPeriod"/>
            </a:pPr>
            <a:r>
              <a:rPr lang="en-US" dirty="0" smtClean="0"/>
              <a:t>what they are observing </a:t>
            </a:r>
          </a:p>
          <a:p>
            <a:pPr marL="514350" indent="-514350">
              <a:buFont typeface="+mj-lt"/>
              <a:buAutoNum type="arabicPeriod"/>
            </a:pPr>
            <a:r>
              <a:rPr lang="en-US" dirty="0" smtClean="0"/>
              <a:t>why they think it is happening </a:t>
            </a:r>
          </a:p>
          <a:p>
            <a:pPr marL="514350" indent="-514350">
              <a:buFont typeface="+mj-lt"/>
              <a:buAutoNum type="arabicPeriod"/>
            </a:pPr>
            <a:r>
              <a:rPr lang="en-US" dirty="0" smtClean="0"/>
              <a:t>what evidence they have. </a:t>
            </a:r>
          </a:p>
          <a:p>
            <a:endParaRPr lang="en-US" dirty="0" smtClean="0"/>
          </a:p>
          <a:p>
            <a:r>
              <a:rPr lang="en-US" dirty="0" smtClean="0"/>
              <a:t>Children, in particular, do not need complex explanations; rather, they need the experiences and time for formulating (and reformulating) their own hypotheses.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Additional resources </a:t>
            </a:r>
            <a:endParaRPr lang="en-US" dirty="0"/>
          </a:p>
        </p:txBody>
      </p:sp>
      <p:sp>
        <p:nvSpPr>
          <p:cNvPr id="3" name="Content Placeholder 2"/>
          <p:cNvSpPr>
            <a:spLocks noGrp="1"/>
          </p:cNvSpPr>
          <p:nvPr>
            <p:ph idx="1"/>
          </p:nvPr>
        </p:nvSpPr>
        <p:spPr>
          <a:xfrm>
            <a:off x="457200" y="1600200"/>
            <a:ext cx="8305800" cy="4525963"/>
          </a:xfrm>
        </p:spPr>
        <p:txBody>
          <a:bodyPr>
            <a:normAutofit fontScale="62500" lnSpcReduction="20000"/>
          </a:bodyPr>
          <a:lstStyle/>
          <a:p>
            <a:endParaRPr lang="en-US" dirty="0" smtClean="0"/>
          </a:p>
          <a:p>
            <a:r>
              <a:rPr lang="en-US" dirty="0" smtClean="0"/>
              <a:t>The Physics Classroom. ‘Newton’s Second Law of Motion’. </a:t>
            </a:r>
          </a:p>
          <a:p>
            <a:r>
              <a:rPr lang="en-US" u="sng" dirty="0" smtClean="0"/>
              <a:t>http://www.physicsclassroom.com/class/newtlaws/U2L3c.cfm. </a:t>
            </a:r>
          </a:p>
          <a:p>
            <a:endParaRPr lang="en-US" dirty="0" smtClean="0"/>
          </a:p>
          <a:p>
            <a:r>
              <a:rPr lang="en-US" dirty="0" smtClean="0"/>
              <a:t>University of Colorado Boulder: Interactive Simulations. ‘Ramp: Forces and Motion’. </a:t>
            </a:r>
          </a:p>
          <a:p>
            <a:r>
              <a:rPr lang="en-US" u="sng" dirty="0" smtClean="0"/>
              <a:t>http://phet.colorado.edu/en/simulation/ramp-forces-and-motion. </a:t>
            </a:r>
          </a:p>
          <a:p>
            <a:endParaRPr lang="en-US" dirty="0" smtClean="0"/>
          </a:p>
          <a:p>
            <a:r>
              <a:rPr lang="en-US" dirty="0" smtClean="0"/>
              <a:t>Regional Professional Development Program. ‘Targeted Interventions for Proficiency in Science’. </a:t>
            </a:r>
          </a:p>
          <a:p>
            <a:r>
              <a:rPr lang="en-US" u="sng" dirty="0" smtClean="0"/>
              <a:t>http://rpdp.net/sciencetips_v2/P12B1.htm. </a:t>
            </a:r>
          </a:p>
          <a:p>
            <a:endParaRPr lang="en-US" dirty="0" smtClean="0"/>
          </a:p>
          <a:p>
            <a:r>
              <a:rPr lang="en-US" dirty="0" smtClean="0"/>
              <a:t>Montana University. ‘Common Student Difficulties with Forces’. </a:t>
            </a:r>
          </a:p>
          <a:p>
            <a:r>
              <a:rPr lang="en-US" u="sng" dirty="0" smtClean="0"/>
              <a:t>http://www.physics.montana.edu/physed/misconceptions/forces/forces.html.</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1692</TotalTime>
  <Words>1157</Words>
  <Application>Microsoft Macintosh PowerPoint</Application>
  <PresentationFormat>On-screen Show (4:3)</PresentationFormat>
  <Paragraphs>99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 # 25  </vt:lpstr>
      <vt:lpstr>DISCUSS AND ELABORATE</vt:lpstr>
      <vt:lpstr>Daily Life Examples </vt:lpstr>
      <vt:lpstr>Balls and ramps (Example for Force and Motion)</vt:lpstr>
      <vt:lpstr>Balls and ramps (Example for Force and Motion) continue …..</vt:lpstr>
      <vt:lpstr>Suggested learning progressions for ‘force and motion’ </vt:lpstr>
      <vt:lpstr>Grade Wise learning outcomes</vt:lpstr>
      <vt:lpstr>Grade Wise learning outcomes</vt:lpstr>
      <vt:lpstr>Grade Wise learning outcomes</vt:lpstr>
      <vt:lpstr>PRIOR CONCEPTIONS </vt:lpstr>
      <vt:lpstr>Additional resources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163</cp:revision>
  <dcterms:created xsi:type="dcterms:W3CDTF">2014-06-03T04:54:29Z</dcterms:created>
  <dcterms:modified xsi:type="dcterms:W3CDTF">2014-07-18T16:02:50Z</dcterms:modified>
</cp:coreProperties>
</file>