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677" y="36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881590-11C4-4A69-BC00-18F13E7303BB}" type="datetimeFigureOut">
              <a:rPr lang="en-US" smtClean="0"/>
              <a:pPr/>
              <a:t>7/18/2014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335419-7833-409D-99F6-209D0F8ECFB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65954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	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5F3A171-7D17-4E7D-B79C-041A12B2382F}" type="slidenum">
              <a:rPr lang="en-US" altLang="en-US" smtClean="0">
                <a:latin typeface="Calibri" pitchFamily="-96" charset="0"/>
                <a:ea typeface="ＭＳ Ｐゴシック" pitchFamily="-96" charset="-128"/>
              </a:rPr>
              <a:pPr/>
              <a:t>9</a:t>
            </a:fld>
            <a:endParaRPr lang="en-US" altLang="en-US" smtClean="0">
              <a:latin typeface="Calibri" pitchFamily="-96" charset="0"/>
              <a:ea typeface="ＭＳ Ｐゴシック" pitchFamily="-96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12D63E-A51B-4648-896E-AB2C8B31EBB9}" type="slidenum">
              <a:rPr lang="en-CA"/>
              <a:pPr/>
              <a:t>10</a:t>
            </a:fld>
            <a:endParaRPr lang="en-CA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A62BC8-0E33-4521-A7CA-6753B4A4CC20}" type="slidenum">
              <a:rPr lang="en-CA"/>
              <a:pPr/>
              <a:t>11</a:t>
            </a:fld>
            <a:endParaRPr lang="en-CA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07E35-5DAB-4BF1-AFE8-FD8B6681FB57}" type="datetimeFigureOut">
              <a:rPr lang="en-US" smtClean="0"/>
              <a:pPr/>
              <a:t>7/18/2014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2D92-BADD-41F5-B6D2-147995E5C61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07E35-5DAB-4BF1-AFE8-FD8B6681FB57}" type="datetimeFigureOut">
              <a:rPr lang="en-US" smtClean="0"/>
              <a:pPr/>
              <a:t>7/18/2014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2D92-BADD-41F5-B6D2-147995E5C61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07E35-5DAB-4BF1-AFE8-FD8B6681FB57}" type="datetimeFigureOut">
              <a:rPr lang="en-US" smtClean="0"/>
              <a:pPr/>
              <a:t>7/18/2014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2D92-BADD-41F5-B6D2-147995E5C61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07E35-5DAB-4BF1-AFE8-FD8B6681FB57}" type="datetimeFigureOut">
              <a:rPr lang="en-US" smtClean="0"/>
              <a:pPr/>
              <a:t>7/18/2014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2D92-BADD-41F5-B6D2-147995E5C61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07E35-5DAB-4BF1-AFE8-FD8B6681FB57}" type="datetimeFigureOut">
              <a:rPr lang="en-US" smtClean="0"/>
              <a:pPr/>
              <a:t>7/18/2014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2D92-BADD-41F5-B6D2-147995E5C61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07E35-5DAB-4BF1-AFE8-FD8B6681FB57}" type="datetimeFigureOut">
              <a:rPr lang="en-US" smtClean="0"/>
              <a:pPr/>
              <a:t>7/18/2014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2D92-BADD-41F5-B6D2-147995E5C61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07E35-5DAB-4BF1-AFE8-FD8B6681FB57}" type="datetimeFigureOut">
              <a:rPr lang="en-US" smtClean="0"/>
              <a:pPr/>
              <a:t>7/18/2014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2D92-BADD-41F5-B6D2-147995E5C61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07E35-5DAB-4BF1-AFE8-FD8B6681FB57}" type="datetimeFigureOut">
              <a:rPr lang="en-US" smtClean="0"/>
              <a:pPr/>
              <a:t>7/18/2014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2D92-BADD-41F5-B6D2-147995E5C61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07E35-5DAB-4BF1-AFE8-FD8B6681FB57}" type="datetimeFigureOut">
              <a:rPr lang="en-US" smtClean="0"/>
              <a:pPr/>
              <a:t>7/18/2014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2D92-BADD-41F5-B6D2-147995E5C61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07E35-5DAB-4BF1-AFE8-FD8B6681FB57}" type="datetimeFigureOut">
              <a:rPr lang="en-US" smtClean="0"/>
              <a:pPr/>
              <a:t>7/18/2014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2D92-BADD-41F5-B6D2-147995E5C61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07E35-5DAB-4BF1-AFE8-FD8B6681FB57}" type="datetimeFigureOut">
              <a:rPr lang="en-US" smtClean="0"/>
              <a:pPr/>
              <a:t>7/18/2014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2D92-BADD-41F5-B6D2-147995E5C61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B07E35-5DAB-4BF1-AFE8-FD8B6681FB57}" type="datetimeFigureOut">
              <a:rPr lang="en-US" smtClean="0"/>
              <a:pPr/>
              <a:t>7/18/2014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E22D92-BADD-41F5-B6D2-147995E5C61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2667000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Lecture # 24 </a:t>
            </a:r>
            <a:br>
              <a:rPr lang="en-US" sz="3200" b="1" dirty="0" smtClean="0"/>
            </a:br>
            <a:endParaRPr lang="en-US" sz="3200" b="1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43000" y="137160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SCIENCE 1 </a:t>
            </a:r>
            <a:b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ASSOCIATE DEGREE IN EDUCATION 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85800" y="38862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en-US" sz="2000" b="1" u="sng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914400" y="3733800"/>
            <a:ext cx="82296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3200" b="1" dirty="0" smtClean="0"/>
              <a:t>Process Skills in Science </a:t>
            </a:r>
            <a:endParaRPr lang="en-US" sz="3200" b="1" u="sng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7733"/>
            <a:ext cx="8229600" cy="1143000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Process Skills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762000"/>
            <a:ext cx="64008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/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fr-FR" sz="2800" dirty="0" smtClean="0"/>
              <a:t>Asking </a:t>
            </a:r>
            <a:r>
              <a:rPr lang="fr-FR" sz="2800" dirty="0"/>
              <a:t>questions 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800" dirty="0"/>
              <a:t>Problem solving 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800" dirty="0"/>
              <a:t>Making an argument 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800" dirty="0"/>
              <a:t>Defending an idea 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800" dirty="0"/>
              <a:t>Making and recording observations 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nl-NL" sz="2800" dirty="0" smtClean="0"/>
              <a:t>Classification  </a:t>
            </a:r>
            <a:endParaRPr lang="nl-NL" sz="2800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56134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4"/>
          <p:cNvSpPr txBox="1">
            <a:spLocks noChangeArrowheads="1"/>
          </p:cNvSpPr>
          <p:nvPr/>
        </p:nvSpPr>
        <p:spPr bwMode="auto">
          <a:xfrm>
            <a:off x="2133600" y="685800"/>
            <a:ext cx="670560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/>
            <a:r>
              <a:rPr lang="en-US" sz="2000" b="1" u="sng" dirty="0" smtClean="0"/>
              <a:t>Asking </a:t>
            </a:r>
            <a:r>
              <a:rPr lang="en-US" sz="2000" b="1" u="sng" dirty="0"/>
              <a:t>Good Scientific Questions</a:t>
            </a:r>
          </a:p>
          <a:p>
            <a:pPr marL="342900" indent="-342900">
              <a:buFontTx/>
              <a:buAutoNum type="arabicPeriod"/>
            </a:pPr>
            <a:endParaRPr lang="en-US" sz="2000" b="1" u="sng" dirty="0"/>
          </a:p>
          <a:p>
            <a:pPr marL="342900" indent="-342900">
              <a:buFontTx/>
              <a:buAutoNum type="arabicPeriod"/>
            </a:pPr>
            <a:r>
              <a:rPr lang="en-US" sz="2000" dirty="0"/>
              <a:t>Ask several questions about a </a:t>
            </a:r>
            <a:r>
              <a:rPr lang="en-US" sz="2000" dirty="0" smtClean="0"/>
              <a:t>topic and let students ask as many questions as possible</a:t>
            </a:r>
            <a:endParaRPr lang="en-US" sz="2000" dirty="0"/>
          </a:p>
          <a:p>
            <a:pPr marL="342900" indent="-342900">
              <a:buFontTx/>
              <a:buAutoNum type="arabicPeriod"/>
            </a:pPr>
            <a:endParaRPr lang="en-US" sz="2000" dirty="0"/>
          </a:p>
          <a:p>
            <a:pPr marL="342900" indent="-342900">
              <a:buFontTx/>
              <a:buAutoNum type="arabicPeriod"/>
            </a:pPr>
            <a:r>
              <a:rPr lang="en-US" sz="2000" dirty="0" smtClean="0">
                <a:sym typeface="Wingdings" pitchFamily="2" charset="2"/>
              </a:rPr>
              <a:t>Create environment in the classroom where students are encourage to ask questions </a:t>
            </a:r>
          </a:p>
          <a:p>
            <a:pPr marL="342900" indent="-342900">
              <a:buFontTx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42900" indent="-342900">
              <a:buFontTx/>
              <a:buAutoNum type="arabicPeriod"/>
            </a:pPr>
            <a:r>
              <a:rPr lang="en-US" sz="2000" dirty="0" smtClean="0"/>
              <a:t>Break bigger </a:t>
            </a:r>
            <a:r>
              <a:rPr lang="en-US" sz="2000" dirty="0"/>
              <a:t>questions into</a:t>
            </a:r>
            <a:r>
              <a:rPr lang="en-US" sz="2000" dirty="0">
                <a:sym typeface="Wingdings" pitchFamily="2" charset="2"/>
              </a:rPr>
              <a:t> smaller </a:t>
            </a:r>
            <a:r>
              <a:rPr lang="en-US" sz="2000" dirty="0" smtClean="0">
                <a:sym typeface="Wingdings" pitchFamily="2" charset="2"/>
              </a:rPr>
              <a:t>questions. </a:t>
            </a:r>
          </a:p>
          <a:p>
            <a:pPr marL="342900" indent="-342900">
              <a:buFontTx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42900" indent="-342900">
              <a:buFontTx/>
              <a:buAutoNum type="arabicPeriod"/>
            </a:pPr>
            <a:r>
              <a:rPr lang="en-US" sz="2000" dirty="0" smtClean="0">
                <a:sym typeface="Wingdings" pitchFamily="2" charset="2"/>
              </a:rPr>
              <a:t>Keep the language simple and understandable </a:t>
            </a:r>
          </a:p>
          <a:p>
            <a:pPr marL="342900" indent="-342900">
              <a:buFontTx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42900" indent="-342900">
              <a:buFontTx/>
              <a:buAutoNum type="arabicPeriod"/>
            </a:pPr>
            <a:r>
              <a:rPr lang="en-US" sz="2000" dirty="0" smtClean="0">
                <a:sym typeface="Wingdings" pitchFamily="2" charset="2"/>
              </a:rPr>
              <a:t>Give logics, reasoning and chance to debate</a:t>
            </a:r>
            <a:endParaRPr lang="en-US" sz="2000" dirty="0"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eaLnBrk="1" hangingPunct="1"/>
            <a:r>
              <a:rPr lang="en-US" sz="4600" b="1" dirty="0" smtClean="0">
                <a:ea typeface="ＭＳ Ｐゴシック" pitchFamily="-96" charset="-128"/>
              </a:rPr>
              <a:t>“Fact”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524000"/>
            <a:ext cx="7010400" cy="3640137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b="1" dirty="0" smtClean="0">
              <a:solidFill>
                <a:srgbClr val="3366FF"/>
              </a:solidFill>
              <a:ea typeface="ＭＳ Ｐゴシック" pitchFamily="-96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700" dirty="0" smtClean="0">
                <a:ea typeface="ＭＳ Ｐゴシック" pitchFamily="-96" charset="-128"/>
              </a:rPr>
              <a:t>What data would your students collect to answer this question?</a:t>
            </a:r>
          </a:p>
          <a:p>
            <a:pPr eaLnBrk="1" hangingPunct="1">
              <a:lnSpc>
                <a:spcPct val="80000"/>
              </a:lnSpc>
              <a:buNone/>
            </a:pPr>
            <a:endParaRPr lang="en-US" sz="2800" dirty="0" smtClean="0">
              <a:ea typeface="ＭＳ Ｐゴシック" pitchFamily="-96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700" dirty="0" smtClean="0">
                <a:ea typeface="ＭＳ Ｐゴシック" pitchFamily="-96" charset="-128"/>
              </a:rPr>
              <a:t>What would your hypothesis be?</a:t>
            </a:r>
          </a:p>
          <a:p>
            <a:pPr eaLnBrk="1" hangingPunct="1">
              <a:lnSpc>
                <a:spcPct val="80000"/>
              </a:lnSpc>
            </a:pPr>
            <a:endParaRPr lang="en-US" sz="2700" dirty="0" smtClean="0">
              <a:ea typeface="ＭＳ Ｐゴシック" pitchFamily="-96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700" dirty="0" smtClean="0">
                <a:ea typeface="ＭＳ Ｐゴシック" pitchFamily="-96" charset="-128"/>
              </a:rPr>
              <a:t>How would your students collect data?</a:t>
            </a:r>
          </a:p>
          <a:p>
            <a:pPr eaLnBrk="1" hangingPunct="1">
              <a:lnSpc>
                <a:spcPct val="80000"/>
              </a:lnSpc>
            </a:pPr>
            <a:endParaRPr lang="en-US" sz="2700" dirty="0" smtClean="0">
              <a:ea typeface="ＭＳ Ｐゴシック" pitchFamily="-96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700" dirty="0" smtClean="0">
                <a:ea typeface="ＭＳ Ｐゴシック" pitchFamily="-96" charset="-128"/>
              </a:rPr>
              <a:t>How would your students present data? </a:t>
            </a:r>
          </a:p>
          <a:p>
            <a:pPr eaLnBrk="1" hangingPunct="1">
              <a:lnSpc>
                <a:spcPct val="80000"/>
              </a:lnSpc>
            </a:pPr>
            <a:endParaRPr lang="en-US" sz="2700" dirty="0" smtClean="0">
              <a:ea typeface="ＭＳ Ｐゴシック" pitchFamily="-96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700" dirty="0" smtClean="0">
                <a:ea typeface="ＭＳ Ｐゴシック" pitchFamily="-96" charset="-128"/>
              </a:rPr>
              <a:t>How would your students analyze data? </a:t>
            </a:r>
          </a:p>
          <a:p>
            <a:pPr eaLnBrk="1" hangingPunct="1">
              <a:lnSpc>
                <a:spcPct val="80000"/>
              </a:lnSpc>
            </a:pPr>
            <a:endParaRPr lang="en-US" sz="2700" dirty="0" smtClean="0">
              <a:ea typeface="ＭＳ Ｐゴシック" pitchFamily="-96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700" dirty="0" smtClean="0">
                <a:ea typeface="ＭＳ Ｐゴシック" pitchFamily="-96" charset="-128"/>
              </a:rPr>
              <a:t>How would your students conclude data? </a:t>
            </a:r>
          </a:p>
          <a:p>
            <a:pPr lvl="1" eaLnBrk="1" hangingPunct="1">
              <a:lnSpc>
                <a:spcPct val="80000"/>
              </a:lnSpc>
              <a:buFont typeface="Arial" charset="0"/>
              <a:buNone/>
            </a:pPr>
            <a:endParaRPr lang="en-US" sz="2400" dirty="0" smtClean="0">
              <a:ea typeface="ＭＳ Ｐゴシック" pitchFamily="-96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800" dirty="0" smtClean="0">
              <a:ea typeface="ＭＳ Ｐゴシック" pitchFamily="-96" charset="-128"/>
            </a:endParaRPr>
          </a:p>
          <a:p>
            <a:pPr lvl="1" eaLnBrk="1" hangingPunct="1">
              <a:lnSpc>
                <a:spcPct val="80000"/>
              </a:lnSpc>
            </a:pPr>
            <a:endParaRPr lang="en-US" sz="2400" dirty="0" smtClean="0">
              <a:ea typeface="ＭＳ Ｐゴシック" pitchFamily="-96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700" dirty="0" smtClean="0">
              <a:ea typeface="ＭＳ Ｐゴシック" pitchFamily="-96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57200" y="33338"/>
            <a:ext cx="8229600" cy="1143000"/>
          </a:xfrm>
        </p:spPr>
        <p:txBody>
          <a:bodyPr/>
          <a:lstStyle/>
          <a:p>
            <a:pPr eaLnBrk="1" hangingPunct="1"/>
            <a:r>
              <a:rPr lang="en-US" sz="4600" b="1" dirty="0" smtClean="0">
                <a:ea typeface="ＭＳ Ｐゴシック" pitchFamily="-96" charset="-128"/>
              </a:rPr>
              <a:t>“Comparison”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303338"/>
            <a:ext cx="7696200" cy="4716462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 pitchFamily="-96" charset="-128"/>
              </a:rPr>
              <a:t>Why Comparison questions are important? </a:t>
            </a:r>
          </a:p>
          <a:p>
            <a:pPr eaLnBrk="1" hangingPunct="1">
              <a:lnSpc>
                <a:spcPct val="90000"/>
              </a:lnSpc>
            </a:pPr>
            <a:endParaRPr lang="en-US" dirty="0" smtClean="0">
              <a:ea typeface="ＭＳ Ｐゴシック" pitchFamily="-96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 pitchFamily="-96" charset="-128"/>
              </a:rPr>
              <a:t>Encourage thinking process</a:t>
            </a:r>
          </a:p>
          <a:p>
            <a:pPr eaLnBrk="1" hangingPunct="1">
              <a:lnSpc>
                <a:spcPct val="90000"/>
              </a:lnSpc>
            </a:pPr>
            <a:endParaRPr lang="en-US" dirty="0" smtClean="0">
              <a:ea typeface="ＭＳ Ｐゴシック" pitchFamily="-96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 pitchFamily="-96" charset="-128"/>
              </a:rPr>
              <a:t>Develop reasoning</a:t>
            </a:r>
          </a:p>
          <a:p>
            <a:pPr eaLnBrk="1" hangingPunct="1">
              <a:lnSpc>
                <a:spcPct val="90000"/>
              </a:lnSpc>
            </a:pPr>
            <a:endParaRPr lang="en-US" dirty="0" smtClean="0">
              <a:ea typeface="ＭＳ Ｐゴシック" pitchFamily="-96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 pitchFamily="-96" charset="-128"/>
              </a:rPr>
              <a:t>Develop argument</a:t>
            </a:r>
          </a:p>
          <a:p>
            <a:pPr eaLnBrk="1" hangingPunct="1">
              <a:lnSpc>
                <a:spcPct val="90000"/>
              </a:lnSpc>
            </a:pPr>
            <a:endParaRPr lang="en-US" dirty="0" smtClean="0">
              <a:ea typeface="ＭＳ Ｐゴシック" pitchFamily="-96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 pitchFamily="-96" charset="-128"/>
              </a:rPr>
              <a:t>Develop justification  </a:t>
            </a:r>
          </a:p>
          <a:p>
            <a:pPr eaLnBrk="1" hangingPunct="1">
              <a:lnSpc>
                <a:spcPct val="90000"/>
              </a:lnSpc>
            </a:pPr>
            <a:endParaRPr lang="en-US" dirty="0" smtClean="0">
              <a:ea typeface="ＭＳ Ｐゴシック" pitchFamily="-96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0"/>
            <a:ext cx="9144000" cy="457200"/>
          </a:xfrm>
        </p:spPr>
        <p:txBody>
          <a:bodyPr>
            <a:normAutofit/>
          </a:bodyPr>
          <a:lstStyle/>
          <a:p>
            <a:r>
              <a:rPr lang="en-US" sz="1600" dirty="0" smtClean="0"/>
              <a:t>Credit/Reference: http://blog.careerfutura.com/wp-content/uploads/2013/12/problem-solving.jpg</a:t>
            </a:r>
            <a:endParaRPr lang="en-US" sz="1600" dirty="0"/>
          </a:p>
        </p:txBody>
      </p:sp>
      <p:pic>
        <p:nvPicPr>
          <p:cNvPr id="4" name="Content Placeholder 3" descr="problem-solvin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533400"/>
            <a:ext cx="7924800" cy="5181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19800"/>
            <a:ext cx="8229600" cy="503238"/>
          </a:xfrm>
        </p:spPr>
        <p:txBody>
          <a:bodyPr>
            <a:normAutofit/>
          </a:bodyPr>
          <a:lstStyle/>
          <a:p>
            <a:r>
              <a:rPr lang="en-US" sz="1600" dirty="0" smtClean="0"/>
              <a:t>Credit/Reference: http://1.bp.blogspot.com/Problem+Solving+Process.jpg</a:t>
            </a:r>
            <a:endParaRPr lang="en-US" sz="1600" dirty="0"/>
          </a:p>
        </p:txBody>
      </p:sp>
      <p:pic>
        <p:nvPicPr>
          <p:cNvPr id="4" name="Content Placeholder 3" descr="Problem Solving Proces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1999" y="381000"/>
            <a:ext cx="7184571" cy="5029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ea typeface="MS PGothic" pitchFamily="34" charset="-128"/>
              </a:rPr>
              <a:t>SCIENTIFIC ARGUMENT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  <a:defRPr/>
            </a:pPr>
            <a:r>
              <a:rPr lang="en-US" altLang="en-US" dirty="0" smtClean="0">
                <a:ea typeface="MS PGothic" pitchFamily="34" charset="-128"/>
              </a:rPr>
              <a:t>Argument is about making claims and providing justification for those claims. </a:t>
            </a:r>
          </a:p>
          <a:p>
            <a:pPr marL="0" indent="0">
              <a:buSzPct val="100000"/>
              <a:buNone/>
              <a:defRPr/>
            </a:pPr>
            <a:endParaRPr lang="en-US" b="1" dirty="0" smtClean="0">
              <a:ea typeface="MS PGothic" pitchFamily="34" charset="-128"/>
            </a:endParaRPr>
          </a:p>
          <a:p>
            <a:pPr marL="0" indent="0">
              <a:buSzPct val="100000"/>
              <a:buNone/>
              <a:defRPr/>
            </a:pPr>
            <a:r>
              <a:rPr lang="en-US" b="1" dirty="0" smtClean="0">
                <a:ea typeface="MS PGothic" pitchFamily="34" charset="-128"/>
              </a:rPr>
              <a:t>When should students use arguments?</a:t>
            </a:r>
          </a:p>
          <a:p>
            <a:pPr marL="0" indent="0">
              <a:buSzPct val="100000"/>
              <a:buNone/>
              <a:defRPr/>
            </a:pPr>
            <a:endParaRPr lang="en-US" dirty="0" smtClean="0">
              <a:ea typeface="MS PGothic" pitchFamily="34" charset="-128"/>
            </a:endParaRPr>
          </a:p>
          <a:p>
            <a:pPr marL="514350" indent="-514350">
              <a:buSzPct val="100000"/>
              <a:buFont typeface="+mj-lt"/>
              <a:buAutoNum type="arabicPeriod"/>
              <a:defRPr/>
            </a:pPr>
            <a:r>
              <a:rPr lang="en-US" dirty="0" smtClean="0">
                <a:ea typeface="MS PGothic" pitchFamily="34" charset="-128"/>
              </a:rPr>
              <a:t>To refute claims made by other students</a:t>
            </a:r>
          </a:p>
          <a:p>
            <a:pPr marL="514350" indent="-514350">
              <a:buSzPct val="100000"/>
              <a:buFont typeface="+mj-lt"/>
              <a:buAutoNum type="arabicPeriod"/>
              <a:defRPr/>
            </a:pPr>
            <a:r>
              <a:rPr lang="en-US" dirty="0" smtClean="0">
                <a:ea typeface="MS PGothic" pitchFamily="34" charset="-128"/>
              </a:rPr>
              <a:t>To defend their claims, designs, and questions</a:t>
            </a:r>
          </a:p>
          <a:p>
            <a:pPr marL="514350" indent="-514350">
              <a:buSzPct val="100000"/>
              <a:buFont typeface="+mj-lt"/>
              <a:buAutoNum type="arabicPeriod"/>
              <a:defRPr/>
            </a:pPr>
            <a:r>
              <a:rPr lang="en-US" dirty="0" smtClean="0">
                <a:ea typeface="MS PGothic" pitchFamily="34" charset="-128"/>
              </a:rPr>
              <a:t>To prove a point</a:t>
            </a:r>
          </a:p>
          <a:p>
            <a:pPr marL="0" indent="0">
              <a:defRPr/>
            </a:pPr>
            <a:endParaRPr lang="en-US" altLang="en-US" dirty="0" smtClean="0">
              <a:ea typeface="MS PGothic" pitchFamily="34" charset="-128"/>
            </a:endParaRPr>
          </a:p>
          <a:p>
            <a:pPr marL="0" indent="0">
              <a:defRPr/>
            </a:pPr>
            <a:endParaRPr lang="en-US" altLang="en-US" dirty="0" smtClean="0">
              <a:ea typeface="MS PGothic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533400" y="1447800"/>
            <a:ext cx="8077200" cy="3669317"/>
            <a:chOff x="1936432" y="3200400"/>
            <a:chExt cx="3884391" cy="2261525"/>
          </a:xfrm>
        </p:grpSpPr>
        <p:sp>
          <p:nvSpPr>
            <p:cNvPr id="21511" name="TextBox 7"/>
            <p:cNvSpPr txBox="1">
              <a:spLocks noChangeArrowheads="1"/>
            </p:cNvSpPr>
            <p:nvPr/>
          </p:nvSpPr>
          <p:spPr bwMode="auto">
            <a:xfrm>
              <a:off x="1952306" y="3200400"/>
              <a:ext cx="3838357" cy="24660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000" dirty="0" smtClean="0">
                  <a:latin typeface="+mj-lt"/>
                  <a:ea typeface="MS PGothic" pitchFamily="34" charset="-128"/>
                </a:rPr>
                <a:t>The Research Question/Issue/Problem </a:t>
              </a:r>
            </a:p>
          </p:txBody>
        </p:sp>
        <p:sp>
          <p:nvSpPr>
            <p:cNvPr id="21512" name="TextBox 11"/>
            <p:cNvSpPr txBox="1">
              <a:spLocks noChangeArrowheads="1"/>
            </p:cNvSpPr>
            <p:nvPr/>
          </p:nvSpPr>
          <p:spPr bwMode="auto">
            <a:xfrm>
              <a:off x="1952306" y="3657591"/>
              <a:ext cx="3838357" cy="24660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000" dirty="0" smtClean="0">
                  <a:latin typeface="+mj-lt"/>
                  <a:ea typeface="MS PGothic" pitchFamily="34" charset="-128"/>
                </a:rPr>
                <a:t>Student’s  Claim</a:t>
              </a:r>
            </a:p>
          </p:txBody>
        </p:sp>
        <p:sp>
          <p:nvSpPr>
            <p:cNvPr id="21513" name="TextBox 12"/>
            <p:cNvSpPr txBox="1">
              <a:spLocks noChangeArrowheads="1"/>
            </p:cNvSpPr>
            <p:nvPr/>
          </p:nvSpPr>
          <p:spPr bwMode="auto">
            <a:xfrm>
              <a:off x="1936432" y="4190981"/>
              <a:ext cx="1923941" cy="12709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000" dirty="0" smtClean="0">
                  <a:latin typeface="+mj-lt"/>
                  <a:ea typeface="MS PGothic" pitchFamily="34" charset="-128"/>
                </a:rPr>
                <a:t>Evidence</a:t>
              </a:r>
            </a:p>
            <a:p>
              <a:pPr eaLnBrk="1" hangingPunct="1">
                <a:defRPr/>
              </a:pPr>
              <a:endParaRPr lang="en-US" altLang="en-US" dirty="0" smtClean="0">
                <a:ea typeface="MS PGothic" pitchFamily="34" charset="-128"/>
              </a:endParaRPr>
            </a:p>
            <a:p>
              <a:pPr eaLnBrk="1" hangingPunct="1">
                <a:defRPr/>
              </a:pPr>
              <a:endParaRPr lang="en-US" altLang="en-US" dirty="0" smtClean="0">
                <a:ea typeface="MS PGothic" pitchFamily="34" charset="-128"/>
              </a:endParaRPr>
            </a:p>
            <a:p>
              <a:pPr eaLnBrk="1" hangingPunct="1">
                <a:defRPr/>
              </a:pPr>
              <a:endParaRPr lang="en-US" altLang="en-US" dirty="0" smtClean="0">
                <a:ea typeface="MS PGothic" pitchFamily="34" charset="-128"/>
              </a:endParaRPr>
            </a:p>
            <a:p>
              <a:pPr eaLnBrk="1" hangingPunct="1">
                <a:defRPr/>
              </a:pPr>
              <a:endParaRPr lang="en-US" altLang="en-US" dirty="0" smtClean="0">
                <a:ea typeface="MS PGothic" pitchFamily="34" charset="-128"/>
              </a:endParaRPr>
            </a:p>
            <a:p>
              <a:pPr eaLnBrk="1" hangingPunct="1">
                <a:defRPr/>
              </a:pPr>
              <a:endParaRPr lang="en-US" altLang="en-US" dirty="0" smtClean="0">
                <a:ea typeface="MS PGothic" pitchFamily="34" charset="-128"/>
              </a:endParaRPr>
            </a:p>
            <a:p>
              <a:pPr eaLnBrk="1" hangingPunct="1">
                <a:defRPr/>
              </a:pPr>
              <a:endParaRPr lang="en-US" altLang="en-US" dirty="0" smtClean="0">
                <a:ea typeface="MS PGothic" pitchFamily="34" charset="-128"/>
              </a:endParaRPr>
            </a:p>
          </p:txBody>
        </p:sp>
        <p:sp>
          <p:nvSpPr>
            <p:cNvPr id="21514" name="TextBox 13"/>
            <p:cNvSpPr txBox="1">
              <a:spLocks noChangeArrowheads="1"/>
            </p:cNvSpPr>
            <p:nvPr/>
          </p:nvSpPr>
          <p:spPr bwMode="auto">
            <a:xfrm>
              <a:off x="4030225" y="4190981"/>
              <a:ext cx="1790598" cy="11002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000" dirty="0" smtClean="0">
                  <a:latin typeface="+mj-lt"/>
                  <a:ea typeface="MS PGothic" pitchFamily="34" charset="-128"/>
                </a:rPr>
                <a:t>Reasoning</a:t>
              </a:r>
            </a:p>
            <a:p>
              <a:pPr eaLnBrk="1" hangingPunct="1">
                <a:defRPr/>
              </a:pPr>
              <a:endParaRPr lang="en-US" altLang="en-US" dirty="0" smtClean="0">
                <a:ea typeface="MS PGothic" pitchFamily="34" charset="-128"/>
              </a:endParaRPr>
            </a:p>
            <a:p>
              <a:pPr eaLnBrk="1" hangingPunct="1">
                <a:defRPr/>
              </a:pPr>
              <a:endParaRPr lang="en-US" altLang="en-US" dirty="0" smtClean="0">
                <a:ea typeface="MS PGothic" pitchFamily="34" charset="-128"/>
              </a:endParaRPr>
            </a:p>
            <a:p>
              <a:pPr eaLnBrk="1" hangingPunct="1">
                <a:defRPr/>
              </a:pPr>
              <a:endParaRPr lang="en-US" altLang="en-US" dirty="0" smtClean="0">
                <a:ea typeface="MS PGothic" pitchFamily="34" charset="-128"/>
              </a:endParaRPr>
            </a:p>
            <a:p>
              <a:pPr eaLnBrk="1" hangingPunct="1">
                <a:defRPr/>
              </a:pPr>
              <a:endParaRPr lang="en-US" altLang="en-US" dirty="0" smtClean="0">
                <a:ea typeface="MS PGothic" pitchFamily="34" charset="-128"/>
              </a:endParaRPr>
            </a:p>
            <a:p>
              <a:pPr eaLnBrk="1" hangingPunct="1">
                <a:defRPr/>
              </a:pPr>
              <a:endParaRPr lang="en-US" altLang="en-US" dirty="0" smtClean="0">
                <a:ea typeface="MS PGothic" pitchFamily="34" charset="-128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447800" y="609600"/>
            <a:ext cx="632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DEFENDING IDEA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/>
              <a:t>Classification</a:t>
            </a:r>
            <a:r>
              <a:rPr lang="en-CA" b="1" dirty="0"/>
              <a:t>?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Classification is the grouping of  information or objects based on </a:t>
            </a:r>
            <a:r>
              <a:rPr lang="en-US" b="1" dirty="0" smtClean="0"/>
              <a:t>similarities</a:t>
            </a:r>
          </a:p>
          <a:p>
            <a:r>
              <a:rPr lang="en-CA" b="1" dirty="0" smtClean="0"/>
              <a:t>Think about classification that is used in everyday life</a:t>
            </a:r>
          </a:p>
          <a:p>
            <a:r>
              <a:rPr lang="en-CA" b="1" dirty="0" smtClean="0"/>
              <a:t>What would happen if grocery stores did not use a classification system?</a:t>
            </a:r>
          </a:p>
          <a:p>
            <a:r>
              <a:rPr lang="en-CA" b="1" dirty="0" smtClean="0"/>
              <a:t>What about libraries, movie stores, department stores, etc.?</a:t>
            </a:r>
          </a:p>
          <a:p>
            <a:endParaRPr lang="en-US" b="1" dirty="0"/>
          </a:p>
          <a:p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b="1"/>
              <a:t>Why Classify Organisms?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b="1"/>
              <a:t>To represent relationships among organisms</a:t>
            </a:r>
          </a:p>
          <a:p>
            <a:r>
              <a:rPr lang="en-CA" b="1"/>
              <a:t>To makes things easier to find, identify, and study</a:t>
            </a:r>
          </a:p>
          <a:p>
            <a:r>
              <a:rPr lang="en-CA" b="1"/>
              <a:t>To understand our own evolution!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1633</TotalTime>
  <Words>281</Words>
  <Application>Microsoft Macintosh PowerPoint</Application>
  <PresentationFormat>On-screen Show (4:3)</PresentationFormat>
  <Paragraphs>82</Paragraphs>
  <Slides>11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Lecture # 24  </vt:lpstr>
      <vt:lpstr>Process Skills </vt:lpstr>
      <vt:lpstr>Slide 3</vt:lpstr>
      <vt:lpstr>“Fact” Questions</vt:lpstr>
      <vt:lpstr>“Comparison” Questions</vt:lpstr>
      <vt:lpstr>Credit/Reference: http://blog.careerfutura.com/wp-content/uploads/2013/12/problem-solving.jpg</vt:lpstr>
      <vt:lpstr>Credit/Reference: http://1.bp.blogspot.com/Problem+Solving+Process.jpg</vt:lpstr>
      <vt:lpstr>SCIENTIFIC ARGUMENT</vt:lpstr>
      <vt:lpstr>Slide 9</vt:lpstr>
      <vt:lpstr>Classification?</vt:lpstr>
      <vt:lpstr>Why Classify Organisms?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# 4</dc:title>
  <dc:creator>Microsoft</dc:creator>
  <cp:lastModifiedBy>stdc_lp</cp:lastModifiedBy>
  <cp:revision>148</cp:revision>
  <dcterms:created xsi:type="dcterms:W3CDTF">2014-06-03T04:54:29Z</dcterms:created>
  <dcterms:modified xsi:type="dcterms:W3CDTF">2014-07-18T14:56:39Z</dcterms:modified>
</cp:coreProperties>
</file>