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7" r:id="rId2"/>
    <p:sldId id="258" r:id="rId3"/>
    <p:sldId id="259" r:id="rId4"/>
    <p:sldId id="260" r:id="rId5"/>
    <p:sldId id="261" r:id="rId6"/>
    <p:sldId id="262" r:id="rId7"/>
    <p:sldId id="263"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1236" y="-7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881590-11C4-4A69-BC00-18F13E7303BB}" type="datetimeFigureOut">
              <a:rPr lang="en-US" smtClean="0"/>
              <a:pPr/>
              <a:t>7/17/2014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8335419-7833-409D-99F6-209D0F8ECFBE}" type="slidenum">
              <a:rPr lang="en-US" smtClean="0"/>
              <a:pPr/>
              <a:t>‹#›</a:t>
            </a:fld>
            <a:endParaRPr lang="en-US"/>
          </a:p>
        </p:txBody>
      </p:sp>
    </p:spTree>
    <p:extLst>
      <p:ext uri="{BB962C8B-B14F-4D97-AF65-F5344CB8AC3E}">
        <p14:creationId xmlns:p14="http://schemas.microsoft.com/office/powerpoint/2010/main" xmlns="" val="3665954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1B07E35-5DAB-4BF1-AFE8-FD8B6681FB57}"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1B07E35-5DAB-4BF1-AFE8-FD8B6681FB57}" type="datetimeFigureOut">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1B07E35-5DAB-4BF1-AFE8-FD8B6681FB57}" type="datetimeFigureOut">
              <a:rPr lang="en-US" smtClean="0"/>
              <a:pPr/>
              <a:t>7/17/2014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1B07E35-5DAB-4BF1-AFE8-FD8B6681FB57}" type="datetimeFigureOut">
              <a:rPr lang="en-US" smtClean="0"/>
              <a:pPr/>
              <a:t>7/17/2014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07E35-5DAB-4BF1-AFE8-FD8B6681FB57}" type="datetimeFigureOut">
              <a:rPr lang="en-US" smtClean="0"/>
              <a:pPr/>
              <a:t>7/17/2014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1B07E35-5DAB-4BF1-AFE8-FD8B6681FB57}" type="datetimeFigureOut">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1B07E35-5DAB-4BF1-AFE8-FD8B6681FB57}"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E22D92-BADD-41F5-B6D2-147995E5C61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B07E35-5DAB-4BF1-AFE8-FD8B6681FB57}" type="datetimeFigureOut">
              <a:rPr lang="en-US" smtClean="0"/>
              <a:pPr/>
              <a:t>7/17/2014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E22D92-BADD-41F5-B6D2-147995E5C6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667000"/>
            <a:ext cx="7772400" cy="1470025"/>
          </a:xfrm>
        </p:spPr>
        <p:txBody>
          <a:bodyPr>
            <a:normAutofit/>
          </a:bodyPr>
          <a:lstStyle/>
          <a:p>
            <a:r>
              <a:rPr lang="en-US" sz="3200" b="1" dirty="0" smtClean="0"/>
              <a:t>Lecture # 23</a:t>
            </a:r>
            <a:br>
              <a:rPr lang="en-US" sz="3200" b="1" dirty="0" smtClean="0"/>
            </a:br>
            <a:endParaRPr lang="en-US" sz="3200" b="1" dirty="0"/>
          </a:p>
        </p:txBody>
      </p:sp>
      <p:sp>
        <p:nvSpPr>
          <p:cNvPr id="5" name="Title 1"/>
          <p:cNvSpPr txBox="1">
            <a:spLocks/>
          </p:cNvSpPr>
          <p:nvPr/>
        </p:nvSpPr>
        <p:spPr>
          <a:xfrm>
            <a:off x="1143000" y="1371600"/>
            <a:ext cx="7772400" cy="1470025"/>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tx1"/>
                </a:solidFill>
                <a:effectLst/>
                <a:uLnTx/>
                <a:uFillTx/>
                <a:latin typeface="+mj-lt"/>
                <a:ea typeface="+mj-ea"/>
                <a:cs typeface="+mj-cs"/>
              </a:rPr>
              <a:t>SCIENCE 1 </a:t>
            </a:r>
            <a:br>
              <a:rPr kumimoji="0" lang="en-US" sz="3200" b="1" i="0" u="none" strike="noStrike" kern="1200" cap="none" spc="0" normalizeH="0" baseline="0" noProof="0" dirty="0" smtClean="0">
                <a:ln>
                  <a:noFill/>
                </a:ln>
                <a:solidFill>
                  <a:schemeClr val="tx1"/>
                </a:solidFill>
                <a:effectLst/>
                <a:uLnTx/>
                <a:uFillTx/>
                <a:latin typeface="+mj-lt"/>
                <a:ea typeface="+mj-ea"/>
                <a:cs typeface="+mj-cs"/>
              </a:rPr>
            </a:br>
            <a:r>
              <a:rPr kumimoji="0" lang="en-US" sz="3200" b="1" i="0" u="none" strike="noStrike" kern="1200" cap="none" spc="0" normalizeH="0" baseline="0" noProof="0" dirty="0" smtClean="0">
                <a:ln>
                  <a:noFill/>
                </a:ln>
                <a:solidFill>
                  <a:schemeClr val="tx1"/>
                </a:solidFill>
                <a:effectLst/>
                <a:uLnTx/>
                <a:uFillTx/>
                <a:latin typeface="+mj-lt"/>
                <a:ea typeface="+mj-ea"/>
                <a:cs typeface="+mj-cs"/>
              </a:rPr>
              <a:t>ASSOCIATE DEGREE IN EDUCATION </a:t>
            </a:r>
          </a:p>
        </p:txBody>
      </p:sp>
      <p:sp>
        <p:nvSpPr>
          <p:cNvPr id="6" name="Title 1"/>
          <p:cNvSpPr txBox="1">
            <a:spLocks/>
          </p:cNvSpPr>
          <p:nvPr/>
        </p:nvSpPr>
        <p:spPr>
          <a:xfrm>
            <a:off x="685800" y="3886200"/>
            <a:ext cx="8229600" cy="838200"/>
          </a:xfrm>
          <a:prstGeom prst="rect">
            <a:avLst/>
          </a:prstGeom>
        </p:spPr>
        <p:txBody>
          <a:bodyPr vert="horz" lIns="91440" tIns="45720" rIns="91440" bIns="45720" rtlCol="0" anchor="ctr">
            <a:noAutofit/>
          </a:bodyPr>
          <a:lstStyle/>
          <a:p>
            <a:endParaRPr lang="en-US" sz="2000" b="1" u="sng" dirty="0"/>
          </a:p>
        </p:txBody>
      </p:sp>
      <p:sp>
        <p:nvSpPr>
          <p:cNvPr id="7" name="Title 1"/>
          <p:cNvSpPr txBox="1">
            <a:spLocks/>
          </p:cNvSpPr>
          <p:nvPr/>
        </p:nvSpPr>
        <p:spPr>
          <a:xfrm>
            <a:off x="914400" y="3733800"/>
            <a:ext cx="8229600" cy="1524000"/>
          </a:xfrm>
          <a:prstGeom prst="rect">
            <a:avLst/>
          </a:prstGeom>
        </p:spPr>
        <p:txBody>
          <a:bodyPr vert="horz" lIns="91440" tIns="45720" rIns="91440" bIns="45720" rtlCol="0" anchor="ctr">
            <a:noAutofit/>
          </a:bodyPr>
          <a:lstStyle/>
          <a:p>
            <a:pPr algn="ctr"/>
            <a:r>
              <a:rPr lang="en-US" sz="3200" b="1" dirty="0" smtClean="0"/>
              <a:t>Mass </a:t>
            </a:r>
            <a:r>
              <a:rPr lang="en-US" sz="3200" b="1" dirty="0"/>
              <a:t>and </a:t>
            </a:r>
            <a:r>
              <a:rPr lang="en-US" sz="3200" b="1" dirty="0" smtClean="0"/>
              <a:t>Acceleration </a:t>
            </a:r>
            <a:endParaRPr lang="en-US" sz="3200" b="1" u="sng" dirty="0">
              <a:solidFill>
                <a:srgbClr val="000000"/>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Relationship of Mass and Acceleration </a:t>
            </a:r>
            <a:endParaRPr lang="en-US" dirty="0"/>
          </a:p>
        </p:txBody>
      </p:sp>
      <p:sp>
        <p:nvSpPr>
          <p:cNvPr id="3" name="Content Placeholder 2"/>
          <p:cNvSpPr>
            <a:spLocks noGrp="1"/>
          </p:cNvSpPr>
          <p:nvPr>
            <p:ph idx="1"/>
          </p:nvPr>
        </p:nvSpPr>
        <p:spPr>
          <a:xfrm>
            <a:off x="457200" y="1295400"/>
            <a:ext cx="8229600" cy="5105400"/>
          </a:xfrm>
        </p:spPr>
        <p:txBody>
          <a:bodyPr>
            <a:normAutofit fontScale="62500" lnSpcReduction="20000"/>
          </a:bodyPr>
          <a:lstStyle/>
          <a:p>
            <a:endParaRPr lang="en-US" dirty="0"/>
          </a:p>
          <a:p>
            <a:r>
              <a:rPr lang="en-US" dirty="0" smtClean="0"/>
              <a:t>Investigate </a:t>
            </a:r>
            <a:r>
              <a:rPr lang="en-US" dirty="0"/>
              <a:t>the relationship between mass and acceleration of an object. </a:t>
            </a:r>
            <a:endParaRPr lang="en-US" dirty="0" smtClean="0"/>
          </a:p>
          <a:p>
            <a:endParaRPr lang="en-US" dirty="0"/>
          </a:p>
          <a:p>
            <a:r>
              <a:rPr lang="en-US" dirty="0" smtClean="0"/>
              <a:t>To </a:t>
            </a:r>
            <a:r>
              <a:rPr lang="en-US" dirty="0"/>
              <a:t>begin this investigation, ask </a:t>
            </a:r>
            <a:r>
              <a:rPr lang="en-US" dirty="0" smtClean="0"/>
              <a:t>Students </a:t>
            </a:r>
            <a:r>
              <a:rPr lang="en-US" dirty="0"/>
              <a:t>whether they think there is a difference between two trucks rolling down a hill. One is empty, and the other is fully loaded with heavy cargo. </a:t>
            </a:r>
            <a:endParaRPr lang="en-US" dirty="0" smtClean="0"/>
          </a:p>
          <a:p>
            <a:endParaRPr lang="en-US" dirty="0"/>
          </a:p>
          <a:p>
            <a:r>
              <a:rPr lang="en-US" dirty="0" smtClean="0"/>
              <a:t>Let </a:t>
            </a:r>
            <a:r>
              <a:rPr lang="en-US" dirty="0"/>
              <a:t>them speculate first (make sure they back up their hypothesis with science reasoning as much as possible, and accept different hypotheses). </a:t>
            </a:r>
            <a:endParaRPr lang="en-US" dirty="0" smtClean="0"/>
          </a:p>
          <a:p>
            <a:endParaRPr lang="en-US" dirty="0"/>
          </a:p>
          <a:p>
            <a:r>
              <a:rPr lang="en-US" dirty="0" smtClean="0"/>
              <a:t>Then </a:t>
            </a:r>
            <a:r>
              <a:rPr lang="en-US" dirty="0"/>
              <a:t>give them 15 minutes to experiment with their model trucks and different loads (for instance, use coins as a load). </a:t>
            </a:r>
            <a:endParaRPr lang="en-US" dirty="0" smtClean="0"/>
          </a:p>
          <a:p>
            <a:endParaRPr lang="en-US" dirty="0"/>
          </a:p>
          <a:p>
            <a:r>
              <a:rPr lang="en-US" dirty="0" smtClean="0"/>
              <a:t>At </a:t>
            </a:r>
            <a:r>
              <a:rPr lang="en-US" dirty="0"/>
              <a:t>the end of the investigation, each group should formulate its conclusion about what the relationship is among the mass of an object, how far it travels, and its acceleration. </a:t>
            </a:r>
          </a:p>
        </p:txBody>
      </p:sp>
    </p:spTree>
    <p:extLst>
      <p:ext uri="{BB962C8B-B14F-4D97-AF65-F5344CB8AC3E}">
        <p14:creationId xmlns:p14="http://schemas.microsoft.com/office/powerpoint/2010/main" xmlns="" val="124829736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5181600"/>
          </a:xfrm>
        </p:spPr>
        <p:txBody>
          <a:bodyPr>
            <a:normAutofit fontScale="85000" lnSpcReduction="20000"/>
          </a:bodyPr>
          <a:lstStyle/>
          <a:p>
            <a:endParaRPr lang="en-US" dirty="0"/>
          </a:p>
          <a:p>
            <a:r>
              <a:rPr lang="en-US" dirty="0"/>
              <a:t>Try this experiment yourself first. If you have difficulty timing the trucks to record their acceleration, </a:t>
            </a:r>
            <a:r>
              <a:rPr lang="en-US" dirty="0" smtClean="0"/>
              <a:t>consider switching </a:t>
            </a:r>
            <a:r>
              <a:rPr lang="en-US" dirty="0"/>
              <a:t>the cars for balls on ramps or in tubes. </a:t>
            </a:r>
            <a:endParaRPr lang="en-US" dirty="0" smtClean="0"/>
          </a:p>
          <a:p>
            <a:endParaRPr lang="en-US" dirty="0"/>
          </a:p>
          <a:p>
            <a:r>
              <a:rPr lang="en-US" dirty="0"/>
              <a:t>A heavy and a light truck/ball that have similar surfaces and are rolled down the same ramp will roll the same distance. How far they roll depends on the speed of the balls at the bottom of the ramp, not the weight! </a:t>
            </a:r>
            <a:endParaRPr lang="en-US" dirty="0" smtClean="0"/>
          </a:p>
          <a:p>
            <a:endParaRPr lang="en-US" dirty="0"/>
          </a:p>
          <a:p>
            <a:r>
              <a:rPr lang="en-US" dirty="0" smtClean="0"/>
              <a:t>Although </a:t>
            </a:r>
            <a:r>
              <a:rPr lang="en-US" dirty="0"/>
              <a:t>a heavier truck/ball has more momentum than a lighter one, the surface’s push is greater on </a:t>
            </a:r>
            <a:r>
              <a:rPr lang="en-US" dirty="0" smtClean="0"/>
              <a:t>the heavy </a:t>
            </a:r>
            <a:r>
              <a:rPr lang="en-US" dirty="0"/>
              <a:t>truck/ball. This surface push causes it to slow down at the same rate as the lighter ball. </a:t>
            </a:r>
          </a:p>
        </p:txBody>
      </p:sp>
      <p:sp>
        <p:nvSpPr>
          <p:cNvPr id="4" name="Title 1"/>
          <p:cNvSpPr>
            <a:spLocks noGrp="1"/>
          </p:cNvSpPr>
          <p:nvPr>
            <p:ph type="title"/>
          </p:nvPr>
        </p:nvSpPr>
        <p:spPr/>
        <p:txBody>
          <a:bodyPr>
            <a:normAutofit fontScale="90000"/>
          </a:bodyPr>
          <a:lstStyle/>
          <a:p>
            <a:r>
              <a:rPr lang="en-US" dirty="0" smtClean="0"/>
              <a:t>Relationship of Mass and Acceleration </a:t>
            </a:r>
            <a:endParaRPr lang="en-US" dirty="0"/>
          </a:p>
        </p:txBody>
      </p:sp>
    </p:spTree>
    <p:extLst>
      <p:ext uri="{BB962C8B-B14F-4D97-AF65-F5344CB8AC3E}">
        <p14:creationId xmlns:p14="http://schemas.microsoft.com/office/powerpoint/2010/main" xmlns="" val="19243015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525963"/>
          </a:xfrm>
        </p:spPr>
        <p:txBody>
          <a:bodyPr>
            <a:normAutofit fontScale="70000" lnSpcReduction="20000"/>
          </a:bodyPr>
          <a:lstStyle/>
          <a:p>
            <a:endParaRPr lang="en-US" dirty="0"/>
          </a:p>
          <a:p>
            <a:r>
              <a:rPr lang="en-US" dirty="0"/>
              <a:t>It is difficult for </a:t>
            </a:r>
            <a:r>
              <a:rPr lang="en-US" dirty="0" smtClean="0"/>
              <a:t>Students </a:t>
            </a:r>
            <a:r>
              <a:rPr lang="en-US" dirty="0"/>
              <a:t>to understand that objects fall at the same speed vertically. (Try dropping an empty and a full water bottle out a second-floor window at the same time. Both will hit the ground at the same time.) </a:t>
            </a:r>
            <a:endParaRPr lang="en-US" dirty="0" smtClean="0"/>
          </a:p>
          <a:p>
            <a:endParaRPr lang="en-US" dirty="0"/>
          </a:p>
          <a:p>
            <a:r>
              <a:rPr lang="en-US" dirty="0" smtClean="0"/>
              <a:t>As </a:t>
            </a:r>
            <a:r>
              <a:rPr lang="en-US" dirty="0"/>
              <a:t>with the bottles, the size or weight of the trucks (balls) does not affect how fast they reach the bottom of the ramps or how much farther they roll after they have left the ramp. However, the acceleration is different because acceleration depends on mass</a:t>
            </a:r>
            <a:r>
              <a:rPr lang="en-US" dirty="0" smtClean="0"/>
              <a:t>.</a:t>
            </a:r>
          </a:p>
          <a:p>
            <a:endParaRPr lang="en-US" dirty="0"/>
          </a:p>
          <a:p>
            <a:r>
              <a:rPr lang="en-US" dirty="0" smtClean="0"/>
              <a:t>Thus</a:t>
            </a:r>
            <a:r>
              <a:rPr lang="en-US" dirty="0"/>
              <a:t>, heavier objects accelerate (positive and negative) slower than lighter objects. </a:t>
            </a:r>
          </a:p>
        </p:txBody>
      </p:sp>
      <p:sp>
        <p:nvSpPr>
          <p:cNvPr id="4" name="Title 1"/>
          <p:cNvSpPr>
            <a:spLocks noGrp="1"/>
          </p:cNvSpPr>
          <p:nvPr>
            <p:ph type="title"/>
          </p:nvPr>
        </p:nvSpPr>
        <p:spPr/>
        <p:txBody>
          <a:bodyPr>
            <a:normAutofit fontScale="90000"/>
          </a:bodyPr>
          <a:lstStyle/>
          <a:p>
            <a:r>
              <a:rPr lang="en-US" dirty="0" smtClean="0"/>
              <a:t>Relationship of Mass and Acceleration </a:t>
            </a:r>
            <a:endParaRPr lang="en-US" dirty="0"/>
          </a:p>
        </p:txBody>
      </p:sp>
    </p:spTree>
    <p:extLst>
      <p:ext uri="{BB962C8B-B14F-4D97-AF65-F5344CB8AC3E}">
        <p14:creationId xmlns:p14="http://schemas.microsoft.com/office/powerpoint/2010/main" xmlns="" val="22619717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525963"/>
          </a:xfrm>
        </p:spPr>
        <p:txBody>
          <a:bodyPr>
            <a:normAutofit fontScale="77500" lnSpcReduction="20000"/>
          </a:bodyPr>
          <a:lstStyle/>
          <a:p>
            <a:endParaRPr lang="en-US" dirty="0"/>
          </a:p>
          <a:p>
            <a:r>
              <a:rPr lang="en-US" dirty="0"/>
              <a:t>These concepts are hard for Student Teachers to understand, and many hold misconceptions. You might need an additional session to make sure they have ample time to explore these concepts hands-on. </a:t>
            </a:r>
            <a:endParaRPr lang="en-US" dirty="0" smtClean="0"/>
          </a:p>
          <a:p>
            <a:endParaRPr lang="en-US" dirty="0"/>
          </a:p>
          <a:p>
            <a:r>
              <a:rPr lang="en-US" dirty="0" smtClean="0"/>
              <a:t>They </a:t>
            </a:r>
            <a:r>
              <a:rPr lang="en-US" dirty="0"/>
              <a:t>should see with their own eyes how a heavier truck or ball compares to a lighter one going down a ramp. You may also want to use longer ramps to see the phenomena more clearly. </a:t>
            </a:r>
            <a:endParaRPr lang="en-US" dirty="0" smtClean="0"/>
          </a:p>
          <a:p>
            <a:endParaRPr lang="en-US" dirty="0"/>
          </a:p>
          <a:p>
            <a:r>
              <a:rPr lang="en-US" dirty="0" smtClean="0"/>
              <a:t>Use </a:t>
            </a:r>
            <a:r>
              <a:rPr lang="en-US" dirty="0"/>
              <a:t>the time to develop a good conceptual understanding rather than introducing additional formulas, such as F = ma. </a:t>
            </a:r>
          </a:p>
        </p:txBody>
      </p:sp>
      <p:sp>
        <p:nvSpPr>
          <p:cNvPr id="4" name="Title 1"/>
          <p:cNvSpPr>
            <a:spLocks noGrp="1"/>
          </p:cNvSpPr>
          <p:nvPr>
            <p:ph type="title"/>
          </p:nvPr>
        </p:nvSpPr>
        <p:spPr/>
        <p:txBody>
          <a:bodyPr>
            <a:normAutofit fontScale="90000"/>
          </a:bodyPr>
          <a:lstStyle/>
          <a:p>
            <a:r>
              <a:rPr lang="en-US" dirty="0" smtClean="0"/>
              <a:t>Relationship of Mass and Acceleration </a:t>
            </a:r>
            <a:endParaRPr lang="en-US" dirty="0"/>
          </a:p>
        </p:txBody>
      </p:sp>
    </p:spTree>
    <p:extLst>
      <p:ext uri="{BB962C8B-B14F-4D97-AF65-F5344CB8AC3E}">
        <p14:creationId xmlns:p14="http://schemas.microsoft.com/office/powerpoint/2010/main" xmlns="" val="144941202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Teaching </a:t>
            </a:r>
            <a:r>
              <a:rPr lang="en-US" sz="3200" dirty="0"/>
              <a:t>force and motion in elementary grades </a:t>
            </a:r>
          </a:p>
        </p:txBody>
      </p:sp>
      <p:sp>
        <p:nvSpPr>
          <p:cNvPr id="3" name="Content Placeholder 2"/>
          <p:cNvSpPr>
            <a:spLocks noGrp="1"/>
          </p:cNvSpPr>
          <p:nvPr>
            <p:ph idx="1"/>
          </p:nvPr>
        </p:nvSpPr>
        <p:spPr>
          <a:xfrm>
            <a:off x="457200" y="1295400"/>
            <a:ext cx="8229600" cy="4525963"/>
          </a:xfrm>
        </p:spPr>
        <p:txBody>
          <a:bodyPr>
            <a:normAutofit fontScale="85000" lnSpcReduction="20000"/>
          </a:bodyPr>
          <a:lstStyle/>
          <a:p>
            <a:endParaRPr lang="en-US" dirty="0"/>
          </a:p>
          <a:p>
            <a:r>
              <a:rPr lang="en-US" dirty="0"/>
              <a:t>This week, you should prepare </a:t>
            </a:r>
            <a:r>
              <a:rPr lang="en-US" dirty="0" smtClean="0"/>
              <a:t>Students </a:t>
            </a:r>
            <a:r>
              <a:rPr lang="en-US" dirty="0"/>
              <a:t>for their teaching of science in elementary school. It is essential to support them in making the transfer from their own study of science to becoming a teacher of science in the elementary grades. </a:t>
            </a:r>
            <a:endParaRPr lang="en-US" dirty="0" smtClean="0"/>
          </a:p>
          <a:p>
            <a:endParaRPr lang="en-US" dirty="0"/>
          </a:p>
          <a:p>
            <a:r>
              <a:rPr lang="en-US" dirty="0" smtClean="0"/>
              <a:t>Many </a:t>
            </a:r>
            <a:r>
              <a:rPr lang="en-US" dirty="0"/>
              <a:t>teaching strategies and pedagogies learned in this course are transferable to teaching at elementary grades. But the content, activities, and learning objectives must be adjusted to reflect the difference in age and prior knowledge. </a:t>
            </a:r>
          </a:p>
        </p:txBody>
      </p:sp>
    </p:spTree>
    <p:extLst>
      <p:ext uri="{BB962C8B-B14F-4D97-AF65-F5344CB8AC3E}">
        <p14:creationId xmlns:p14="http://schemas.microsoft.com/office/powerpoint/2010/main" xmlns="" val="9755305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smtClean="0"/>
              <a:t>Identifying </a:t>
            </a:r>
            <a:r>
              <a:rPr lang="en-US" sz="2400" b="1" dirty="0"/>
              <a:t>learning objectives for force and </a:t>
            </a:r>
            <a:r>
              <a:rPr lang="en-US" sz="2400" b="1" dirty="0" smtClean="0"/>
              <a:t>motion</a:t>
            </a:r>
            <a:endParaRPr lang="en-US" sz="2400" dirty="0"/>
          </a:p>
        </p:txBody>
      </p:sp>
      <p:sp>
        <p:nvSpPr>
          <p:cNvPr id="3" name="Content Placeholder 2"/>
          <p:cNvSpPr>
            <a:spLocks noGrp="1"/>
          </p:cNvSpPr>
          <p:nvPr>
            <p:ph idx="1"/>
          </p:nvPr>
        </p:nvSpPr>
        <p:spPr>
          <a:xfrm>
            <a:off x="457200" y="1295400"/>
            <a:ext cx="8229600" cy="4525963"/>
          </a:xfrm>
        </p:spPr>
        <p:txBody>
          <a:bodyPr>
            <a:normAutofit fontScale="70000" lnSpcReduction="20000"/>
          </a:bodyPr>
          <a:lstStyle/>
          <a:p>
            <a:endParaRPr lang="en-US" dirty="0"/>
          </a:p>
          <a:p>
            <a:r>
              <a:rPr lang="en-US" dirty="0"/>
              <a:t>Start this session by explaining </a:t>
            </a:r>
            <a:r>
              <a:rPr lang="en-US" dirty="0" smtClean="0"/>
              <a:t>that </a:t>
            </a:r>
            <a:r>
              <a:rPr lang="en-US" dirty="0"/>
              <a:t>this week you will switch from </a:t>
            </a:r>
            <a:r>
              <a:rPr lang="en-US" dirty="0" smtClean="0"/>
              <a:t>teaching </a:t>
            </a:r>
            <a:r>
              <a:rPr lang="en-US" dirty="0"/>
              <a:t>content that enhances </a:t>
            </a:r>
            <a:r>
              <a:rPr lang="en-US" dirty="0" smtClean="0"/>
              <a:t>science </a:t>
            </a:r>
            <a:r>
              <a:rPr lang="en-US" dirty="0"/>
              <a:t>understanding to discussing how </a:t>
            </a:r>
            <a:r>
              <a:rPr lang="en-US" dirty="0" smtClean="0"/>
              <a:t>teachers </a:t>
            </a:r>
            <a:r>
              <a:rPr lang="en-US" dirty="0"/>
              <a:t>can foster the science learning of young pupils in elementary school. </a:t>
            </a:r>
            <a:endParaRPr lang="en-US" dirty="0" smtClean="0"/>
          </a:p>
          <a:p>
            <a:pPr marL="0" indent="0">
              <a:buNone/>
            </a:pPr>
            <a:endParaRPr lang="en-US" dirty="0"/>
          </a:p>
          <a:p>
            <a:r>
              <a:rPr lang="en-US" dirty="0"/>
              <a:t>Ask </a:t>
            </a:r>
            <a:r>
              <a:rPr lang="en-US" dirty="0" smtClean="0"/>
              <a:t>yourself </a:t>
            </a:r>
            <a:r>
              <a:rPr lang="en-US" dirty="0"/>
              <a:t>to reflect on the past two weeks and the content covered. Have them work in pairs and jot down ideas about how they could teach force and motion to children. What science topics would be relevant to teach in grades 1–8? </a:t>
            </a:r>
            <a:endParaRPr lang="en-US" dirty="0" smtClean="0"/>
          </a:p>
          <a:p>
            <a:endParaRPr lang="en-US" dirty="0"/>
          </a:p>
          <a:p>
            <a:r>
              <a:rPr lang="en-US" dirty="0" smtClean="0"/>
              <a:t>Which </a:t>
            </a:r>
            <a:r>
              <a:rPr lang="en-US" dirty="0"/>
              <a:t>principles and concepts do they need to establish as a foundation for learning science in high school and beyond regarding force and motion? What main ideas or concepts should be covered with these young children? </a:t>
            </a:r>
          </a:p>
        </p:txBody>
      </p:sp>
    </p:spTree>
    <p:extLst>
      <p:ext uri="{BB962C8B-B14F-4D97-AF65-F5344CB8AC3E}">
        <p14:creationId xmlns:p14="http://schemas.microsoft.com/office/powerpoint/2010/main" xmlns="" val="41149851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b="1" dirty="0" smtClean="0"/>
              <a:t>Identifying </a:t>
            </a:r>
            <a:r>
              <a:rPr lang="en-US" sz="2400" b="1" dirty="0"/>
              <a:t>learning objectives for force and </a:t>
            </a:r>
            <a:r>
              <a:rPr lang="en-US" sz="2400" b="1" dirty="0" smtClean="0"/>
              <a:t>motion</a:t>
            </a:r>
            <a:endParaRPr lang="en-US" sz="2400" dirty="0"/>
          </a:p>
        </p:txBody>
      </p:sp>
      <p:sp>
        <p:nvSpPr>
          <p:cNvPr id="3" name="Content Placeholder 2"/>
          <p:cNvSpPr>
            <a:spLocks noGrp="1"/>
          </p:cNvSpPr>
          <p:nvPr>
            <p:ph idx="1"/>
          </p:nvPr>
        </p:nvSpPr>
        <p:spPr>
          <a:xfrm>
            <a:off x="457200" y="1371600"/>
            <a:ext cx="8229600" cy="4525963"/>
          </a:xfrm>
        </p:spPr>
        <p:txBody>
          <a:bodyPr>
            <a:normAutofit fontScale="70000" lnSpcReduction="20000"/>
          </a:bodyPr>
          <a:lstStyle/>
          <a:p>
            <a:r>
              <a:rPr lang="en-US" dirty="0" smtClean="0"/>
              <a:t>Possible </a:t>
            </a:r>
            <a:r>
              <a:rPr lang="en-US" dirty="0"/>
              <a:t>answers are almost endless. This is not the time to approve or correct their ideas. Instead, have your Student Teachers discuss the ideas with each other. Have them explain their reasoning. Only interject if the discussion wanders too far off the topic. Record their ideas on the board or on a poster so that you can refer back to them in the next session. </a:t>
            </a:r>
            <a:endParaRPr lang="en-US" dirty="0" smtClean="0"/>
          </a:p>
          <a:p>
            <a:pPr marL="0" indent="0">
              <a:buNone/>
            </a:pPr>
            <a:endParaRPr lang="en-US" dirty="0"/>
          </a:p>
          <a:p>
            <a:r>
              <a:rPr lang="en-US" dirty="0"/>
              <a:t>Also, </a:t>
            </a:r>
            <a:r>
              <a:rPr lang="en-US" dirty="0" smtClean="0"/>
              <a:t>consult </a:t>
            </a:r>
            <a:r>
              <a:rPr lang="en-US" dirty="0"/>
              <a:t>Pakistan’s National Curriculum for General Science in grades 1–8. Have them analyse whether they have missed any relevant topics that they want to add now. You might want to form groups for different grade levels, for instance, grades 1–3, 4–6, and 7–8. </a:t>
            </a:r>
            <a:endParaRPr lang="en-US" dirty="0" smtClean="0"/>
          </a:p>
          <a:p>
            <a:endParaRPr lang="en-US" dirty="0"/>
          </a:p>
          <a:p>
            <a:r>
              <a:rPr lang="en-US" dirty="0" smtClean="0"/>
              <a:t>Again</a:t>
            </a:r>
            <a:r>
              <a:rPr lang="en-US" dirty="0"/>
              <a:t>, focus the discussion on only science concepts that relate to force and motion. </a:t>
            </a:r>
          </a:p>
        </p:txBody>
      </p:sp>
    </p:spTree>
    <p:extLst>
      <p:ext uri="{BB962C8B-B14F-4D97-AF65-F5344CB8AC3E}">
        <p14:creationId xmlns:p14="http://schemas.microsoft.com/office/powerpoint/2010/main" xmlns="" val="368834666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859</TotalTime>
  <Words>838</Words>
  <Application>Microsoft Office PowerPoint</Application>
  <PresentationFormat>On-screen Show (4:3)</PresentationFormat>
  <Paragraphs>53</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Lecture # 23 </vt:lpstr>
      <vt:lpstr>Relationship of Mass and Acceleration </vt:lpstr>
      <vt:lpstr>Relationship of Mass and Acceleration </vt:lpstr>
      <vt:lpstr>Relationship of Mass and Acceleration </vt:lpstr>
      <vt:lpstr>Relationship of Mass and Acceleration </vt:lpstr>
      <vt:lpstr>Teaching force and motion in elementary grades </vt:lpstr>
      <vt:lpstr>Identifying learning objectives for force and motion</vt:lpstr>
      <vt:lpstr>Identifying learning objectives for force and motion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 4</dc:title>
  <dc:creator>Microsoft</dc:creator>
  <cp:lastModifiedBy>Administrator</cp:lastModifiedBy>
  <cp:revision>134</cp:revision>
  <dcterms:created xsi:type="dcterms:W3CDTF">2014-06-03T04:54:29Z</dcterms:created>
  <dcterms:modified xsi:type="dcterms:W3CDTF">2014-07-17T11:59:17Z</dcterms:modified>
</cp:coreProperties>
</file>