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152"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p14="http://schemas.microsoft.com/office/powerpoint/2010/main" xmlns=""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22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914400" y="3733800"/>
            <a:ext cx="8229600" cy="838200"/>
          </a:xfrm>
          <a:prstGeom prst="rect">
            <a:avLst/>
          </a:prstGeom>
        </p:spPr>
        <p:txBody>
          <a:bodyPr vert="horz" lIns="91440" tIns="45720" rIns="91440" bIns="45720" rtlCol="0" anchor="ctr">
            <a:noAutofit/>
          </a:bodyPr>
          <a:lstStyle/>
          <a:p>
            <a:endParaRPr lang="en-US" sz="3200" b="1" dirty="0" smtClean="0"/>
          </a:p>
          <a:p>
            <a:pPr algn="ctr"/>
            <a:r>
              <a:rPr lang="en-US" sz="3200" b="1" dirty="0" smtClean="0"/>
              <a:t>Graphing Motion </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Graphs and Presentation </a:t>
            </a:r>
            <a:endParaRPr lang="en-US" dirty="0"/>
          </a:p>
        </p:txBody>
      </p:sp>
      <p:sp>
        <p:nvSpPr>
          <p:cNvPr id="3" name="Content Placeholder 2"/>
          <p:cNvSpPr>
            <a:spLocks noGrp="1"/>
          </p:cNvSpPr>
          <p:nvPr>
            <p:ph idx="1"/>
          </p:nvPr>
        </p:nvSpPr>
        <p:spPr>
          <a:xfrm>
            <a:off x="762000" y="1219200"/>
            <a:ext cx="8229600" cy="4525963"/>
          </a:xfrm>
        </p:spPr>
        <p:txBody>
          <a:bodyPr>
            <a:normAutofit/>
          </a:bodyPr>
          <a:lstStyle/>
          <a:p>
            <a:pPr>
              <a:buNone/>
            </a:pPr>
            <a:endParaRPr lang="en-US" dirty="0" smtClean="0"/>
          </a:p>
          <a:p>
            <a:r>
              <a:rPr lang="en-US" dirty="0" smtClean="0"/>
              <a:t>Discuss Student’ findings and conclusions. </a:t>
            </a:r>
          </a:p>
          <a:p>
            <a:endParaRPr lang="en-US" dirty="0" smtClean="0"/>
          </a:p>
          <a:p>
            <a:r>
              <a:rPr lang="en-US" dirty="0" smtClean="0"/>
              <a:t>Give each group 10 minutes to discuss its data in response to the task and the </a:t>
            </a:r>
            <a:r>
              <a:rPr lang="en-US" dirty="0" smtClean="0"/>
              <a:t>questions</a:t>
            </a:r>
            <a:endParaRPr lang="en-US" dirty="0" smtClean="0"/>
          </a:p>
          <a:p>
            <a:endParaRPr lang="en-US" dirty="0" smtClean="0"/>
          </a:p>
          <a:p>
            <a:r>
              <a:rPr lang="en-US" dirty="0" smtClean="0"/>
              <a:t>You might want to add free-body diagrams to their task for additional practice.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Presentations </a:t>
            </a:r>
            <a:endParaRPr lang="en-US" dirty="0"/>
          </a:p>
        </p:txBody>
      </p:sp>
      <p:sp>
        <p:nvSpPr>
          <p:cNvPr id="3" name="Content Placeholder 2"/>
          <p:cNvSpPr>
            <a:spLocks noGrp="1"/>
          </p:cNvSpPr>
          <p:nvPr>
            <p:ph idx="1"/>
          </p:nvPr>
        </p:nvSpPr>
        <p:spPr>
          <a:xfrm>
            <a:off x="457200" y="1219200"/>
            <a:ext cx="8229600" cy="4525963"/>
          </a:xfrm>
        </p:spPr>
        <p:txBody>
          <a:bodyPr>
            <a:normAutofit fontScale="70000" lnSpcReduction="20000"/>
          </a:bodyPr>
          <a:lstStyle/>
          <a:p>
            <a:endParaRPr lang="en-US" dirty="0" smtClean="0"/>
          </a:p>
          <a:p>
            <a:r>
              <a:rPr lang="en-US" dirty="0" smtClean="0"/>
              <a:t>Instead of having each group present its findings, you can save time by asking for volunteers. Then discuss that group’s presentation with the rest of the class. </a:t>
            </a:r>
          </a:p>
          <a:p>
            <a:endParaRPr lang="en-US" dirty="0" smtClean="0"/>
          </a:p>
          <a:p>
            <a:r>
              <a:rPr lang="en-US" dirty="0" smtClean="0"/>
              <a:t>For instance, after each group’s presentation, you might ask questions such as: </a:t>
            </a:r>
          </a:p>
          <a:p>
            <a:endParaRPr lang="en-US" dirty="0" smtClean="0"/>
          </a:p>
          <a:p>
            <a:pPr marL="514350" indent="-514350">
              <a:buFont typeface="+mj-lt"/>
              <a:buAutoNum type="arabicPeriod"/>
            </a:pPr>
            <a:r>
              <a:rPr lang="en-US" dirty="0" smtClean="0"/>
              <a:t>Do you all agree with the findings and explanation of this group? </a:t>
            </a:r>
          </a:p>
          <a:p>
            <a:pPr marL="514350" indent="-514350">
              <a:buFont typeface="+mj-lt"/>
              <a:buAutoNum type="arabicPeriod"/>
            </a:pPr>
            <a:r>
              <a:rPr lang="en-US" dirty="0" smtClean="0"/>
              <a:t>Why or why not? </a:t>
            </a:r>
          </a:p>
          <a:p>
            <a:pPr marL="514350" indent="-514350">
              <a:buFont typeface="+mj-lt"/>
              <a:buAutoNum type="arabicPeriod"/>
            </a:pPr>
            <a:r>
              <a:rPr lang="en-US" dirty="0" smtClean="0"/>
              <a:t>Did you obtain similar or different data?</a:t>
            </a:r>
          </a:p>
          <a:p>
            <a:pPr marL="514350" indent="-514350">
              <a:buFont typeface="+mj-lt"/>
              <a:buAutoNum type="arabicPeriod"/>
            </a:pPr>
            <a:r>
              <a:rPr lang="en-US" dirty="0" smtClean="0"/>
              <a:t>Why do you think you have the same/different data?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Gravity: A Force </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smtClean="0"/>
          </a:p>
          <a:p>
            <a:r>
              <a:rPr lang="en-US" dirty="0" smtClean="0"/>
              <a:t>At this point in the unit, make sure all Students understand that one major force in nature is gravity, which is an attractive force between matter. </a:t>
            </a:r>
          </a:p>
          <a:p>
            <a:endParaRPr lang="en-US" dirty="0" smtClean="0"/>
          </a:p>
          <a:p>
            <a:r>
              <a:rPr lang="en-US" dirty="0" smtClean="0"/>
              <a:t>Earth creates a strong gravitational force that pulls everything towards it. When they place their car on top of the ramp, they lift it, giving it potential energy. When they let it go, the pull of gravity causes it to move faster and faster down the ramp, gaining more and more momentum. </a:t>
            </a:r>
          </a:p>
          <a:p>
            <a:endParaRPr lang="en-US" dirty="0" smtClean="0"/>
          </a:p>
          <a:p>
            <a:r>
              <a:rPr lang="en-US" dirty="0" smtClean="0"/>
              <a:t>The higher the ramp, the more potential energy the car has, and the more momentum it will have when it reaches the bottom.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Exploration and Discussion </a:t>
            </a:r>
            <a:endParaRPr lang="en-US" dirty="0"/>
          </a:p>
        </p:txBody>
      </p:sp>
      <p:sp>
        <p:nvSpPr>
          <p:cNvPr id="3" name="Content Placeholder 2"/>
          <p:cNvSpPr>
            <a:spLocks noGrp="1"/>
          </p:cNvSpPr>
          <p:nvPr>
            <p:ph idx="1"/>
          </p:nvPr>
        </p:nvSpPr>
        <p:spPr>
          <a:xfrm>
            <a:off x="533400" y="1143000"/>
            <a:ext cx="8229600" cy="4525963"/>
          </a:xfrm>
        </p:spPr>
        <p:txBody>
          <a:bodyPr>
            <a:normAutofit fontScale="77500" lnSpcReduction="20000"/>
          </a:bodyPr>
          <a:lstStyle/>
          <a:p>
            <a:endParaRPr lang="en-US" dirty="0" smtClean="0"/>
          </a:p>
          <a:p>
            <a:r>
              <a:rPr lang="en-US" dirty="0" smtClean="0"/>
              <a:t>Also at this point of the exploration and discussion, introduce Students to the term </a:t>
            </a:r>
            <a:r>
              <a:rPr lang="en-US" i="1" dirty="0" smtClean="0"/>
              <a:t>acceleration. The steepness of the ramp influences how rapidly a car accelerates. (They might have experience from bicycling down steep hills.) </a:t>
            </a:r>
          </a:p>
          <a:p>
            <a:endParaRPr lang="en-US" i="1" dirty="0" smtClean="0"/>
          </a:p>
          <a:p>
            <a:r>
              <a:rPr lang="en-US" i="1" dirty="0" smtClean="0"/>
              <a:t>The steeper the incline, the more rapidly a car accelerates. However, the explanation is not that simple. Listen carefully to how they explain the forces acting on a car that is standing still on top of the ramp. </a:t>
            </a:r>
          </a:p>
          <a:p>
            <a:endParaRPr lang="en-US" i="1" dirty="0" smtClean="0"/>
          </a:p>
          <a:p>
            <a:r>
              <a:rPr lang="en-US" i="1" dirty="0" smtClean="0"/>
              <a:t>Then listen carefully when they explain what happens to the car when it moves down the ramp.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43000"/>
            <a:ext cx="8229600" cy="4525963"/>
          </a:xfrm>
        </p:spPr>
        <p:txBody>
          <a:bodyPr>
            <a:normAutofit fontScale="70000" lnSpcReduction="20000"/>
          </a:bodyPr>
          <a:lstStyle/>
          <a:p>
            <a:endParaRPr lang="en-US" dirty="0" smtClean="0"/>
          </a:p>
          <a:p>
            <a:r>
              <a:rPr lang="en-US" dirty="0" smtClean="0"/>
              <a:t>Can they explain that the gravity acting on the car is always the same, but how the pull is distributed depends on the path? </a:t>
            </a:r>
          </a:p>
          <a:p>
            <a:endParaRPr lang="en-US" dirty="0" smtClean="0"/>
          </a:p>
          <a:p>
            <a:r>
              <a:rPr lang="en-US" dirty="0" smtClean="0"/>
              <a:t>When the ramp is flat, gravity only pulls the car towards the ramp, and the ramp pushes back with an equal amount of force (normal force), so the car stands still. </a:t>
            </a:r>
          </a:p>
          <a:p>
            <a:endParaRPr lang="en-US" dirty="0" smtClean="0"/>
          </a:p>
          <a:p>
            <a:r>
              <a:rPr lang="en-US" dirty="0" smtClean="0"/>
              <a:t>When the ramp is tilted only a small amount, the force of friction keeps gravity from moving the car. </a:t>
            </a:r>
          </a:p>
          <a:p>
            <a:endParaRPr lang="en-US" dirty="0" smtClean="0"/>
          </a:p>
          <a:p>
            <a:r>
              <a:rPr lang="en-US" dirty="0" smtClean="0"/>
              <a:t>If the ramp is steep enough, the frictional forces cannot balance the downward pull of gravity </a:t>
            </a:r>
            <a:endParaRPr lang="en-US" dirty="0"/>
          </a:p>
        </p:txBody>
      </p:sp>
      <p:sp>
        <p:nvSpPr>
          <p:cNvPr id="4" name="Title 1"/>
          <p:cNvSpPr>
            <a:spLocks noGrp="1"/>
          </p:cNvSpPr>
          <p:nvPr>
            <p:ph type="title"/>
          </p:nvPr>
        </p:nvSpPr>
        <p:spPr/>
        <p:txBody>
          <a:bodyPr/>
          <a:lstStyle/>
          <a:p>
            <a:r>
              <a:rPr lang="en-US" dirty="0" smtClean="0"/>
              <a:t>Exploration and Discussion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As a result, the forces are unbalanced, so the car rolls down the ramp. The steeper the ramp, the less gravity pulls the car towards the ramp, and the more gravity pulls the car down the ramp. </a:t>
            </a:r>
          </a:p>
          <a:p>
            <a:endParaRPr lang="en-US" dirty="0" smtClean="0"/>
          </a:p>
          <a:p>
            <a:r>
              <a:rPr lang="en-US" dirty="0" smtClean="0"/>
              <a:t>Therefore, the car has a greater acceleration down the ramp and reaches the bottom with a greater speed. </a:t>
            </a:r>
            <a:endParaRPr lang="en-US" dirty="0"/>
          </a:p>
        </p:txBody>
      </p:sp>
      <p:sp>
        <p:nvSpPr>
          <p:cNvPr id="4" name="Title 1"/>
          <p:cNvSpPr>
            <a:spLocks noGrp="1"/>
          </p:cNvSpPr>
          <p:nvPr>
            <p:ph type="title"/>
          </p:nvPr>
        </p:nvSpPr>
        <p:spPr/>
        <p:txBody>
          <a:bodyPr/>
          <a:lstStyle/>
          <a:p>
            <a:r>
              <a:rPr lang="en-US" dirty="0" smtClean="0"/>
              <a:t>Exploration and Discussion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95400"/>
            <a:ext cx="8229600" cy="4221163"/>
          </a:xfrm>
        </p:spPr>
        <p:txBody>
          <a:bodyPr>
            <a:normAutofit fontScale="92500" lnSpcReduction="20000"/>
          </a:bodyPr>
          <a:lstStyle/>
          <a:p>
            <a:endParaRPr lang="en-US" dirty="0" smtClean="0"/>
          </a:p>
          <a:p>
            <a:r>
              <a:rPr lang="en-US" dirty="0" smtClean="0"/>
              <a:t>As Students try to explain these concepts, help them understand by drawing the associated force or free-body diagrams for the different scenarios on the board. </a:t>
            </a:r>
          </a:p>
          <a:p>
            <a:endParaRPr lang="en-US" dirty="0" smtClean="0"/>
          </a:p>
          <a:p>
            <a:r>
              <a:rPr lang="en-US" dirty="0" smtClean="0"/>
              <a:t>Also, let them know that acceleration is a change in speed of an object. (It can go faster or slower and is referred to as positive or negative acceleration, respectively.) </a:t>
            </a:r>
            <a:endParaRPr lang="en-US" dirty="0"/>
          </a:p>
        </p:txBody>
      </p:sp>
      <p:sp>
        <p:nvSpPr>
          <p:cNvPr id="4" name="Title 1"/>
          <p:cNvSpPr>
            <a:spLocks noGrp="1"/>
          </p:cNvSpPr>
          <p:nvPr>
            <p:ph type="title"/>
          </p:nvPr>
        </p:nvSpPr>
        <p:spPr/>
        <p:txBody>
          <a:bodyPr/>
          <a:lstStyle/>
          <a:p>
            <a:r>
              <a:rPr lang="en-US" dirty="0" smtClean="0"/>
              <a:t>Exploration and Discussion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70000" lnSpcReduction="20000"/>
          </a:bodyPr>
          <a:lstStyle/>
          <a:p>
            <a:endParaRPr lang="en-US" dirty="0" smtClean="0"/>
          </a:p>
          <a:p>
            <a:r>
              <a:rPr lang="en-US" dirty="0" smtClean="0"/>
              <a:t>If you can, leave at least 20 minutes at the end of the session to show Students how to convert their data into a visual representation using a graph. </a:t>
            </a:r>
          </a:p>
          <a:p>
            <a:endParaRPr lang="en-US" dirty="0" smtClean="0"/>
          </a:p>
          <a:p>
            <a:r>
              <a:rPr lang="en-US" dirty="0" smtClean="0"/>
              <a:t>Graphing data is a very useful skill in science, and this unit is an ideal context in which to work with data. Data from the classroom might not be sufficient to capture the car’s speed at the beginning of the ramp, at the bottom of the ramp, and then in successive intervals. </a:t>
            </a:r>
          </a:p>
          <a:p>
            <a:endParaRPr lang="en-US" dirty="0" smtClean="0"/>
          </a:p>
          <a:p>
            <a:r>
              <a:rPr lang="en-US" dirty="0" smtClean="0"/>
              <a:t>Therefore, you might want to take the class outside (if possible) for additional data collection. Using longer and higher ramps, the car will travel for a longer duration and distance, allowing for more data collection. </a:t>
            </a:r>
            <a:endParaRPr lang="en-US" dirty="0"/>
          </a:p>
        </p:txBody>
      </p:sp>
      <p:sp>
        <p:nvSpPr>
          <p:cNvPr id="4" name="Title 1"/>
          <p:cNvSpPr>
            <a:spLocks noGrp="1"/>
          </p:cNvSpPr>
          <p:nvPr>
            <p:ph type="title"/>
          </p:nvPr>
        </p:nvSpPr>
        <p:spPr/>
        <p:txBody>
          <a:bodyPr/>
          <a:lstStyle/>
          <a:p>
            <a:r>
              <a:rPr lang="en-US" dirty="0" smtClean="0"/>
              <a:t>Exploration and Discussion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19200"/>
            <a:ext cx="8229600" cy="4525963"/>
          </a:xfrm>
        </p:spPr>
        <p:txBody>
          <a:bodyPr/>
          <a:lstStyle/>
          <a:p>
            <a:pPr>
              <a:buNone/>
            </a:pPr>
            <a:endParaRPr lang="en-US" dirty="0" smtClean="0"/>
          </a:p>
          <a:p>
            <a:r>
              <a:rPr lang="en-US" dirty="0" smtClean="0"/>
              <a:t>Make sure all Students understand how ‘speed’ is measured. </a:t>
            </a:r>
          </a:p>
          <a:p>
            <a:endParaRPr lang="en-US" dirty="0" smtClean="0"/>
          </a:p>
          <a:p>
            <a:r>
              <a:rPr lang="en-US" dirty="0" smtClean="0"/>
              <a:t>For easier data collection, capture the speed by measuring how long it takes the car to cover a distance of 5-metre intervals. </a:t>
            </a:r>
            <a:endParaRPr lang="en-US" dirty="0"/>
          </a:p>
        </p:txBody>
      </p:sp>
      <p:sp>
        <p:nvSpPr>
          <p:cNvPr id="4" name="Title 1"/>
          <p:cNvSpPr>
            <a:spLocks noGrp="1"/>
          </p:cNvSpPr>
          <p:nvPr>
            <p:ph type="title"/>
          </p:nvPr>
        </p:nvSpPr>
        <p:spPr/>
        <p:txBody>
          <a:bodyPr/>
          <a:lstStyle/>
          <a:p>
            <a:r>
              <a:rPr lang="en-US" dirty="0" smtClean="0"/>
              <a:t>Exploration and Discussion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525963"/>
          </a:xfrm>
        </p:spPr>
        <p:txBody>
          <a:bodyPr>
            <a:normAutofit fontScale="62500" lnSpcReduction="20000"/>
          </a:bodyPr>
          <a:lstStyle/>
          <a:p>
            <a:endParaRPr lang="en-US" dirty="0" smtClean="0"/>
          </a:p>
          <a:p>
            <a:r>
              <a:rPr lang="en-US" dirty="0" smtClean="0"/>
              <a:t>Students with more prior knowledge in science, math, and graphing should be able to plot the data in a distance vs. time graph. The y-axis is the distance in </a:t>
            </a:r>
            <a:r>
              <a:rPr lang="en-US" dirty="0" err="1" smtClean="0"/>
              <a:t>metres</a:t>
            </a:r>
            <a:r>
              <a:rPr lang="en-US" dirty="0" smtClean="0"/>
              <a:t>, and the x-axis is the time in seconds.</a:t>
            </a:r>
          </a:p>
          <a:p>
            <a:endParaRPr lang="en-US" dirty="0" smtClean="0"/>
          </a:p>
          <a:p>
            <a:r>
              <a:rPr lang="en-US" dirty="0" smtClean="0"/>
              <a:t>A distance vs. time graph shows how far an object has moved over time. The resulting graphs illustrate nicely the motion of the object: </a:t>
            </a:r>
          </a:p>
          <a:p>
            <a:pPr>
              <a:buNone/>
            </a:pPr>
            <a:endParaRPr lang="en-US" dirty="0" smtClean="0"/>
          </a:p>
          <a:p>
            <a:pPr marL="514350" indent="-514350">
              <a:buFont typeface="+mj-lt"/>
              <a:buAutoNum type="arabicPeriod"/>
            </a:pPr>
            <a:r>
              <a:rPr lang="en-US" dirty="0" smtClean="0"/>
              <a:t>The steeper the graph, the faster the motion </a:t>
            </a:r>
          </a:p>
          <a:p>
            <a:pPr marL="514350" indent="-514350">
              <a:buFont typeface="+mj-lt"/>
              <a:buAutoNum type="arabicPeriod"/>
            </a:pPr>
            <a:r>
              <a:rPr lang="en-US" dirty="0" smtClean="0"/>
              <a:t>A linear graph means constant motion (balanced forces acting on an object, which is Newton’s first law of motion) </a:t>
            </a:r>
          </a:p>
          <a:p>
            <a:pPr marL="514350" indent="-514350">
              <a:buFont typeface="+mj-lt"/>
              <a:buAutoNum type="arabicPeriod"/>
            </a:pPr>
            <a:r>
              <a:rPr lang="en-US" dirty="0" smtClean="0"/>
              <a:t>A non-linear graph means positive or negative acceleration (Newton’s second law of motion) </a:t>
            </a:r>
          </a:p>
          <a:p>
            <a:pPr marL="514350" indent="-514350">
              <a:buFont typeface="+mj-lt"/>
              <a:buAutoNum type="arabicPeriod"/>
            </a:pPr>
            <a:r>
              <a:rPr lang="en-US" dirty="0" smtClean="0"/>
              <a:t>A horizontal line means the object is not changing its position. It is not moving; it is at rest </a:t>
            </a:r>
          </a:p>
          <a:p>
            <a:pPr marL="514350" indent="-514350">
              <a:buFont typeface="+mj-lt"/>
              <a:buAutoNum type="arabicPeriod"/>
            </a:pPr>
            <a:endParaRPr lang="en-US" dirty="0"/>
          </a:p>
        </p:txBody>
      </p:sp>
      <p:sp>
        <p:nvSpPr>
          <p:cNvPr id="4" name="Title 1"/>
          <p:cNvSpPr>
            <a:spLocks noGrp="1"/>
          </p:cNvSpPr>
          <p:nvPr>
            <p:ph type="title"/>
          </p:nvPr>
        </p:nvSpPr>
        <p:spPr/>
        <p:txBody>
          <a:bodyPr/>
          <a:lstStyle/>
          <a:p>
            <a:r>
              <a:rPr lang="en-US" dirty="0" smtClean="0"/>
              <a:t>Exploration and Discussion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Graph </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990600" y="1262403"/>
            <a:ext cx="6858000" cy="498021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Graphing </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This graphing exercise is not easy and might not be possible with all Students. If they struggle with graphing, have them calculate the speed of the car (first have them convert their data into </a:t>
            </a:r>
            <a:r>
              <a:rPr lang="en-US" dirty="0" err="1" smtClean="0"/>
              <a:t>metres</a:t>
            </a:r>
            <a:r>
              <a:rPr lang="en-US" dirty="0" smtClean="0"/>
              <a:t>/second) and then plot the speed (y-axis) over time (x-axis). </a:t>
            </a:r>
          </a:p>
          <a:p>
            <a:endParaRPr lang="en-US" smtClean="0"/>
          </a:p>
          <a:p>
            <a:r>
              <a:rPr lang="en-US" smtClean="0"/>
              <a:t>At </a:t>
            </a:r>
            <a:r>
              <a:rPr lang="en-US" dirty="0" smtClean="0"/>
              <a:t>a minimum, they should see that the car accelerates until it reaches the highest speed at the bottom of the ramp. Then it slows down again (negative acceleration) as the frictional forces make the car slow down until it comes to a standstill.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864</TotalTime>
  <Words>1004</Words>
  <Application>Microsoft Office PowerPoint</Application>
  <PresentationFormat>On-screen Show (4:3)</PresentationFormat>
  <Paragraphs>81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Lecture # 22  </vt:lpstr>
      <vt:lpstr>Graphs and Presentation </vt:lpstr>
      <vt:lpstr>Group Presentations </vt:lpstr>
      <vt:lpstr>Gravity: A Force </vt:lpstr>
      <vt:lpstr>Exploration and Discussion </vt:lpstr>
      <vt:lpstr>Exploration and Discussion </vt:lpstr>
      <vt:lpstr>Exploration and Discussion </vt:lpstr>
      <vt:lpstr>Exploration and Discussion </vt:lpstr>
      <vt:lpstr>Exploration and Discussion </vt:lpstr>
      <vt:lpstr>Exploration and Discussion </vt:lpstr>
      <vt:lpstr>Exploration and Discussion </vt:lpstr>
      <vt:lpstr>The Graph </vt:lpstr>
      <vt:lpstr>Graphing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Administrator</cp:lastModifiedBy>
  <cp:revision>160</cp:revision>
  <dcterms:created xsi:type="dcterms:W3CDTF">2014-06-03T04:54:29Z</dcterms:created>
  <dcterms:modified xsi:type="dcterms:W3CDTF">2014-07-17T10:34:44Z</dcterms:modified>
</cp:coreProperties>
</file>