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152"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 xmlns:p14="http://schemas.microsoft.com/office/powerpoint/2010/main"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21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838200"/>
          </a:xfrm>
          <a:prstGeom prst="rect">
            <a:avLst/>
          </a:prstGeom>
        </p:spPr>
        <p:txBody>
          <a:bodyPr vert="horz" lIns="91440" tIns="45720" rIns="91440" bIns="45720" rtlCol="0" anchor="ctr">
            <a:noAutofit/>
          </a:bodyPr>
          <a:lstStyle/>
          <a:p>
            <a:endParaRPr lang="en-US" sz="3200" b="1" dirty="0" smtClean="0"/>
          </a:p>
          <a:p>
            <a:pPr algn="ctr"/>
            <a:r>
              <a:rPr lang="en-US" sz="3200" b="1" dirty="0" smtClean="0"/>
              <a:t>Measuring motion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Speed and Velocity 	</a:t>
            </a:r>
            <a:endParaRPr lang="en-US" dirty="0"/>
          </a:p>
        </p:txBody>
      </p:sp>
      <p:sp>
        <p:nvSpPr>
          <p:cNvPr id="3" name="Content Placeholder 2"/>
          <p:cNvSpPr>
            <a:spLocks noGrp="1"/>
          </p:cNvSpPr>
          <p:nvPr>
            <p:ph idx="1"/>
          </p:nvPr>
        </p:nvSpPr>
        <p:spPr>
          <a:xfrm>
            <a:off x="457200" y="1066800"/>
            <a:ext cx="8305800" cy="4525963"/>
          </a:xfrm>
        </p:spPr>
        <p:txBody>
          <a:bodyPr>
            <a:normAutofit fontScale="92500" lnSpcReduction="10000"/>
          </a:bodyPr>
          <a:lstStyle/>
          <a:p>
            <a:endParaRPr lang="en-US" dirty="0" smtClean="0"/>
          </a:p>
          <a:p>
            <a:r>
              <a:rPr lang="en-US" dirty="0" smtClean="0"/>
              <a:t>Many Students might already know that when the model car is travelling, the expression for relating distance and time is: speed = distance/time. </a:t>
            </a:r>
          </a:p>
          <a:p>
            <a:endParaRPr lang="en-US" dirty="0" smtClean="0"/>
          </a:p>
          <a:p>
            <a:r>
              <a:rPr lang="en-US" dirty="0" smtClean="0"/>
              <a:t>But a distinction needs to be made between the speed of an object and its velocity. Speed refers to a quantity; velocity refers to a quantity </a:t>
            </a:r>
            <a:r>
              <a:rPr lang="en-US" i="1" dirty="0" smtClean="0"/>
              <a:t>and direction. When specifying velocity, you also need to indicate the direction the object is moving.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Weekly Plan </a:t>
            </a:r>
            <a:endParaRPr lang="en-US" dirty="0"/>
          </a:p>
        </p:txBody>
      </p:sp>
      <p:sp>
        <p:nvSpPr>
          <p:cNvPr id="3" name="Content Placeholder 2"/>
          <p:cNvSpPr>
            <a:spLocks noGrp="1"/>
          </p:cNvSpPr>
          <p:nvPr>
            <p:ph idx="1"/>
          </p:nvPr>
        </p:nvSpPr>
        <p:spPr/>
        <p:txBody>
          <a:bodyPr>
            <a:normAutofit fontScale="70000" lnSpcReduction="20000"/>
          </a:bodyPr>
          <a:lstStyle/>
          <a:p>
            <a:pPr>
              <a:buNone/>
            </a:pPr>
            <a:endParaRPr lang="en-US" dirty="0" smtClean="0"/>
          </a:p>
          <a:p>
            <a:r>
              <a:rPr lang="en-US" dirty="0" smtClean="0"/>
              <a:t>This week, Students deepen their understanding of force and motion. They spend time measuring and graphing the speed of their model car at specific points in time. </a:t>
            </a:r>
          </a:p>
          <a:p>
            <a:endParaRPr lang="en-US" dirty="0" smtClean="0"/>
          </a:p>
          <a:p>
            <a:r>
              <a:rPr lang="en-US" dirty="0" smtClean="0"/>
              <a:t>In addition to collecting data about the movement of their model car, they also practice graphing the data. As a visualization of data, a graph allows you to quickly determine if the car is: </a:t>
            </a:r>
          </a:p>
          <a:p>
            <a:endParaRPr lang="en-US" dirty="0" smtClean="0"/>
          </a:p>
          <a:p>
            <a:pPr marL="514350" indent="-514350">
              <a:buFont typeface="+mj-lt"/>
              <a:buAutoNum type="arabicPeriod"/>
            </a:pPr>
            <a:r>
              <a:rPr lang="en-US" dirty="0" smtClean="0"/>
              <a:t>travelling at a steady rate </a:t>
            </a:r>
          </a:p>
          <a:p>
            <a:pPr marL="514350" indent="-514350">
              <a:buFont typeface="+mj-lt"/>
              <a:buAutoNum type="arabicPeriod"/>
            </a:pPr>
            <a:r>
              <a:rPr lang="en-US" dirty="0" smtClean="0"/>
              <a:t>moving at different speeds </a:t>
            </a:r>
          </a:p>
          <a:p>
            <a:pPr marL="514350" indent="-514350">
              <a:buFont typeface="+mj-lt"/>
              <a:buAutoNum type="arabicPeriod"/>
            </a:pPr>
            <a:r>
              <a:rPr lang="en-US" dirty="0" smtClean="0"/>
              <a:t>changing speeds over a given distance.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
        <p:nvSpPr>
          <p:cNvPr id="3" name="Content Placeholder 2"/>
          <p:cNvSpPr>
            <a:spLocks noGrp="1"/>
          </p:cNvSpPr>
          <p:nvPr>
            <p:ph idx="1"/>
          </p:nvPr>
        </p:nvSpPr>
        <p:spPr/>
        <p:txBody>
          <a:bodyPr>
            <a:normAutofit fontScale="70000" lnSpcReduction="20000"/>
          </a:bodyPr>
          <a:lstStyle/>
          <a:p>
            <a:endParaRPr lang="en-US" dirty="0" smtClean="0"/>
          </a:p>
          <a:p>
            <a:r>
              <a:rPr lang="en-US" dirty="0" smtClean="0"/>
              <a:t>Tell Students that this week they will investigate motion. They will do so by obtaining quantitative data about the speed of their model car at various points in time. </a:t>
            </a:r>
          </a:p>
          <a:p>
            <a:endParaRPr lang="en-US" dirty="0" smtClean="0"/>
          </a:p>
          <a:p>
            <a:r>
              <a:rPr lang="en-US" dirty="0" smtClean="0"/>
              <a:t>Hand out yardsticks (or measuring tape) and a stopwatch (or a watch that shows seconds) to each group. </a:t>
            </a:r>
          </a:p>
          <a:p>
            <a:endParaRPr lang="en-US" dirty="0" smtClean="0"/>
          </a:p>
          <a:p>
            <a:r>
              <a:rPr lang="en-US" dirty="0" smtClean="0"/>
              <a:t>Tell them to work with the knowledge about forces from last week and design a scenario in which: </a:t>
            </a:r>
          </a:p>
          <a:p>
            <a:pPr marL="514350" indent="-514350">
              <a:buFont typeface="+mj-lt"/>
              <a:buAutoNum type="arabicPeriod"/>
            </a:pPr>
            <a:endParaRPr lang="en-US" dirty="0" smtClean="0"/>
          </a:p>
          <a:p>
            <a:pPr marL="514350" indent="-514350">
              <a:buFont typeface="+mj-lt"/>
              <a:buAutoNum type="arabicPeriod"/>
            </a:pPr>
            <a:r>
              <a:rPr lang="en-US" dirty="0" smtClean="0"/>
              <a:t>their model car moves the longest distance </a:t>
            </a:r>
          </a:p>
          <a:p>
            <a:pPr marL="514350" indent="-514350">
              <a:buFont typeface="+mj-lt"/>
              <a:buAutoNum type="arabicPeriod"/>
            </a:pPr>
            <a:r>
              <a:rPr lang="en-US" dirty="0" smtClean="0"/>
              <a:t>their model car reaches the highest speed. </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85000" lnSpcReduction="20000"/>
          </a:bodyPr>
          <a:lstStyle/>
          <a:p>
            <a:endParaRPr lang="en-US" dirty="0" smtClean="0"/>
          </a:p>
          <a:p>
            <a:r>
              <a:rPr lang="en-US" dirty="0" smtClean="0"/>
              <a:t>Students should have the same experience and should focus more on the relatively difficult concept of gravity. To do so, have all groups work with their cars going down ramps instead of using other propulsion mechanisms that are harder to quantify (such as a push with a hand or the tension of rubber bands). </a:t>
            </a:r>
          </a:p>
          <a:p>
            <a:endParaRPr lang="en-US" dirty="0" smtClean="0"/>
          </a:p>
          <a:p>
            <a:r>
              <a:rPr lang="en-US" dirty="0" smtClean="0"/>
              <a:t>They can build simple ramps using a piece of plywood and some bricks or books. For better incline comparison, bricks of the same height will work better than different books. </a:t>
            </a:r>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1"/>
            <a:ext cx="8229600" cy="4191000"/>
          </a:xfrm>
        </p:spPr>
        <p:txBody>
          <a:bodyPr>
            <a:normAutofit fontScale="70000" lnSpcReduction="20000"/>
          </a:bodyPr>
          <a:lstStyle/>
          <a:p>
            <a:pPr>
              <a:buNone/>
            </a:pPr>
            <a:endParaRPr lang="en-US" dirty="0" smtClean="0"/>
          </a:p>
          <a:p>
            <a:r>
              <a:rPr lang="en-US" dirty="0" smtClean="0"/>
              <a:t>Use the entire session for Students to design and experiment. Circulate among them while questioning them. Ask for their ideas on how to set the class record with their car. </a:t>
            </a:r>
          </a:p>
          <a:p>
            <a:endParaRPr lang="en-US" dirty="0" smtClean="0"/>
          </a:p>
          <a:p>
            <a:r>
              <a:rPr lang="en-US" dirty="0" smtClean="0"/>
              <a:t>Then ask why they think that strategy would work best using their knowledge of balanced and unbalanced forces. Listen carefully for any misconceptions about motion. Instead of just correcting any wrong answers, ask probing questions. </a:t>
            </a:r>
          </a:p>
          <a:p>
            <a:endParaRPr lang="en-US" dirty="0" smtClean="0"/>
          </a:p>
          <a:p>
            <a:r>
              <a:rPr lang="en-US" dirty="0" smtClean="0"/>
              <a:t>These questions will allow the them to grow in their thinking and find the correct answers in their group. </a:t>
            </a:r>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endParaRPr lang="en-US" dirty="0" smtClean="0"/>
          </a:p>
          <a:p>
            <a:r>
              <a:rPr lang="en-US" dirty="0" smtClean="0"/>
              <a:t>Once a group has a promising hypothesis and design, ask the group members to also think about how they will measure and record their data. While they conduct their experiment and record their data, encourage them to constantly refine their approach. </a:t>
            </a:r>
          </a:p>
          <a:p>
            <a:endParaRPr lang="en-US" dirty="0" smtClean="0"/>
          </a:p>
          <a:p>
            <a:r>
              <a:rPr lang="en-US" dirty="0" smtClean="0"/>
              <a:t>They may even revise how they collect the data to make the most compelling case. Make sure that they discuss what might cause changes in the data and have them explain those changes. This is a good opportunity for Student Teachers to carry out an experiment on their own. </a:t>
            </a:r>
          </a:p>
          <a:p>
            <a:endParaRPr lang="en-US" dirty="0" smtClean="0"/>
          </a:p>
          <a:p>
            <a:r>
              <a:rPr lang="en-US" dirty="0" smtClean="0"/>
              <a:t>They should test their hypothesis by changing a variable at a time to watch for the expected effect. Work with them on fine-tuning their ability to design and carry out controlled experiments. Again, guide them through questioning rather than correcting their responses. </a:t>
            </a:r>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066800"/>
            <a:ext cx="8229600" cy="4525963"/>
          </a:xfrm>
        </p:spPr>
        <p:txBody>
          <a:bodyPr/>
          <a:lstStyle/>
          <a:p>
            <a:endParaRPr lang="en-US" dirty="0" smtClean="0"/>
          </a:p>
          <a:p>
            <a:r>
              <a:rPr lang="en-US" dirty="0" smtClean="0"/>
              <a:t>Make sure that at the end of this session, each group has data for distance and speed. </a:t>
            </a:r>
          </a:p>
          <a:p>
            <a:endParaRPr lang="en-US" dirty="0" smtClean="0"/>
          </a:p>
          <a:p>
            <a:r>
              <a:rPr lang="en-US" dirty="0" smtClean="0"/>
              <a:t>Have them explain all the forces acting on the car at the start, when it is in motion, and when it comes to a standstill. </a:t>
            </a:r>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endParaRPr lang="en-US" dirty="0" smtClean="0"/>
          </a:p>
          <a:p>
            <a:r>
              <a:rPr lang="en-US" dirty="0" smtClean="0"/>
              <a:t>To facilitate their investigation, you might ask the following questions: </a:t>
            </a:r>
          </a:p>
          <a:p>
            <a:pPr marL="514350" indent="-514350">
              <a:buFont typeface="+mj-lt"/>
              <a:buAutoNum type="arabicPeriod"/>
            </a:pPr>
            <a:endParaRPr lang="en-US" dirty="0" smtClean="0"/>
          </a:p>
          <a:p>
            <a:pPr marL="514350" indent="-514350">
              <a:buFont typeface="+mj-lt"/>
              <a:buAutoNum type="arabicPeriod"/>
            </a:pPr>
            <a:r>
              <a:rPr lang="en-US" dirty="0" smtClean="0"/>
              <a:t>What makes the car move (down the ramp)? </a:t>
            </a:r>
          </a:p>
          <a:p>
            <a:pPr marL="514350" indent="-514350">
              <a:buFont typeface="+mj-lt"/>
              <a:buAutoNum type="arabicPeriod"/>
            </a:pPr>
            <a:r>
              <a:rPr lang="en-US" dirty="0" smtClean="0"/>
              <a:t>What keeps it from moving faster/farther? </a:t>
            </a:r>
          </a:p>
          <a:p>
            <a:pPr marL="514350" indent="-514350">
              <a:buFont typeface="+mj-lt"/>
              <a:buAutoNum type="arabicPeriod"/>
            </a:pPr>
            <a:r>
              <a:rPr lang="en-US" dirty="0" smtClean="0"/>
              <a:t>What are the effects of the different forces on the car (friction, gravity, etc.)? </a:t>
            </a:r>
          </a:p>
          <a:p>
            <a:pPr marL="514350" indent="-514350">
              <a:buFont typeface="+mj-lt"/>
              <a:buAutoNum type="arabicPeriod"/>
            </a:pPr>
            <a:r>
              <a:rPr lang="en-US" dirty="0" smtClean="0"/>
              <a:t>What does increasing or decreasing the angle of the ramp do to the motion of the car? </a:t>
            </a:r>
          </a:p>
          <a:p>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19200"/>
            <a:ext cx="8229600" cy="4525963"/>
          </a:xfrm>
        </p:spPr>
        <p:txBody>
          <a:bodyPr>
            <a:normAutofit fontScale="77500" lnSpcReduction="20000"/>
          </a:bodyPr>
          <a:lstStyle/>
          <a:p>
            <a:endParaRPr lang="en-US" dirty="0" smtClean="0"/>
          </a:p>
          <a:p>
            <a:r>
              <a:rPr lang="en-US" dirty="0" smtClean="0"/>
              <a:t>Determine if the model cars can run for several seconds and cover a longer distance. Then ask Students when they think the car reaches its highest speed and how they can prove it with their data. </a:t>
            </a:r>
          </a:p>
          <a:p>
            <a:endParaRPr lang="en-US" dirty="0" smtClean="0"/>
          </a:p>
          <a:p>
            <a:r>
              <a:rPr lang="en-US" dirty="0" smtClean="0"/>
              <a:t>In order for them to answer this question, they need to measure the speed at various points so that they can compare the different intervals. </a:t>
            </a:r>
          </a:p>
          <a:p>
            <a:endParaRPr lang="en-US" dirty="0" smtClean="0"/>
          </a:p>
          <a:p>
            <a:r>
              <a:rPr lang="en-US" dirty="0" smtClean="0"/>
              <a:t>This is valuable additional learning and skill building. It provides an opportunity for an additional discussion about maximum speed and average speed of the car</a:t>
            </a:r>
            <a:endParaRPr lang="en-US" dirty="0"/>
          </a:p>
        </p:txBody>
      </p:sp>
      <p:sp>
        <p:nvSpPr>
          <p:cNvPr id="4" name="Title 1"/>
          <p:cNvSpPr>
            <a:spLocks noGrp="1"/>
          </p:cNvSpPr>
          <p:nvPr>
            <p:ph type="title"/>
          </p:nvPr>
        </p:nvSpPr>
        <p:spPr/>
        <p:txBody>
          <a:bodyPr>
            <a:normAutofit/>
          </a:bodyPr>
          <a:lstStyle/>
          <a:p>
            <a:r>
              <a:rPr lang="en-US" sz="3200" b="1" dirty="0" smtClean="0"/>
              <a:t>Experimenting with speed and momentum </a:t>
            </a:r>
            <a:endParaRPr lang="en-US" sz="32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TotalTime>
  <Words>821</Words>
  <Application>Microsoft Office PowerPoint</Application>
  <PresentationFormat>On-screen Show (4:3)</PresentationFormat>
  <Paragraphs>67</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Lecture # 21  </vt:lpstr>
      <vt:lpstr>Speed and Velocity  </vt:lpstr>
      <vt:lpstr>Weekly Plan </vt:lpstr>
      <vt:lpstr>Experimenting with speed and momentum </vt:lpstr>
      <vt:lpstr>Experimenting with speed and momentum </vt:lpstr>
      <vt:lpstr>Experimenting with speed and momentum </vt:lpstr>
      <vt:lpstr>Experimenting with speed and momentum </vt:lpstr>
      <vt:lpstr>Experimenting with speed and momentum </vt:lpstr>
      <vt:lpstr>Experimenting with speed and momentum </vt:lpstr>
      <vt:lpstr>Experimenting with speed and momentum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Administrator</cp:lastModifiedBy>
  <cp:revision>144</cp:revision>
  <dcterms:created xsi:type="dcterms:W3CDTF">2014-06-03T04:54:29Z</dcterms:created>
  <dcterms:modified xsi:type="dcterms:W3CDTF">2014-07-17T09:25:28Z</dcterms:modified>
</cp:coreProperties>
</file>