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65D4A-61EF-469F-934C-F31538E601F1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DB5B6-A0EB-48A5-91B0-163ADF413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66700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Lecture # 2 </a:t>
            </a:r>
            <a:br>
              <a:rPr lang="en-US" sz="3200" b="1" dirty="0" smtClean="0"/>
            </a:br>
            <a:endParaRPr lang="en-US" sz="32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1371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SCIENCE 1 </a:t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ASSOCIATE DEGREE IN EDUCATION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62000" y="35814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TEACHING SCIENCE IN ELEMENTARY SCHOOL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838200"/>
          </a:xfrm>
        </p:spPr>
        <p:txBody>
          <a:bodyPr>
            <a:noAutofit/>
          </a:bodyPr>
          <a:lstStyle/>
          <a:p>
            <a:r>
              <a:rPr lang="en-US" sz="2000" b="1" u="sng" dirty="0" smtClean="0"/>
              <a:t>LECTURE OUTCOME </a:t>
            </a: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/>
              <a:t>Student Teachers should be able to: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discuss the nature of science and contrast science with other ways of knowing </a:t>
            </a:r>
            <a:r>
              <a:rPr lang="en-US" dirty="0" smtClean="0"/>
              <a:t>about </a:t>
            </a:r>
            <a:r>
              <a:rPr lang="en-US" dirty="0"/>
              <a:t>the world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understand the differences among results, conclusions, and inferences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describe how science is a process rather than a product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provide examples for the impact of science in daily life and the environment.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u="sng" dirty="0" smtClean="0"/>
              <a:t>FROM EXISTING PRACTICES TO NEW PEDAGOGIES (TEACHING SKILLS)  </a:t>
            </a: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b="1" u="sng" dirty="0" smtClean="0"/>
              <a:t>EXISTING TEACHING PRACTICES </a:t>
            </a:r>
          </a:p>
          <a:p>
            <a:pPr>
              <a:buNone/>
            </a:pPr>
            <a:endParaRPr lang="en-US" sz="2000" b="1" u="sng" dirty="0" smtClean="0"/>
          </a:p>
          <a:p>
            <a:r>
              <a:rPr lang="en-US" sz="2000" dirty="0" smtClean="0"/>
              <a:t>Reading </a:t>
            </a:r>
            <a:endParaRPr lang="en-US" sz="2000" dirty="0"/>
          </a:p>
          <a:p>
            <a:r>
              <a:rPr lang="en-US" sz="2000" dirty="0" smtClean="0"/>
              <a:t>Textbooks </a:t>
            </a:r>
            <a:r>
              <a:rPr lang="en-US" sz="2000" dirty="0"/>
              <a:t>and solving problem sets in which only one defined correct answer is </a:t>
            </a:r>
            <a:r>
              <a:rPr lang="en-US" sz="2000" dirty="0" smtClean="0"/>
              <a:t>teacher verified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b="1" u="sng" dirty="0" smtClean="0"/>
              <a:t>EXPECTED TEACHING PRACTICES 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Make </a:t>
            </a:r>
            <a:r>
              <a:rPr lang="en-US" sz="2000" dirty="0"/>
              <a:t>observations, </a:t>
            </a:r>
            <a:endParaRPr lang="en-US" sz="2000" dirty="0" smtClean="0"/>
          </a:p>
          <a:p>
            <a:r>
              <a:rPr lang="en-US" sz="2000" dirty="0"/>
              <a:t>D</a:t>
            </a:r>
            <a:r>
              <a:rPr lang="en-US" sz="2000" dirty="0" smtClean="0"/>
              <a:t>evelop </a:t>
            </a:r>
            <a:r>
              <a:rPr lang="en-US" sz="2000" dirty="0"/>
              <a:t>questions and hypotheses, </a:t>
            </a:r>
            <a:endParaRPr lang="en-US" sz="2000" dirty="0" smtClean="0"/>
          </a:p>
          <a:p>
            <a:r>
              <a:rPr lang="en-US" sz="2000" dirty="0" smtClean="0"/>
              <a:t>Discuss </a:t>
            </a:r>
            <a:r>
              <a:rPr lang="en-US" sz="2000" dirty="0"/>
              <a:t>ideas and thoughts with one another 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u="sng" dirty="0" smtClean="0"/>
              <a:t>STARTING POINT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Pose </a:t>
            </a:r>
            <a:r>
              <a:rPr lang="en-US" sz="2000" dirty="0"/>
              <a:t>open-ended </a:t>
            </a:r>
            <a:r>
              <a:rPr lang="en-US" sz="2000" dirty="0" smtClean="0"/>
              <a:t>questions </a:t>
            </a:r>
            <a:r>
              <a:rPr lang="en-US" sz="2000" dirty="0"/>
              <a:t>of a higher-thinking </a:t>
            </a:r>
            <a:r>
              <a:rPr lang="en-US" sz="2000" dirty="0" smtClean="0"/>
              <a:t>order that </a:t>
            </a:r>
            <a:r>
              <a:rPr lang="en-US" sz="2000" dirty="0"/>
              <a:t>allow for </a:t>
            </a:r>
            <a:r>
              <a:rPr lang="en-US" sz="2000" dirty="0" smtClean="0"/>
              <a:t>various </a:t>
            </a:r>
            <a:r>
              <a:rPr lang="en-US" sz="2000" dirty="0"/>
              <a:t>possible answers and </a:t>
            </a:r>
            <a:r>
              <a:rPr lang="en-US" sz="2000" dirty="0" smtClean="0"/>
              <a:t>discussion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/>
              <a:t>Good questions can make </a:t>
            </a:r>
            <a:r>
              <a:rPr lang="en-US" sz="2000" dirty="0" smtClean="0"/>
              <a:t>you think </a:t>
            </a:r>
            <a:r>
              <a:rPr lang="en-US" sz="2000" dirty="0"/>
              <a:t>for </a:t>
            </a:r>
            <a:r>
              <a:rPr lang="en-US" sz="2000" dirty="0" smtClean="0"/>
              <a:t>yourselves </a:t>
            </a:r>
            <a:r>
              <a:rPr lang="en-US" sz="2000" dirty="0"/>
              <a:t>and want to know more rather than reciting a fact</a:t>
            </a:r>
            <a:r>
              <a:rPr lang="en-US" sz="2000" dirty="0" smtClean="0"/>
              <a:t>.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/>
              <a:t>Those kinds </a:t>
            </a:r>
            <a:r>
              <a:rPr lang="en-US" sz="2000" dirty="0" smtClean="0"/>
              <a:t>of </a:t>
            </a:r>
            <a:r>
              <a:rPr lang="en-US" sz="2000" dirty="0"/>
              <a:t>questions invite them to listen carefully to one another, to build on their peers’ </a:t>
            </a:r>
            <a:r>
              <a:rPr lang="en-US" sz="2000" dirty="0" smtClean="0"/>
              <a:t>ideas</a:t>
            </a:r>
            <a:r>
              <a:rPr lang="en-US" sz="2000" dirty="0"/>
              <a:t>, or to challenge them if they disagree. 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point (continue….)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Science should not be presented as a discipline with a finite number of facts that need to be memorized. </a:t>
            </a:r>
          </a:p>
          <a:p>
            <a:endParaRPr lang="en-US" sz="2000" dirty="0"/>
          </a:p>
          <a:p>
            <a:r>
              <a:rPr lang="en-US" sz="2000" dirty="0" smtClean="0"/>
              <a:t>Rather, it is a discipline that is constantly changing as new discoveries are made. New theories are established, and old ones are revised or dismissed. </a:t>
            </a:r>
          </a:p>
          <a:p>
            <a:endParaRPr lang="en-US" sz="2000" dirty="0"/>
          </a:p>
          <a:p>
            <a:r>
              <a:rPr lang="en-US" sz="2000" dirty="0" smtClean="0"/>
              <a:t>Treating science like a pure delivery of facts rather than a process of inquiry does not do it justice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The appeal and fascination of science and science teaching lies in inquiring about the </a:t>
            </a:r>
            <a:r>
              <a:rPr lang="en-US" sz="2000" dirty="0" smtClean="0"/>
              <a:t>natural world. </a:t>
            </a:r>
          </a:p>
          <a:p>
            <a:endParaRPr lang="en-US" sz="2000" dirty="0"/>
          </a:p>
          <a:p>
            <a:r>
              <a:rPr lang="en-US" sz="2000" dirty="0" smtClean="0"/>
              <a:t>Learning </a:t>
            </a:r>
            <a:r>
              <a:rPr lang="en-US" sz="2000" dirty="0"/>
              <a:t>how to study, and making sense of all the wonderful </a:t>
            </a:r>
            <a:r>
              <a:rPr lang="en-US" sz="2000" dirty="0" smtClean="0"/>
              <a:t>phenomena </a:t>
            </a:r>
            <a:r>
              <a:rPr lang="en-US" sz="2000" dirty="0"/>
              <a:t>happening around us.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Good </a:t>
            </a:r>
            <a:r>
              <a:rPr lang="en-US" sz="2000" dirty="0"/>
              <a:t>science teaching uses this natural motivation and </a:t>
            </a:r>
            <a:r>
              <a:rPr lang="en-US" sz="2000" dirty="0" smtClean="0"/>
              <a:t>should </a:t>
            </a:r>
            <a:r>
              <a:rPr lang="en-US" sz="2000" dirty="0"/>
              <a:t>be practiced throughout all grade levels.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point (continue….)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QUESTIONS TO ASK YOURSELF 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4525963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What are your expectations for the course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What is your science background?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What interests (scares) you in science? 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What do you think science is?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Do you think it is important to learn/teach science in (elementary) school? Why?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Are there differences (similarities) between teaching science and, for instance, </a:t>
            </a:r>
            <a:r>
              <a:rPr lang="en-US" dirty="0" smtClean="0"/>
              <a:t>teaching </a:t>
            </a:r>
            <a:r>
              <a:rPr lang="en-US" dirty="0"/>
              <a:t>Urdu? Explain your opinion.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How did you experience science in school? What do you remember fondly? 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r>
              <a:rPr lang="en-US" dirty="0"/>
              <a:t>What do you wish were different?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u="sng" dirty="0" smtClean="0"/>
              <a:t>OBSERVATIONS VS INFERENCE</a:t>
            </a:r>
            <a:endParaRPr lang="en-US" sz="2400" b="1" u="sng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3697" t="31989" r="30638" b="15819"/>
          <a:stretch>
            <a:fillRect/>
          </a:stretch>
        </p:blipFill>
        <p:spPr bwMode="auto">
          <a:xfrm>
            <a:off x="1066799" y="1295400"/>
            <a:ext cx="6897329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u="sng" dirty="0" smtClean="0"/>
              <a:t>OBSERVATIONS VS INFERENCE (continue…..</a:t>
            </a:r>
            <a:endParaRPr lang="en-US" sz="2400" b="1" u="sng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2992" t="16836" r="29814" b="5717"/>
          <a:stretch>
            <a:fillRect/>
          </a:stretch>
        </p:blipFill>
        <p:spPr bwMode="auto">
          <a:xfrm>
            <a:off x="1752600" y="1295400"/>
            <a:ext cx="5257800" cy="5033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u="sng" dirty="0" smtClean="0"/>
              <a:t>OBSERVATIONS VS INFERENCE (continue…..</a:t>
            </a:r>
            <a:endParaRPr lang="en-US" sz="2400" b="1" u="sng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5798" t="16836" r="18537" b="2350"/>
          <a:stretch>
            <a:fillRect/>
          </a:stretch>
        </p:blipFill>
        <p:spPr bwMode="auto">
          <a:xfrm>
            <a:off x="2057400" y="1143000"/>
            <a:ext cx="45275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REFLECTION ON THE ACTIVITY 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How did you know that the shapes in the picture were bird </a:t>
            </a:r>
            <a:r>
              <a:rPr lang="en-US" sz="2000" dirty="0" smtClean="0"/>
              <a:t>prints? </a:t>
            </a:r>
            <a:endParaRPr lang="en-US" sz="2000" dirty="0"/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How did you decide on your ending—for instance, that one of the birds ate the </a:t>
            </a:r>
            <a:r>
              <a:rPr lang="en-US" sz="2000" dirty="0" smtClean="0"/>
              <a:t>other</a:t>
            </a:r>
            <a:r>
              <a:rPr lang="en-US" sz="2000" dirty="0"/>
              <a:t>? Are there any other possibilities? For example, is it possible that one flew </a:t>
            </a:r>
            <a:r>
              <a:rPr lang="en-US" sz="2000" dirty="0" smtClean="0"/>
              <a:t>away </a:t>
            </a:r>
            <a:r>
              <a:rPr lang="en-US" sz="2000" dirty="0"/>
              <a:t>while the second stayed?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How do you know that the tracks were made at the same time? Is it possible </a:t>
            </a:r>
            <a:r>
              <a:rPr lang="en-US" sz="2000" dirty="0" smtClean="0"/>
              <a:t>that </a:t>
            </a:r>
            <a:r>
              <a:rPr lang="en-US" sz="2000" dirty="0"/>
              <a:t>one set of tracks was made a number of years before the other set?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What do you conclude from this activity regarding the nature and characteristics </a:t>
            </a:r>
            <a:r>
              <a:rPr lang="en-US" sz="2000" dirty="0" smtClean="0"/>
              <a:t>of </a:t>
            </a:r>
            <a:r>
              <a:rPr lang="en-US" sz="2000" dirty="0"/>
              <a:t>observation in science?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ADDITIONAL RESOURCES </a:t>
            </a:r>
            <a:endParaRPr lang="en-US" sz="2800" b="1" u="sng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1849" t="28622" r="17327" b="27604"/>
          <a:stretch>
            <a:fillRect/>
          </a:stretch>
        </p:blipFill>
        <p:spPr bwMode="auto">
          <a:xfrm>
            <a:off x="1066800" y="1371600"/>
            <a:ext cx="7467600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526</Words>
  <Application>Microsoft Office PowerPoint</Application>
  <PresentationFormat>On-screen Show (4:3)</PresentationFormat>
  <Paragraphs>70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Lecture # 2  </vt:lpstr>
      <vt:lpstr>LECTURE OUTCOME </vt:lpstr>
      <vt:lpstr>FROM EXISTING PRACTICES TO NEW PEDAGOGIES (TEACHING SKILLS)  </vt:lpstr>
      <vt:lpstr>STARTING POINT</vt:lpstr>
      <vt:lpstr>Starting point (continue….) </vt:lpstr>
      <vt:lpstr>Starting point (continue….) </vt:lpstr>
      <vt:lpstr>QUESTIONS TO ASK YOURSELF </vt:lpstr>
      <vt:lpstr>OBSERVATIONS VS INFERENCE</vt:lpstr>
      <vt:lpstr>OBSERVATIONS VS INFERENCE (continue…..</vt:lpstr>
      <vt:lpstr>OBSERVATIONS VS INFERENCE (continue…..</vt:lpstr>
      <vt:lpstr>REFLECTION ON THE ACTIVITY </vt:lpstr>
      <vt:lpstr>ADDITIONAL RESOURCES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2 </dc:title>
  <dc:creator>Microsoft</dc:creator>
  <cp:lastModifiedBy>NTS</cp:lastModifiedBy>
  <cp:revision>10</cp:revision>
  <dcterms:created xsi:type="dcterms:W3CDTF">2014-05-29T08:26:20Z</dcterms:created>
  <dcterms:modified xsi:type="dcterms:W3CDTF">2014-05-29T11:46:48Z</dcterms:modified>
</cp:coreProperties>
</file>