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533" y="4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19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endParaRPr lang="en-US" sz="3200" b="1" dirty="0"/>
          </a:p>
          <a:p>
            <a:pPr algn="ctr"/>
            <a:r>
              <a:rPr lang="en-US" sz="3200" b="1" dirty="0"/>
              <a:t>Force and motion </a:t>
            </a:r>
            <a:r>
              <a:rPr lang="en-US" sz="3200" b="1" dirty="0" smtClean="0"/>
              <a:t>continue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Teaching Tips and strategies </a:t>
            </a:r>
            <a:endParaRPr lang="en-US" dirty="0"/>
          </a:p>
        </p:txBody>
      </p:sp>
      <p:sp>
        <p:nvSpPr>
          <p:cNvPr id="3" name="Content Placeholder 2"/>
          <p:cNvSpPr>
            <a:spLocks noGrp="1"/>
          </p:cNvSpPr>
          <p:nvPr>
            <p:ph idx="1"/>
          </p:nvPr>
        </p:nvSpPr>
        <p:spPr>
          <a:xfrm>
            <a:off x="457200" y="1143000"/>
            <a:ext cx="8229600" cy="4373563"/>
          </a:xfrm>
        </p:spPr>
        <p:txBody>
          <a:bodyPr>
            <a:normAutofit fontScale="62500" lnSpcReduction="20000"/>
          </a:bodyPr>
          <a:lstStyle/>
          <a:p>
            <a:endParaRPr lang="en-US" dirty="0"/>
          </a:p>
          <a:p>
            <a:r>
              <a:rPr lang="en-US" dirty="0" smtClean="0"/>
              <a:t>Develop conceptual idea of force and motion. </a:t>
            </a:r>
          </a:p>
          <a:p>
            <a:endParaRPr lang="en-US" dirty="0"/>
          </a:p>
          <a:p>
            <a:r>
              <a:rPr lang="en-US" dirty="0" smtClean="0"/>
              <a:t>Students </a:t>
            </a:r>
            <a:r>
              <a:rPr lang="en-US" dirty="0"/>
              <a:t>first distinguish between moving objects that are under the influence of a force and moving objects that are not under the influence of an unbalanced force. </a:t>
            </a:r>
            <a:endParaRPr lang="en-US" dirty="0" smtClean="0"/>
          </a:p>
          <a:p>
            <a:endParaRPr lang="en-US" dirty="0"/>
          </a:p>
          <a:p>
            <a:r>
              <a:rPr lang="en-US" dirty="0" smtClean="0"/>
              <a:t>When </a:t>
            </a:r>
            <a:r>
              <a:rPr lang="en-US" dirty="0"/>
              <a:t>there are forces acting on an object so that it changes speed or direction, they think about the forces that are affecting the motion. </a:t>
            </a:r>
            <a:endParaRPr lang="en-US" dirty="0" smtClean="0"/>
          </a:p>
          <a:p>
            <a:endParaRPr lang="en-US" dirty="0"/>
          </a:p>
          <a:p>
            <a:r>
              <a:rPr lang="en-US" dirty="0" smtClean="0"/>
              <a:t>They </a:t>
            </a:r>
            <a:r>
              <a:rPr lang="en-US" dirty="0"/>
              <a:t>identify the kinds of forces and explain the relative strength of the forces. They consider how to measure the forces and how to diagram (vectors or free-body) the multiple forces acting on a single object. </a:t>
            </a:r>
          </a:p>
        </p:txBody>
      </p:sp>
    </p:spTree>
    <p:extLst>
      <p:ext uri="{BB962C8B-B14F-4D97-AF65-F5344CB8AC3E}">
        <p14:creationId xmlns="" xmlns:p14="http://schemas.microsoft.com/office/powerpoint/2010/main" val="136311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Teaching Tips and strategies </a:t>
            </a:r>
            <a:r>
              <a:rPr lang="en-US" sz="3200" dirty="0" smtClean="0"/>
              <a:t>continue …..</a:t>
            </a:r>
            <a:endParaRPr lang="en-US" sz="3200" dirty="0"/>
          </a:p>
        </p:txBody>
      </p:sp>
      <p:sp>
        <p:nvSpPr>
          <p:cNvPr id="3" name="Content Placeholder 2"/>
          <p:cNvSpPr>
            <a:spLocks noGrp="1"/>
          </p:cNvSpPr>
          <p:nvPr>
            <p:ph idx="1"/>
          </p:nvPr>
        </p:nvSpPr>
        <p:spPr>
          <a:xfrm>
            <a:off x="381000" y="1219200"/>
            <a:ext cx="8229600" cy="4525963"/>
          </a:xfrm>
        </p:spPr>
        <p:txBody>
          <a:bodyPr>
            <a:normAutofit fontScale="77500" lnSpcReduction="20000"/>
          </a:bodyPr>
          <a:lstStyle/>
          <a:p>
            <a:pPr marL="0" indent="0">
              <a:buNone/>
            </a:pPr>
            <a:endParaRPr lang="en-US" dirty="0"/>
          </a:p>
          <a:p>
            <a:r>
              <a:rPr lang="en-US" dirty="0"/>
              <a:t>More advanced Student </a:t>
            </a:r>
            <a:r>
              <a:rPr lang="en-US" dirty="0" smtClean="0"/>
              <a:t>can </a:t>
            </a:r>
            <a:r>
              <a:rPr lang="en-US" dirty="0"/>
              <a:t>explore the relationship between mass and acceleration. They should construct an idea of the newton as a special force where a mass of 1 kilogram is accelerated to 1 </a:t>
            </a:r>
            <a:r>
              <a:rPr lang="en-US" dirty="0" err="1"/>
              <a:t>metre</a:t>
            </a:r>
            <a:r>
              <a:rPr lang="en-US" dirty="0"/>
              <a:t>-per-second squared</a:t>
            </a:r>
            <a:r>
              <a:rPr lang="en-US" dirty="0" smtClean="0"/>
              <a:t>.</a:t>
            </a:r>
          </a:p>
          <a:p>
            <a:endParaRPr lang="en-US" dirty="0"/>
          </a:p>
          <a:p>
            <a:r>
              <a:rPr lang="en-US" dirty="0" smtClean="0"/>
              <a:t>As </a:t>
            </a:r>
            <a:r>
              <a:rPr lang="en-US" dirty="0"/>
              <a:t>they begin to recognize consistencies in the relationship between force and motion, encourage them to hypothesize that the relationship exists at the microscopic level as well. They will revisit this idea later when they consider energy at the microscopic level</a:t>
            </a:r>
            <a:r>
              <a:rPr lang="en-US" dirty="0" smtClean="0"/>
              <a:t>.</a:t>
            </a:r>
            <a:endParaRPr lang="en-US" dirty="0"/>
          </a:p>
        </p:txBody>
      </p:sp>
    </p:spTree>
    <p:extLst>
      <p:ext uri="{BB962C8B-B14F-4D97-AF65-F5344CB8AC3E}">
        <p14:creationId xmlns="" xmlns:p14="http://schemas.microsoft.com/office/powerpoint/2010/main" val="3337468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43000"/>
            <a:ext cx="8229600" cy="4221163"/>
          </a:xfrm>
        </p:spPr>
        <p:txBody>
          <a:bodyPr>
            <a:normAutofit fontScale="85000" lnSpcReduction="10000"/>
          </a:bodyPr>
          <a:lstStyle/>
          <a:p>
            <a:endParaRPr lang="en-US" dirty="0"/>
          </a:p>
          <a:p>
            <a:r>
              <a:rPr lang="en-US" dirty="0" smtClean="0"/>
              <a:t>Students </a:t>
            </a:r>
            <a:r>
              <a:rPr lang="en-US" dirty="0"/>
              <a:t>learn that the measure of each kind of force is expressed in units specific to that force, such as a ‘spring constant’ for compression or stretch of a spring. The three most important ideas about force that all </a:t>
            </a:r>
            <a:r>
              <a:rPr lang="en-US" dirty="0" smtClean="0"/>
              <a:t>Students </a:t>
            </a:r>
            <a:r>
              <a:rPr lang="en-US" dirty="0"/>
              <a:t>should know include: </a:t>
            </a:r>
            <a:endParaRPr lang="en-US" dirty="0" smtClean="0"/>
          </a:p>
          <a:p>
            <a:pPr marL="0" indent="0">
              <a:buNone/>
            </a:pPr>
            <a:endParaRPr lang="en-US" dirty="0"/>
          </a:p>
          <a:p>
            <a:r>
              <a:rPr lang="en-US" dirty="0"/>
              <a:t>A force has a measurable value </a:t>
            </a:r>
          </a:p>
          <a:p>
            <a:r>
              <a:rPr lang="en-US" dirty="0"/>
              <a:t>Its unit is the newton </a:t>
            </a:r>
          </a:p>
          <a:p>
            <a:r>
              <a:rPr lang="en-US" dirty="0"/>
              <a:t>It includes the values of acceleration and mass </a:t>
            </a:r>
          </a:p>
          <a:p>
            <a:endParaRPr lang="en-US" dirty="0"/>
          </a:p>
        </p:txBody>
      </p:sp>
      <p:sp>
        <p:nvSpPr>
          <p:cNvPr id="4" name="Title 1"/>
          <p:cNvSpPr>
            <a:spLocks noGrp="1"/>
          </p:cNvSpPr>
          <p:nvPr>
            <p:ph type="title"/>
          </p:nvPr>
        </p:nvSpPr>
        <p:spPr/>
        <p:txBody>
          <a:bodyPr>
            <a:normAutofit/>
          </a:bodyPr>
          <a:lstStyle/>
          <a:p>
            <a:r>
              <a:rPr lang="en-US" sz="3200" dirty="0"/>
              <a:t>Teaching Tips and strategies </a:t>
            </a:r>
            <a:r>
              <a:rPr lang="en-US" sz="3200" dirty="0" smtClean="0"/>
              <a:t>continue …..</a:t>
            </a:r>
            <a:endParaRPr lang="en-US" sz="3200" dirty="0"/>
          </a:p>
        </p:txBody>
      </p:sp>
    </p:spTree>
    <p:extLst>
      <p:ext uri="{BB962C8B-B14F-4D97-AF65-F5344CB8AC3E}">
        <p14:creationId xmlns="" xmlns:p14="http://schemas.microsoft.com/office/powerpoint/2010/main" val="89121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400" b="1" dirty="0" smtClean="0"/>
              <a:t>Investigating </a:t>
            </a:r>
            <a:r>
              <a:rPr lang="en-US" sz="2400" b="1" dirty="0"/>
              <a:t>forces and linear motion with a model car </a:t>
            </a:r>
            <a:endParaRPr lang="en-US" sz="2400"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Students </a:t>
            </a:r>
            <a:r>
              <a:rPr lang="en-US" dirty="0"/>
              <a:t>begin the unit with the challenge to design and build a toy car given available materials. They work in teams to design, build, and test their initial ideas. </a:t>
            </a:r>
            <a:endParaRPr lang="en-US" dirty="0" smtClean="0"/>
          </a:p>
          <a:p>
            <a:endParaRPr lang="en-US" dirty="0"/>
          </a:p>
          <a:p>
            <a:r>
              <a:rPr lang="en-US" dirty="0" smtClean="0"/>
              <a:t>Students </a:t>
            </a:r>
            <a:r>
              <a:rPr lang="en-US" dirty="0"/>
              <a:t>begin a more in-depth exploration of the motion of their vehicles. Groups collect data about the distance their vehicle travels and the time it takes. </a:t>
            </a:r>
            <a:endParaRPr lang="en-US" dirty="0" smtClean="0"/>
          </a:p>
          <a:p>
            <a:endParaRPr lang="en-US" dirty="0"/>
          </a:p>
          <a:p>
            <a:endParaRPr lang="en-US" dirty="0" smtClean="0"/>
          </a:p>
          <a:p>
            <a:pPr marL="0" indent="0">
              <a:buNone/>
            </a:pPr>
            <a:endParaRPr lang="en-US" dirty="0"/>
          </a:p>
        </p:txBody>
      </p:sp>
    </p:spTree>
    <p:extLst>
      <p:ext uri="{BB962C8B-B14F-4D97-AF65-F5344CB8AC3E}">
        <p14:creationId xmlns="" xmlns:p14="http://schemas.microsoft.com/office/powerpoint/2010/main" val="2758613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
        <p:nvSpPr>
          <p:cNvPr id="3" name="Content Placeholder 2"/>
          <p:cNvSpPr>
            <a:spLocks noGrp="1"/>
          </p:cNvSpPr>
          <p:nvPr>
            <p:ph idx="1"/>
          </p:nvPr>
        </p:nvSpPr>
        <p:spPr/>
        <p:txBody>
          <a:bodyPr/>
          <a:lstStyle/>
          <a:p>
            <a:r>
              <a:rPr lang="en-US" dirty="0" smtClean="0"/>
              <a:t>After </a:t>
            </a:r>
            <a:r>
              <a:rPr lang="en-US" dirty="0"/>
              <a:t>several trials, they calculate the speed and represent their results in graphical form. They realize and understand the relationship between the lines on the graph and the motion of the model vehicle across the floor</a:t>
            </a:r>
            <a:r>
              <a:rPr lang="en-US" dirty="0" smtClean="0"/>
              <a:t>.</a:t>
            </a:r>
          </a:p>
          <a:p>
            <a:pPr marL="0" indent="0">
              <a:buNone/>
            </a:pPr>
            <a:r>
              <a:rPr lang="en-US" dirty="0" smtClean="0"/>
              <a:t> </a:t>
            </a:r>
          </a:p>
          <a:p>
            <a:r>
              <a:rPr lang="en-US" dirty="0" smtClean="0"/>
              <a:t>As a class, they discuss each group’s graphs </a:t>
            </a:r>
            <a:endParaRPr lang="en-US" dirty="0"/>
          </a:p>
          <a:p>
            <a:endParaRPr lang="en-US" dirty="0"/>
          </a:p>
        </p:txBody>
      </p:sp>
    </p:spTree>
    <p:extLst>
      <p:ext uri="{BB962C8B-B14F-4D97-AF65-F5344CB8AC3E}">
        <p14:creationId xmlns="" xmlns:p14="http://schemas.microsoft.com/office/powerpoint/2010/main" val="1311115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normAutofit lnSpcReduction="10000"/>
          </a:bodyPr>
          <a:lstStyle/>
          <a:p>
            <a:pPr marL="0" indent="0">
              <a:buNone/>
            </a:pPr>
            <a:endParaRPr lang="en-US" dirty="0"/>
          </a:p>
          <a:p>
            <a:r>
              <a:rPr lang="en-US" dirty="0"/>
              <a:t>Begin the class by asking </a:t>
            </a:r>
            <a:r>
              <a:rPr lang="en-US" dirty="0" smtClean="0"/>
              <a:t>Students </a:t>
            </a:r>
            <a:r>
              <a:rPr lang="en-US" dirty="0"/>
              <a:t>to list anything that can be in motion and what they think causes this motion. </a:t>
            </a:r>
            <a:endParaRPr lang="en-US" dirty="0" smtClean="0"/>
          </a:p>
          <a:p>
            <a:endParaRPr lang="en-US" dirty="0"/>
          </a:p>
          <a:p>
            <a:r>
              <a:rPr lang="en-US" dirty="0" smtClean="0"/>
              <a:t>Continue </a:t>
            </a:r>
            <a:r>
              <a:rPr lang="en-US" dirty="0"/>
              <a:t>to ask them to consider all the forces that might act on each object. This conversation is an entry point into the unit and also solicits their prior knowledge. </a:t>
            </a:r>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2263986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endParaRPr lang="en-US" dirty="0"/>
          </a:p>
          <a:p>
            <a:r>
              <a:rPr lang="en-US" dirty="0"/>
              <a:t>Possible questions could be: </a:t>
            </a:r>
            <a:endParaRPr lang="en-US" dirty="0" smtClean="0"/>
          </a:p>
          <a:p>
            <a:endParaRPr lang="en-US" dirty="0"/>
          </a:p>
          <a:p>
            <a:r>
              <a:rPr lang="en-US" dirty="0"/>
              <a:t>In what situations do you observe movement? </a:t>
            </a:r>
          </a:p>
          <a:p>
            <a:r>
              <a:rPr lang="en-US" dirty="0"/>
              <a:t>Can everything move? Why do objects move? What causes them to move? </a:t>
            </a:r>
          </a:p>
          <a:p>
            <a:r>
              <a:rPr lang="en-US" dirty="0"/>
              <a:t>How can you describe the motion of the object? </a:t>
            </a:r>
          </a:p>
          <a:p>
            <a:r>
              <a:rPr lang="en-US" dirty="0"/>
              <a:t>For how long does an object move? Can it move forever? In the same direction? </a:t>
            </a:r>
          </a:p>
          <a:p>
            <a:r>
              <a:rPr lang="en-US" dirty="0"/>
              <a:t>Is there a connection between forces and motion? How could you describe that relationship? Who can form a hypothesis? </a:t>
            </a:r>
          </a:p>
          <a:p>
            <a:r>
              <a:rPr lang="en-US" dirty="0"/>
              <a:t>Are there any forces acting on an object that is not in motion? (For instance, a car standing still, a book lying on the table, etc.) </a:t>
            </a:r>
          </a:p>
          <a:p>
            <a:endParaRPr lang="en-US" dirty="0"/>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4420182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92500" lnSpcReduction="20000"/>
          </a:bodyPr>
          <a:lstStyle/>
          <a:p>
            <a:endParaRPr lang="en-US" dirty="0"/>
          </a:p>
          <a:p>
            <a:r>
              <a:rPr lang="en-US" dirty="0"/>
              <a:t>Accept all the answers without judgment. Encourage all </a:t>
            </a:r>
            <a:r>
              <a:rPr lang="en-US" dirty="0" smtClean="0"/>
              <a:t>Students to </a:t>
            </a:r>
            <a:r>
              <a:rPr lang="en-US" dirty="0"/>
              <a:t>participate in this brainstorming and reasoning of what could cause motion. </a:t>
            </a:r>
            <a:endParaRPr lang="en-US" dirty="0" smtClean="0"/>
          </a:p>
          <a:p>
            <a:endParaRPr lang="en-US" dirty="0"/>
          </a:p>
          <a:p>
            <a:r>
              <a:rPr lang="en-US" dirty="0" smtClean="0"/>
              <a:t>At </a:t>
            </a:r>
            <a:r>
              <a:rPr lang="en-US" dirty="0"/>
              <a:t>the end of week 1, revisit these questions and answers. Allow them to revise their answers if they realize a mistake that they want to correct. By the end of week 2, all </a:t>
            </a:r>
            <a:r>
              <a:rPr lang="en-US" dirty="0" smtClean="0"/>
              <a:t>Students </a:t>
            </a:r>
            <a:r>
              <a:rPr lang="en-US" dirty="0"/>
              <a:t>should be able to answer these questions correctly. </a:t>
            </a:r>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2803338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92500" lnSpcReduction="10000"/>
          </a:bodyPr>
          <a:lstStyle/>
          <a:p>
            <a:endParaRPr lang="en-US" dirty="0"/>
          </a:p>
          <a:p>
            <a:r>
              <a:rPr lang="en-US" dirty="0"/>
              <a:t>In the second part of this first lesson, invite </a:t>
            </a:r>
            <a:r>
              <a:rPr lang="en-US" dirty="0" smtClean="0"/>
              <a:t>Students </a:t>
            </a:r>
            <a:r>
              <a:rPr lang="en-US" dirty="0"/>
              <a:t>to investigate a model car of their own design (if possible, let them build one using simple materials or modify an existing one). </a:t>
            </a:r>
            <a:endParaRPr lang="en-US" dirty="0" smtClean="0"/>
          </a:p>
          <a:p>
            <a:endParaRPr lang="en-US" dirty="0"/>
          </a:p>
          <a:p>
            <a:r>
              <a:rPr lang="en-US" dirty="0" smtClean="0"/>
              <a:t>A </a:t>
            </a:r>
            <a:r>
              <a:rPr lang="en-US" dirty="0"/>
              <a:t>car with a very simple chassis powered by a rubber band, an electric motor, or other propulsion system, such as the push of a hand or a ramp, is sufficient to teach this lesson. </a:t>
            </a:r>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32127051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endParaRPr lang="en-US" dirty="0"/>
          </a:p>
          <a:p>
            <a:r>
              <a:rPr lang="en-US" dirty="0"/>
              <a:t>Give </a:t>
            </a:r>
            <a:r>
              <a:rPr lang="en-US" dirty="0" smtClean="0"/>
              <a:t>Students </a:t>
            </a:r>
            <a:r>
              <a:rPr lang="en-US" dirty="0"/>
              <a:t>the remainder of this first session to work in groups designing their car and building it (they can finish the car after school or at home if they want to invest more time). </a:t>
            </a:r>
            <a:endParaRPr lang="en-US" dirty="0" smtClean="0"/>
          </a:p>
          <a:p>
            <a:endParaRPr lang="en-US" dirty="0"/>
          </a:p>
          <a:p>
            <a:r>
              <a:rPr lang="en-US" dirty="0" smtClean="0"/>
              <a:t>If </a:t>
            </a:r>
            <a:r>
              <a:rPr lang="en-US" dirty="0"/>
              <a:t>building their own car is not an option, provide them with toy cars. Tell them that this week they will explore details of the forces that allow a car to move. While they design (and build) their cars, have them discuss the following two questions: </a:t>
            </a:r>
            <a:endParaRPr lang="en-US" dirty="0" smtClean="0"/>
          </a:p>
          <a:p>
            <a:endParaRPr lang="en-US" dirty="0"/>
          </a:p>
          <a:p>
            <a:pPr marL="514350" indent="-514350">
              <a:buFont typeface="+mj-lt"/>
              <a:buAutoNum type="arabicPeriod"/>
            </a:pPr>
            <a:r>
              <a:rPr lang="en-US" dirty="0"/>
              <a:t>What are the forces acting on the model car, and how can they explain its movement? (Consider the forces when it is stationary and when it is moving.) </a:t>
            </a:r>
          </a:p>
          <a:p>
            <a:pPr marL="514350" indent="-514350">
              <a:buFont typeface="+mj-lt"/>
              <a:buAutoNum type="arabicPeriod"/>
            </a:pPr>
            <a:r>
              <a:rPr lang="en-US" dirty="0"/>
              <a:t>How can they measure and visually represent the motion of the car? </a:t>
            </a:r>
          </a:p>
          <a:p>
            <a:endParaRPr lang="en-US" dirty="0"/>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832017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endParaRPr lang="en-US" dirty="0"/>
          </a:p>
          <a:p>
            <a:r>
              <a:rPr lang="en-US" dirty="0"/>
              <a:t>Allow </a:t>
            </a:r>
            <a:r>
              <a:rPr lang="en-US" dirty="0" smtClean="0"/>
              <a:t>Students </a:t>
            </a:r>
            <a:r>
              <a:rPr lang="en-US" dirty="0"/>
              <a:t>time in the second session to explore the concept of forces and movement in more detail. Have them come up with ideas on how to measure the motion and how to visually represent it. </a:t>
            </a:r>
            <a:endParaRPr lang="en-US" dirty="0" smtClean="0"/>
          </a:p>
          <a:p>
            <a:endParaRPr lang="en-US" dirty="0"/>
          </a:p>
          <a:p>
            <a:r>
              <a:rPr lang="en-US" dirty="0"/>
              <a:t>To facilitate the investigation, have </a:t>
            </a:r>
            <a:r>
              <a:rPr lang="en-US" dirty="0" smtClean="0"/>
              <a:t>Students </a:t>
            </a:r>
            <a:r>
              <a:rPr lang="en-US" dirty="0"/>
              <a:t>consider their model car when it is stationary </a:t>
            </a:r>
            <a:r>
              <a:rPr lang="en-US" i="1" dirty="0"/>
              <a:t>and </a:t>
            </a:r>
            <a:r>
              <a:rPr lang="en-US" dirty="0"/>
              <a:t>when it is moving. To move the car, they can push it. If they are using a rubber band to propel the car, they need to wind up the rubber band. </a:t>
            </a:r>
            <a:endParaRPr lang="en-US" dirty="0" smtClean="0"/>
          </a:p>
          <a:p>
            <a:endParaRPr lang="en-US" dirty="0"/>
          </a:p>
          <a:p>
            <a:r>
              <a:rPr lang="en-US" dirty="0" smtClean="0"/>
              <a:t>Then</a:t>
            </a:r>
            <a:r>
              <a:rPr lang="en-US" dirty="0"/>
              <a:t>, as it unwinds, it acts to turn the axles of the model car, moving it forward. They might choose a ramp to launch their vehicle. In order to describe what is happening in these situations, they must consider a well-thought-out description of the forces involved. Make sure that they observe and reason carefully and record their responses and data. </a:t>
            </a:r>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1595130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endParaRPr lang="en-US" dirty="0"/>
          </a:p>
          <a:p>
            <a:r>
              <a:rPr lang="en-US" dirty="0"/>
              <a:t>Use the following background knowledge to guide your conversation with your Student Teachers as you facilitate their investigation. Do not hand out this information to </a:t>
            </a:r>
            <a:r>
              <a:rPr lang="en-US" dirty="0" smtClean="0"/>
              <a:t>them</a:t>
            </a:r>
            <a:r>
              <a:rPr lang="en-US" dirty="0"/>
              <a:t>. Instead, support their learning and problem solving by asking good </a:t>
            </a:r>
            <a:r>
              <a:rPr lang="en-US" dirty="0" smtClean="0"/>
              <a:t>questions.</a:t>
            </a:r>
          </a:p>
          <a:p>
            <a:endParaRPr lang="en-US" dirty="0"/>
          </a:p>
          <a:p>
            <a:r>
              <a:rPr lang="en-US" dirty="0" smtClean="0"/>
              <a:t>Guide </a:t>
            </a:r>
            <a:r>
              <a:rPr lang="en-US" dirty="0"/>
              <a:t>their observation and problem solving so that they can ‘discover’ these concepts themselves. You can give them the scientific terms, such as </a:t>
            </a:r>
            <a:r>
              <a:rPr lang="en-US" i="1" dirty="0"/>
              <a:t>gravity </a:t>
            </a:r>
            <a:r>
              <a:rPr lang="en-US" dirty="0"/>
              <a:t>or </a:t>
            </a:r>
            <a:r>
              <a:rPr lang="en-US" i="1" dirty="0"/>
              <a:t>friction</a:t>
            </a:r>
            <a:r>
              <a:rPr lang="en-US" dirty="0"/>
              <a:t>, when they have observed it and are trying to describe the forces but are lacking the words. They need to recognize that there must be a force that supports movement in one direction and another force that ‘breaks’ or ‘redirects’ that movement. This conceptual understanding needs to come from the </a:t>
            </a:r>
            <a:r>
              <a:rPr lang="en-US" dirty="0" smtClean="0"/>
              <a:t>Students</a:t>
            </a:r>
            <a:r>
              <a:rPr lang="en-US" dirty="0"/>
              <a:t>. </a:t>
            </a:r>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919670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a:t>You should not have to tell them. You can follow up by telling them that for every force there is a counter-force. Forces come in pairs. In particular, they have a hard time with the concept of normal force. </a:t>
            </a:r>
            <a:endParaRPr lang="en-US" dirty="0" smtClean="0"/>
          </a:p>
          <a:p>
            <a:endParaRPr lang="en-US"/>
          </a:p>
          <a:p>
            <a:r>
              <a:rPr lang="en-US" smtClean="0"/>
              <a:t>Give </a:t>
            </a:r>
            <a:r>
              <a:rPr lang="en-US" dirty="0"/>
              <a:t>them time to realize that gravity and normal forces act on all objects on Earth at any point in time. They should then realize that any stationary object is not changing its motion (accelerating or changing direction) because the forces are balanced. </a:t>
            </a:r>
          </a:p>
          <a:p>
            <a:endParaRPr lang="en-US" dirty="0"/>
          </a:p>
        </p:txBody>
      </p:sp>
      <p:sp>
        <p:nvSpPr>
          <p:cNvPr id="4" name="Title 1"/>
          <p:cNvSpPr>
            <a:spLocks noGrp="1"/>
          </p:cNvSpPr>
          <p:nvPr>
            <p:ph type="title"/>
          </p:nvPr>
        </p:nvSpPr>
        <p:spPr/>
        <p:txBody>
          <a:bodyPr>
            <a:normAutofit/>
          </a:bodyPr>
          <a:lstStyle/>
          <a:p>
            <a:r>
              <a:rPr lang="en-US" sz="2400" b="1" dirty="0"/>
              <a:t>Investigating forces and linear motion with a model car </a:t>
            </a:r>
            <a:endParaRPr lang="en-US" sz="2400" dirty="0"/>
          </a:p>
        </p:txBody>
      </p:sp>
    </p:spTree>
    <p:extLst>
      <p:ext uri="{BB962C8B-B14F-4D97-AF65-F5344CB8AC3E}">
        <p14:creationId xmlns="" xmlns:p14="http://schemas.microsoft.com/office/powerpoint/2010/main" val="3448066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1348</TotalTime>
  <Words>1303</Words>
  <Application>Microsoft Macintosh PowerPoint</Application>
  <PresentationFormat>On-screen Show (4:3)</PresentationFormat>
  <Paragraphs>83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Lecture # 19  </vt:lpstr>
      <vt:lpstr>Teaching Tips and strategies </vt:lpstr>
      <vt:lpstr>Teaching Tips and strategies continue …..</vt:lpstr>
      <vt:lpstr>Teaching Tips and strategies continue …..</vt:lpstr>
      <vt:lpstr>Investigating forces and linear motion with a model car </vt:lpstr>
      <vt:lpstr>Investigating forces and linear motion with a model car </vt:lpstr>
      <vt:lpstr>Investigating forces and linear motion with a model car </vt:lpstr>
      <vt:lpstr>Investigating forces and linear motion with a model car </vt:lpstr>
      <vt:lpstr>Investigating forces and linear motion with a model car </vt:lpstr>
      <vt:lpstr>Investigating forces and linear motion with a model car </vt:lpstr>
      <vt:lpstr>Investigating forces and linear motion with a model car </vt:lpstr>
      <vt:lpstr>Investigating forces and linear motion with a model car </vt:lpstr>
      <vt:lpstr>Investigating forces and linear motion with a model car </vt:lpstr>
      <vt:lpstr>Investigating forces and linear motion with a model car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137</cp:revision>
  <dcterms:created xsi:type="dcterms:W3CDTF">2014-06-03T04:54:29Z</dcterms:created>
  <dcterms:modified xsi:type="dcterms:W3CDTF">2014-07-16T22:44:05Z</dcterms:modified>
</cp:coreProperties>
</file>