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5" d="100"/>
          <a:sy n="75" d="100"/>
        </p:scale>
        <p:origin x="-547" y="47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881590-11C4-4A69-BC00-18F13E7303BB}" type="datetimeFigureOut">
              <a:rPr lang="en-US" smtClean="0"/>
              <a:pPr/>
              <a:t>7/15/2014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335419-7833-409D-99F6-209D0F8ECFBE}" type="slidenum">
              <a:rPr lang="en-US" smtClean="0"/>
              <a:pPr/>
              <a:t>‹#›</a:t>
            </a:fld>
            <a:endParaRPr lang="en-US"/>
          </a:p>
        </p:txBody>
      </p:sp>
    </p:spTree>
    <p:extLst>
      <p:ext uri="{BB962C8B-B14F-4D97-AF65-F5344CB8AC3E}">
        <p14:creationId xmlns="" xmlns:p14="http://schemas.microsoft.com/office/powerpoint/2010/main" val="3665954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B07E35-5DAB-4BF1-AFE8-FD8B6681FB57}" type="datetimeFigureOut">
              <a:rPr lang="en-US" smtClean="0"/>
              <a:pPr/>
              <a:t>7/15/2014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1B07E35-5DAB-4BF1-AFE8-FD8B6681FB57}" type="datetimeFigureOut">
              <a:rPr lang="en-US" smtClean="0"/>
              <a:pPr/>
              <a:t>7/15/2014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1B07E35-5DAB-4BF1-AFE8-FD8B6681FB57}" type="datetimeFigureOut">
              <a:rPr lang="en-US" smtClean="0"/>
              <a:pPr/>
              <a:t>7/15/2014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1B07E35-5DAB-4BF1-AFE8-FD8B6681FB57}" type="datetimeFigureOut">
              <a:rPr lang="en-US" smtClean="0"/>
              <a:pPr/>
              <a:t>7/15/2014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07E35-5DAB-4BF1-AFE8-FD8B6681FB57}" type="datetimeFigureOut">
              <a:rPr lang="en-US" smtClean="0"/>
              <a:pPr/>
              <a:t>7/15/2014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7/15/2014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7/15/2014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B07E35-5DAB-4BF1-AFE8-FD8B6681FB57}" type="datetimeFigureOut">
              <a:rPr lang="en-US" smtClean="0"/>
              <a:pPr/>
              <a:t>7/15/2014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E22D92-BADD-41F5-B6D2-147995E5C61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667000"/>
            <a:ext cx="7772400" cy="1470025"/>
          </a:xfrm>
        </p:spPr>
        <p:txBody>
          <a:bodyPr>
            <a:normAutofit/>
          </a:bodyPr>
          <a:lstStyle/>
          <a:p>
            <a:r>
              <a:rPr lang="en-US" sz="3200" b="1" dirty="0" smtClean="0"/>
              <a:t>Lecture # 18 </a:t>
            </a:r>
            <a:br>
              <a:rPr lang="en-US" sz="3200" b="1" dirty="0" smtClean="0"/>
            </a:br>
            <a:endParaRPr lang="en-US" sz="3200" b="1" dirty="0"/>
          </a:p>
        </p:txBody>
      </p:sp>
      <p:sp>
        <p:nvSpPr>
          <p:cNvPr id="5" name="Title 1"/>
          <p:cNvSpPr txBox="1">
            <a:spLocks/>
          </p:cNvSpPr>
          <p:nvPr/>
        </p:nvSpPr>
        <p:spPr>
          <a:xfrm>
            <a:off x="1143000" y="1371600"/>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tx1"/>
                </a:solidFill>
                <a:effectLst/>
                <a:uLnTx/>
                <a:uFillTx/>
                <a:latin typeface="+mj-lt"/>
                <a:ea typeface="+mj-ea"/>
                <a:cs typeface="+mj-cs"/>
              </a:rPr>
              <a:t>SCIENCE 1 </a:t>
            </a:r>
            <a:br>
              <a:rPr kumimoji="0" lang="en-US" sz="3200" b="1" i="0" u="none" strike="noStrike" kern="1200" cap="none" spc="0" normalizeH="0" baseline="0" noProof="0" dirty="0" smtClean="0">
                <a:ln>
                  <a:noFill/>
                </a:ln>
                <a:solidFill>
                  <a:schemeClr val="tx1"/>
                </a:solidFill>
                <a:effectLst/>
                <a:uLnTx/>
                <a:uFillTx/>
                <a:latin typeface="+mj-lt"/>
                <a:ea typeface="+mj-ea"/>
                <a:cs typeface="+mj-cs"/>
              </a:rPr>
            </a:br>
            <a:r>
              <a:rPr kumimoji="0" lang="en-US" sz="3200" b="1" i="0" u="none" strike="noStrike" kern="1200" cap="none" spc="0" normalizeH="0" baseline="0" noProof="0" dirty="0" smtClean="0">
                <a:ln>
                  <a:noFill/>
                </a:ln>
                <a:solidFill>
                  <a:schemeClr val="tx1"/>
                </a:solidFill>
                <a:effectLst/>
                <a:uLnTx/>
                <a:uFillTx/>
                <a:latin typeface="+mj-lt"/>
                <a:ea typeface="+mj-ea"/>
                <a:cs typeface="+mj-cs"/>
              </a:rPr>
              <a:t>ASSOCIATE DEGREE IN EDUCATION </a:t>
            </a:r>
          </a:p>
        </p:txBody>
      </p:sp>
      <p:sp>
        <p:nvSpPr>
          <p:cNvPr id="6" name="Title 1"/>
          <p:cNvSpPr txBox="1">
            <a:spLocks/>
          </p:cNvSpPr>
          <p:nvPr/>
        </p:nvSpPr>
        <p:spPr>
          <a:xfrm>
            <a:off x="685800" y="3886200"/>
            <a:ext cx="8229600" cy="838200"/>
          </a:xfrm>
          <a:prstGeom prst="rect">
            <a:avLst/>
          </a:prstGeom>
        </p:spPr>
        <p:txBody>
          <a:bodyPr vert="horz" lIns="91440" tIns="45720" rIns="91440" bIns="45720" rtlCol="0" anchor="ctr">
            <a:noAutofit/>
          </a:bodyPr>
          <a:lstStyle/>
          <a:p>
            <a:endParaRPr lang="en-US" sz="2000" b="1" u="sng" dirty="0"/>
          </a:p>
        </p:txBody>
      </p:sp>
      <p:sp>
        <p:nvSpPr>
          <p:cNvPr id="7" name="Title 1"/>
          <p:cNvSpPr txBox="1">
            <a:spLocks/>
          </p:cNvSpPr>
          <p:nvPr/>
        </p:nvSpPr>
        <p:spPr>
          <a:xfrm>
            <a:off x="914400" y="3733800"/>
            <a:ext cx="8229600" cy="1447800"/>
          </a:xfrm>
          <a:prstGeom prst="rect">
            <a:avLst/>
          </a:prstGeom>
        </p:spPr>
        <p:txBody>
          <a:bodyPr vert="horz" lIns="91440" tIns="45720" rIns="91440" bIns="45720" rtlCol="0" anchor="ctr">
            <a:noAutofit/>
          </a:bodyPr>
          <a:lstStyle/>
          <a:p>
            <a:pPr algn="ctr"/>
            <a:endParaRPr lang="en-US" sz="3200" dirty="0"/>
          </a:p>
          <a:p>
            <a:pPr algn="ctr"/>
            <a:r>
              <a:rPr lang="en-US" sz="3200" b="1" dirty="0"/>
              <a:t>FORCE AND MOTION</a:t>
            </a:r>
            <a:endParaRPr lang="en-US" sz="3200" b="1" u="sng" dirty="0">
              <a:solidFill>
                <a:srgbClr val="00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the Unit </a:t>
            </a:r>
            <a:endParaRPr lang="en-US" dirty="0"/>
          </a:p>
        </p:txBody>
      </p:sp>
      <p:sp>
        <p:nvSpPr>
          <p:cNvPr id="3" name="Content Placeholder 2"/>
          <p:cNvSpPr>
            <a:spLocks noGrp="1"/>
          </p:cNvSpPr>
          <p:nvPr>
            <p:ph idx="1"/>
          </p:nvPr>
        </p:nvSpPr>
        <p:spPr>
          <a:xfrm>
            <a:off x="533400" y="1371600"/>
            <a:ext cx="8229600" cy="4525963"/>
          </a:xfrm>
        </p:spPr>
        <p:txBody>
          <a:bodyPr>
            <a:normAutofit fontScale="92500" lnSpcReduction="10000"/>
          </a:bodyPr>
          <a:lstStyle/>
          <a:p>
            <a:endParaRPr lang="en-US" dirty="0"/>
          </a:p>
          <a:p>
            <a:r>
              <a:rPr lang="en-US" dirty="0"/>
              <a:t>This unit builds a foundation for an appreciation for physics as its own scientific discipline. </a:t>
            </a:r>
            <a:endParaRPr lang="en-US" dirty="0" smtClean="0"/>
          </a:p>
          <a:p>
            <a:endParaRPr lang="en-US" dirty="0"/>
          </a:p>
          <a:p>
            <a:r>
              <a:rPr lang="en-US" dirty="0" smtClean="0"/>
              <a:t>It </a:t>
            </a:r>
            <a:r>
              <a:rPr lang="en-US" dirty="0"/>
              <a:t>provides an understanding of the processes by which physicists increase knowledge in their field. </a:t>
            </a:r>
            <a:endParaRPr lang="en-US" dirty="0" smtClean="0"/>
          </a:p>
          <a:p>
            <a:endParaRPr lang="en-US" dirty="0"/>
          </a:p>
          <a:p>
            <a:r>
              <a:rPr lang="en-US" dirty="0" smtClean="0"/>
              <a:t>Teachers </a:t>
            </a:r>
            <a:r>
              <a:rPr lang="en-US" dirty="0"/>
              <a:t>investigate physics through explorations of force and linear motion. </a:t>
            </a:r>
          </a:p>
        </p:txBody>
      </p:sp>
    </p:spTree>
    <p:extLst>
      <p:ext uri="{BB962C8B-B14F-4D97-AF65-F5344CB8AC3E}">
        <p14:creationId xmlns="" xmlns:p14="http://schemas.microsoft.com/office/powerpoint/2010/main" val="12416252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Week-wise Plan </a:t>
            </a:r>
            <a:endParaRPr lang="en-US" dirty="0"/>
          </a:p>
        </p:txBody>
      </p:sp>
      <p:sp>
        <p:nvSpPr>
          <p:cNvPr id="3" name="Content Placeholder 2"/>
          <p:cNvSpPr>
            <a:spLocks noGrp="1"/>
          </p:cNvSpPr>
          <p:nvPr>
            <p:ph idx="1"/>
          </p:nvPr>
        </p:nvSpPr>
        <p:spPr>
          <a:xfrm>
            <a:off x="457200" y="1524000"/>
            <a:ext cx="8229600" cy="4525963"/>
          </a:xfrm>
        </p:spPr>
        <p:txBody>
          <a:bodyPr>
            <a:normAutofit fontScale="85000" lnSpcReduction="10000"/>
          </a:bodyPr>
          <a:lstStyle/>
          <a:p>
            <a:r>
              <a:rPr lang="en-US" dirty="0"/>
              <a:t>In the first week, they apply forces and cause linear motion at constant speed and direction. Then they move on to accelerated motion in a straight line. </a:t>
            </a:r>
            <a:endParaRPr lang="en-US" dirty="0" smtClean="0"/>
          </a:p>
          <a:p>
            <a:endParaRPr lang="en-US" dirty="0"/>
          </a:p>
          <a:p>
            <a:r>
              <a:rPr lang="en-US" dirty="0" smtClean="0"/>
              <a:t>In </a:t>
            </a:r>
            <a:r>
              <a:rPr lang="en-US" dirty="0"/>
              <a:t>the second week, the study is expanded to motion that can change in magnitude and direction. </a:t>
            </a:r>
            <a:endParaRPr lang="en-US" dirty="0" smtClean="0"/>
          </a:p>
          <a:p>
            <a:endParaRPr lang="en-US" dirty="0"/>
          </a:p>
          <a:p>
            <a:r>
              <a:rPr lang="en-US" dirty="0"/>
              <a:t>The third week of this unit develops and deepens the prospective teacher’s pedagogical content knowledge. They can then successfully introduce young children to appropriate concepts related to force and motion. </a:t>
            </a:r>
          </a:p>
        </p:txBody>
      </p:sp>
    </p:spTree>
    <p:extLst>
      <p:ext uri="{BB962C8B-B14F-4D97-AF65-F5344CB8AC3E}">
        <p14:creationId xmlns="" xmlns:p14="http://schemas.microsoft.com/office/powerpoint/2010/main" val="2226836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Teachers </a:t>
            </a:r>
            <a:r>
              <a:rPr lang="en-US" sz="3200" dirty="0"/>
              <a:t>focus on the following </a:t>
            </a:r>
            <a:r>
              <a:rPr lang="en-US" sz="3200" dirty="0" smtClean="0"/>
              <a:t>topics:</a:t>
            </a:r>
            <a:endParaRPr lang="en-US" sz="3200" dirty="0"/>
          </a:p>
        </p:txBody>
      </p:sp>
      <p:sp>
        <p:nvSpPr>
          <p:cNvPr id="3" name="Content Placeholder 2"/>
          <p:cNvSpPr>
            <a:spLocks noGrp="1"/>
          </p:cNvSpPr>
          <p:nvPr>
            <p:ph idx="1"/>
          </p:nvPr>
        </p:nvSpPr>
        <p:spPr>
          <a:xfrm>
            <a:off x="1676400" y="1066800"/>
            <a:ext cx="7086600" cy="4525963"/>
          </a:xfrm>
        </p:spPr>
        <p:txBody>
          <a:bodyPr>
            <a:normAutofit lnSpcReduction="10000"/>
          </a:bodyPr>
          <a:lstStyle/>
          <a:p>
            <a:pPr marL="0" indent="0">
              <a:buNone/>
            </a:pPr>
            <a:endParaRPr lang="en-US" dirty="0"/>
          </a:p>
          <a:p>
            <a:pPr marL="514350" indent="-514350">
              <a:buFont typeface="+mj-lt"/>
              <a:buAutoNum type="arabicPeriod"/>
            </a:pPr>
            <a:r>
              <a:rPr lang="en-US" dirty="0"/>
              <a:t>Motion </a:t>
            </a:r>
          </a:p>
          <a:p>
            <a:pPr marL="514350" indent="-514350">
              <a:buFont typeface="+mj-lt"/>
              <a:buAutoNum type="arabicPeriod"/>
            </a:pPr>
            <a:r>
              <a:rPr lang="en-US" dirty="0"/>
              <a:t>The laws of motion </a:t>
            </a:r>
          </a:p>
          <a:p>
            <a:pPr marL="514350" indent="-514350">
              <a:buFont typeface="+mj-lt"/>
              <a:buAutoNum type="arabicPeriod"/>
            </a:pPr>
            <a:r>
              <a:rPr lang="en-US" dirty="0"/>
              <a:t>Concepts of inertia and mass </a:t>
            </a:r>
          </a:p>
          <a:p>
            <a:pPr marL="514350" indent="-514350">
              <a:buFont typeface="+mj-lt"/>
              <a:buAutoNum type="arabicPeriod"/>
            </a:pPr>
            <a:r>
              <a:rPr lang="en-US" dirty="0"/>
              <a:t>The relationship between action and reaction </a:t>
            </a:r>
          </a:p>
          <a:p>
            <a:pPr marL="514350" indent="-514350">
              <a:buFont typeface="+mj-lt"/>
              <a:buAutoNum type="arabicPeriod"/>
            </a:pPr>
            <a:r>
              <a:rPr lang="fr-FR" dirty="0"/>
              <a:t>Force pairs </a:t>
            </a:r>
          </a:p>
          <a:p>
            <a:pPr marL="514350" indent="-514350">
              <a:buFont typeface="+mj-lt"/>
              <a:buAutoNum type="arabicPeriod"/>
            </a:pPr>
            <a:r>
              <a:rPr lang="en-US" dirty="0"/>
              <a:t>Force and acceleration </a:t>
            </a:r>
          </a:p>
          <a:p>
            <a:endParaRPr lang="en-US" dirty="0"/>
          </a:p>
        </p:txBody>
      </p:sp>
    </p:spTree>
    <p:extLst>
      <p:ext uri="{BB962C8B-B14F-4D97-AF65-F5344CB8AC3E}">
        <p14:creationId xmlns="" xmlns:p14="http://schemas.microsoft.com/office/powerpoint/2010/main" val="5453402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Areas of Focus </a:t>
            </a:r>
            <a:endParaRPr lang="en-US" dirty="0"/>
          </a:p>
        </p:txBody>
      </p:sp>
      <p:sp>
        <p:nvSpPr>
          <p:cNvPr id="3" name="Content Placeholder 2"/>
          <p:cNvSpPr>
            <a:spLocks noGrp="1"/>
          </p:cNvSpPr>
          <p:nvPr>
            <p:ph idx="1"/>
          </p:nvPr>
        </p:nvSpPr>
        <p:spPr>
          <a:xfrm>
            <a:off x="457200" y="1219200"/>
            <a:ext cx="8229600" cy="4144963"/>
          </a:xfrm>
        </p:spPr>
        <p:txBody>
          <a:bodyPr>
            <a:normAutofit lnSpcReduction="10000"/>
          </a:bodyPr>
          <a:lstStyle/>
          <a:p>
            <a:pPr marL="0" indent="0">
              <a:buNone/>
            </a:pPr>
            <a:endParaRPr lang="en-US" dirty="0"/>
          </a:p>
          <a:p>
            <a:r>
              <a:rPr lang="en-US" dirty="0"/>
              <a:t>You should make an effort to help </a:t>
            </a:r>
            <a:r>
              <a:rPr lang="en-US" dirty="0" smtClean="0"/>
              <a:t>Student </a:t>
            </a:r>
            <a:r>
              <a:rPr lang="en-US" dirty="0"/>
              <a:t>develop an understanding of the distinction among speed, velocity, and acceleration. </a:t>
            </a:r>
            <a:endParaRPr lang="en-US" dirty="0" smtClean="0"/>
          </a:p>
          <a:p>
            <a:endParaRPr lang="en-US" dirty="0"/>
          </a:p>
          <a:p>
            <a:r>
              <a:rPr lang="en-US" dirty="0"/>
              <a:t>The unit identifies a variety of forces considered in Science I (for instance, normal force, friction, gravity, net force</a:t>
            </a:r>
            <a:r>
              <a:rPr lang="en-US" dirty="0" smtClean="0"/>
              <a:t>). </a:t>
            </a:r>
            <a:endParaRPr lang="en-US" dirty="0"/>
          </a:p>
        </p:txBody>
      </p:sp>
    </p:spTree>
    <p:extLst>
      <p:ext uri="{BB962C8B-B14F-4D97-AF65-F5344CB8AC3E}">
        <p14:creationId xmlns="" xmlns:p14="http://schemas.microsoft.com/office/powerpoint/2010/main" val="5220483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Learning </a:t>
            </a:r>
            <a:r>
              <a:rPr lang="en-US" dirty="0"/>
              <a:t>outcomes for this unit </a:t>
            </a:r>
          </a:p>
        </p:txBody>
      </p:sp>
      <p:sp>
        <p:nvSpPr>
          <p:cNvPr id="3" name="Content Placeholder 2"/>
          <p:cNvSpPr>
            <a:spLocks noGrp="1"/>
          </p:cNvSpPr>
          <p:nvPr>
            <p:ph idx="1"/>
          </p:nvPr>
        </p:nvSpPr>
        <p:spPr/>
        <p:txBody>
          <a:bodyPr>
            <a:normAutofit fontScale="77500" lnSpcReduction="20000"/>
          </a:bodyPr>
          <a:lstStyle/>
          <a:p>
            <a:endParaRPr lang="en-US" dirty="0"/>
          </a:p>
          <a:p>
            <a:r>
              <a:rPr lang="en-US" dirty="0"/>
              <a:t>Student Teachers should be able to: </a:t>
            </a:r>
            <a:endParaRPr lang="en-US" dirty="0" smtClean="0"/>
          </a:p>
          <a:p>
            <a:pPr marL="0" indent="0">
              <a:buNone/>
            </a:pPr>
            <a:endParaRPr lang="en-US" dirty="0"/>
          </a:p>
          <a:p>
            <a:pPr marL="514350" indent="-514350">
              <a:buFont typeface="+mj-lt"/>
              <a:buAutoNum type="arabicPeriod"/>
            </a:pPr>
            <a:r>
              <a:rPr lang="en-US" dirty="0" smtClean="0"/>
              <a:t>articulate </a:t>
            </a:r>
            <a:r>
              <a:rPr lang="en-US" dirty="0"/>
              <a:t>and demonstrate the principles of motion and forces and apply them to examples of interactions between objects </a:t>
            </a:r>
          </a:p>
          <a:p>
            <a:pPr marL="514350" indent="-514350">
              <a:buFont typeface="+mj-lt"/>
              <a:buAutoNum type="arabicPeriod"/>
            </a:pPr>
            <a:r>
              <a:rPr lang="en-US" dirty="0" smtClean="0"/>
              <a:t>investigate </a:t>
            </a:r>
            <a:r>
              <a:rPr lang="en-US" dirty="0"/>
              <a:t>the relationships among force, mass, and motion of an object or system </a:t>
            </a:r>
          </a:p>
          <a:p>
            <a:pPr marL="514350" indent="-514350">
              <a:buFont typeface="+mj-lt"/>
              <a:buAutoNum type="arabicPeriod"/>
            </a:pPr>
            <a:r>
              <a:rPr lang="en-US" dirty="0" smtClean="0"/>
              <a:t>conduct </a:t>
            </a:r>
            <a:r>
              <a:rPr lang="en-US" dirty="0"/>
              <a:t>investigations to determine the position and direction of a moving object (and represent its motion on a graph) </a:t>
            </a:r>
          </a:p>
          <a:p>
            <a:pPr marL="514350" indent="-514350">
              <a:buFont typeface="+mj-lt"/>
              <a:buAutoNum type="arabicPeriod"/>
            </a:pPr>
            <a:r>
              <a:rPr lang="en-US" dirty="0" smtClean="0"/>
              <a:t>draw </a:t>
            </a:r>
            <a:r>
              <a:rPr lang="en-US" dirty="0"/>
              <a:t>free-body diagrams that list all the forces acting on an object and the resulting direction of motion </a:t>
            </a:r>
          </a:p>
        </p:txBody>
      </p:sp>
    </p:spTree>
    <p:extLst>
      <p:ext uri="{BB962C8B-B14F-4D97-AF65-F5344CB8AC3E}">
        <p14:creationId xmlns="" xmlns:p14="http://schemas.microsoft.com/office/powerpoint/2010/main" val="20752100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Learning </a:t>
            </a:r>
            <a:r>
              <a:rPr lang="en-US" sz="2800" dirty="0"/>
              <a:t>outcomes for this </a:t>
            </a:r>
            <a:r>
              <a:rPr lang="en-US" sz="2800" dirty="0" smtClean="0"/>
              <a:t>unit continue ……… </a:t>
            </a:r>
            <a:endParaRPr lang="en-US" sz="2800" dirty="0"/>
          </a:p>
        </p:txBody>
      </p:sp>
      <p:sp>
        <p:nvSpPr>
          <p:cNvPr id="3" name="Content Placeholder 2"/>
          <p:cNvSpPr>
            <a:spLocks noGrp="1"/>
          </p:cNvSpPr>
          <p:nvPr>
            <p:ph idx="1"/>
          </p:nvPr>
        </p:nvSpPr>
        <p:spPr>
          <a:xfrm>
            <a:off x="457200" y="1143000"/>
            <a:ext cx="8229600" cy="4525963"/>
          </a:xfrm>
        </p:spPr>
        <p:txBody>
          <a:bodyPr>
            <a:normAutofit fontScale="85000" lnSpcReduction="20000"/>
          </a:bodyPr>
          <a:lstStyle/>
          <a:p>
            <a:endParaRPr lang="en-US" dirty="0"/>
          </a:p>
          <a:p>
            <a:r>
              <a:rPr lang="en-US" dirty="0"/>
              <a:t>Student Teachers should be able to: </a:t>
            </a:r>
            <a:endParaRPr lang="en-US" dirty="0" smtClean="0"/>
          </a:p>
          <a:p>
            <a:pPr marL="0" indent="0">
              <a:buNone/>
            </a:pPr>
            <a:endParaRPr lang="en-US" dirty="0"/>
          </a:p>
          <a:p>
            <a:pPr marL="514350" indent="-514350">
              <a:buFont typeface="+mj-lt"/>
              <a:buAutoNum type="arabicPeriod" startAt="5"/>
            </a:pPr>
            <a:r>
              <a:rPr lang="en-US" dirty="0" smtClean="0"/>
              <a:t>analyse </a:t>
            </a:r>
            <a:r>
              <a:rPr lang="en-US" dirty="0"/>
              <a:t>the motion of objects by the classical relationships known as the laws of motion </a:t>
            </a:r>
            <a:endParaRPr lang="en-US" dirty="0" smtClean="0"/>
          </a:p>
          <a:p>
            <a:pPr marL="514350" indent="-514350">
              <a:buFont typeface="+mj-lt"/>
              <a:buAutoNum type="arabicPeriod" startAt="5"/>
            </a:pPr>
            <a:endParaRPr lang="en-US" dirty="0"/>
          </a:p>
          <a:p>
            <a:pPr marL="514350" indent="-514350">
              <a:buFont typeface="+mj-lt"/>
              <a:buAutoNum type="arabicPeriod" startAt="5"/>
            </a:pPr>
            <a:r>
              <a:rPr lang="en-US" dirty="0" smtClean="0"/>
              <a:t>begin </a:t>
            </a:r>
            <a:r>
              <a:rPr lang="en-US" dirty="0"/>
              <a:t>to identify the unit’s underlying core science concepts for children in elementary grades </a:t>
            </a:r>
            <a:endParaRPr lang="en-US" dirty="0" smtClean="0"/>
          </a:p>
          <a:p>
            <a:pPr marL="514350" indent="-514350">
              <a:buFont typeface="+mj-lt"/>
              <a:buAutoNum type="arabicPeriod" startAt="5"/>
            </a:pPr>
            <a:endParaRPr lang="en-US" dirty="0"/>
          </a:p>
          <a:p>
            <a:pPr marL="514350" indent="-514350">
              <a:buFont typeface="+mj-lt"/>
              <a:buAutoNum type="arabicPeriod" startAt="5"/>
            </a:pPr>
            <a:r>
              <a:rPr lang="en-US" dirty="0" smtClean="0"/>
              <a:t>design </a:t>
            </a:r>
            <a:r>
              <a:rPr lang="en-US" dirty="0"/>
              <a:t>inquiry-based activities and learning outcomes that are age appropriate.</a:t>
            </a:r>
          </a:p>
          <a:p>
            <a:endParaRPr lang="en-US" dirty="0"/>
          </a:p>
        </p:txBody>
      </p:sp>
    </p:spTree>
    <p:extLst>
      <p:ext uri="{BB962C8B-B14F-4D97-AF65-F5344CB8AC3E}">
        <p14:creationId xmlns="" xmlns:p14="http://schemas.microsoft.com/office/powerpoint/2010/main" val="10334307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
            </a:r>
            <a:br>
              <a:rPr lang="en-US" sz="2800" dirty="0"/>
            </a:br>
            <a:r>
              <a:rPr lang="en-US" sz="2800" dirty="0"/>
              <a:t>Overall teaching suggestions: Essential core vocabulary </a:t>
            </a:r>
          </a:p>
        </p:txBody>
      </p:sp>
      <p:sp>
        <p:nvSpPr>
          <p:cNvPr id="3" name="Content Placeholder 2"/>
          <p:cNvSpPr>
            <a:spLocks noGrp="1"/>
          </p:cNvSpPr>
          <p:nvPr>
            <p:ph idx="1"/>
          </p:nvPr>
        </p:nvSpPr>
        <p:spPr>
          <a:xfrm>
            <a:off x="533400" y="1371600"/>
            <a:ext cx="8229600" cy="4525963"/>
          </a:xfrm>
        </p:spPr>
        <p:txBody>
          <a:bodyPr>
            <a:normAutofit fontScale="62500" lnSpcReduction="20000"/>
          </a:bodyPr>
          <a:lstStyle/>
          <a:p>
            <a:endParaRPr lang="en-US" dirty="0"/>
          </a:p>
          <a:p>
            <a:r>
              <a:rPr lang="en-US" dirty="0"/>
              <a:t>Because there are so many misconceptions about forces, it is important that </a:t>
            </a:r>
            <a:r>
              <a:rPr lang="en-US" dirty="0" smtClean="0"/>
              <a:t>Student </a:t>
            </a:r>
            <a:r>
              <a:rPr lang="en-US" dirty="0"/>
              <a:t>develop a clear idea of what </a:t>
            </a:r>
            <a:r>
              <a:rPr lang="en-US" i="1" dirty="0"/>
              <a:t>force </a:t>
            </a:r>
            <a:r>
              <a:rPr lang="en-US" dirty="0"/>
              <a:t>means. </a:t>
            </a:r>
            <a:r>
              <a:rPr lang="en-US" i="1" dirty="0"/>
              <a:t>Force </a:t>
            </a:r>
            <a:r>
              <a:rPr lang="en-US" dirty="0"/>
              <a:t>is an action or agency that acts on a body and can cause a body to accelerate. </a:t>
            </a:r>
            <a:endParaRPr lang="en-US" dirty="0" smtClean="0"/>
          </a:p>
          <a:p>
            <a:endParaRPr lang="en-US" dirty="0"/>
          </a:p>
          <a:p>
            <a:r>
              <a:rPr lang="en-US" dirty="0" smtClean="0"/>
              <a:t>Generally</a:t>
            </a:r>
            <a:r>
              <a:rPr lang="en-US" dirty="0"/>
              <a:t>, they should be able to distinguish between two classes of forces: </a:t>
            </a:r>
          </a:p>
          <a:p>
            <a:pPr marL="0" indent="0">
              <a:buNone/>
            </a:pPr>
            <a:endParaRPr lang="en-US" dirty="0" smtClean="0"/>
          </a:p>
          <a:p>
            <a:pPr marL="0" indent="0">
              <a:buNone/>
            </a:pPr>
            <a:r>
              <a:rPr lang="en-US" dirty="0" smtClean="0"/>
              <a:t>1</a:t>
            </a:r>
            <a:r>
              <a:rPr lang="en-US" dirty="0"/>
              <a:t>) </a:t>
            </a:r>
            <a:r>
              <a:rPr lang="en-US" b="1" dirty="0"/>
              <a:t>Contact</a:t>
            </a:r>
            <a:r>
              <a:rPr lang="en-US" dirty="0"/>
              <a:t>—types of forces in which the two interacting objects are physically in contact with each other </a:t>
            </a:r>
            <a:endParaRPr lang="en-US" dirty="0" smtClean="0"/>
          </a:p>
          <a:p>
            <a:pPr marL="0" indent="0">
              <a:buNone/>
            </a:pPr>
            <a:endParaRPr lang="en-US" dirty="0"/>
          </a:p>
          <a:p>
            <a:pPr marL="0" indent="0">
              <a:buNone/>
            </a:pPr>
            <a:r>
              <a:rPr lang="en-US" dirty="0"/>
              <a:t>2) </a:t>
            </a:r>
            <a:r>
              <a:rPr lang="en-US" b="1" dirty="0"/>
              <a:t>Non-contact</a:t>
            </a:r>
            <a:r>
              <a:rPr lang="en-US" dirty="0"/>
              <a:t>—types of forces in which the two interacting objects are not in physical contact but are able to exert a push or pull despite the physical separation. </a:t>
            </a:r>
          </a:p>
          <a:p>
            <a:endParaRPr lang="en-US" dirty="0"/>
          </a:p>
        </p:txBody>
      </p:sp>
    </p:spTree>
    <p:extLst>
      <p:ext uri="{BB962C8B-B14F-4D97-AF65-F5344CB8AC3E}">
        <p14:creationId xmlns="" xmlns:p14="http://schemas.microsoft.com/office/powerpoint/2010/main" val="33255147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en-US" sz="2400" dirty="0"/>
              <a:t>Overall teaching suggestions: Essential core vocabulary </a:t>
            </a:r>
            <a:r>
              <a:rPr lang="en-US" sz="2400" dirty="0" smtClean="0"/>
              <a:t>Continue……</a:t>
            </a:r>
            <a:endParaRPr lang="en-US" sz="2400" dirty="0"/>
          </a:p>
        </p:txBody>
      </p:sp>
      <p:sp>
        <p:nvSpPr>
          <p:cNvPr id="3" name="Content Placeholder 2"/>
          <p:cNvSpPr>
            <a:spLocks noGrp="1"/>
          </p:cNvSpPr>
          <p:nvPr>
            <p:ph idx="1"/>
          </p:nvPr>
        </p:nvSpPr>
        <p:spPr>
          <a:xfrm>
            <a:off x="457200" y="1295400"/>
            <a:ext cx="8229600" cy="4525963"/>
          </a:xfrm>
        </p:spPr>
        <p:txBody>
          <a:bodyPr>
            <a:normAutofit fontScale="62500" lnSpcReduction="20000"/>
          </a:bodyPr>
          <a:lstStyle/>
          <a:p>
            <a:endParaRPr lang="en-US" dirty="0"/>
          </a:p>
          <a:p>
            <a:r>
              <a:rPr lang="en-US" dirty="0"/>
              <a:t>Other terms will be important to understand because they relate to the </a:t>
            </a:r>
            <a:r>
              <a:rPr lang="en-US" dirty="0" err="1"/>
              <a:t>behaviour</a:t>
            </a:r>
            <a:r>
              <a:rPr lang="en-US" dirty="0"/>
              <a:t> of all forces on objects. </a:t>
            </a:r>
            <a:endParaRPr lang="en-US" dirty="0" smtClean="0"/>
          </a:p>
          <a:p>
            <a:endParaRPr lang="en-US" dirty="0"/>
          </a:p>
          <a:p>
            <a:r>
              <a:rPr lang="en-US" dirty="0" smtClean="0"/>
              <a:t>Two </a:t>
            </a:r>
            <a:r>
              <a:rPr lang="en-US" dirty="0"/>
              <a:t>key terms are </a:t>
            </a:r>
            <a:r>
              <a:rPr lang="en-US" i="1" dirty="0"/>
              <a:t>dynamic equilibrium </a:t>
            </a:r>
            <a:r>
              <a:rPr lang="en-US" dirty="0"/>
              <a:t>and </a:t>
            </a:r>
            <a:r>
              <a:rPr lang="en-US" i="1" dirty="0"/>
              <a:t>net forces</a:t>
            </a:r>
            <a:r>
              <a:rPr lang="en-US" dirty="0"/>
              <a:t>. </a:t>
            </a:r>
            <a:r>
              <a:rPr lang="en-US" i="1" dirty="0"/>
              <a:t>Dynamic equilibrium </a:t>
            </a:r>
            <a:r>
              <a:rPr lang="en-US" dirty="0"/>
              <a:t>is a condition of flux but with all influences (forces) in balance. It is a term relevant to other areas of science as well, such as chemical reactions. </a:t>
            </a:r>
            <a:endParaRPr lang="en-US" dirty="0" smtClean="0"/>
          </a:p>
          <a:p>
            <a:endParaRPr lang="en-US" i="1" dirty="0"/>
          </a:p>
          <a:p>
            <a:r>
              <a:rPr lang="en-US" i="1" dirty="0" smtClean="0"/>
              <a:t>Net </a:t>
            </a:r>
            <a:r>
              <a:rPr lang="en-US" i="1" dirty="0"/>
              <a:t>force </a:t>
            </a:r>
            <a:r>
              <a:rPr lang="en-US" dirty="0"/>
              <a:t>is the sum of the magnitude of all (force) vectors, including the sum of their directions (relative to axes). Vectors are added graphically. </a:t>
            </a:r>
            <a:endParaRPr lang="en-US" dirty="0" smtClean="0"/>
          </a:p>
          <a:p>
            <a:endParaRPr lang="en-US" dirty="0"/>
          </a:p>
          <a:p>
            <a:r>
              <a:rPr lang="en-US" dirty="0" smtClean="0"/>
              <a:t>As Students attempt </a:t>
            </a:r>
            <a:r>
              <a:rPr lang="en-US" dirty="0"/>
              <a:t>to display the magnitude and direction of forces acting on an object, they begin to refer to those representations as </a:t>
            </a:r>
            <a:r>
              <a:rPr lang="en-US" i="1" dirty="0"/>
              <a:t>free-body diagrams</a:t>
            </a:r>
            <a:r>
              <a:rPr lang="en-US" dirty="0"/>
              <a:t>. </a:t>
            </a:r>
          </a:p>
        </p:txBody>
      </p:sp>
    </p:spTree>
    <p:extLst>
      <p:ext uri="{BB962C8B-B14F-4D97-AF65-F5344CB8AC3E}">
        <p14:creationId xmlns="" xmlns:p14="http://schemas.microsoft.com/office/powerpoint/2010/main" val="11028697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 </a:t>
            </a:r>
            <a:r>
              <a:rPr lang="en-US" dirty="0"/>
              <a:t>note on misconceptions </a:t>
            </a:r>
          </a:p>
        </p:txBody>
      </p:sp>
      <p:sp>
        <p:nvSpPr>
          <p:cNvPr id="3" name="Content Placeholder 2"/>
          <p:cNvSpPr>
            <a:spLocks noGrp="1"/>
          </p:cNvSpPr>
          <p:nvPr>
            <p:ph idx="1"/>
          </p:nvPr>
        </p:nvSpPr>
        <p:spPr/>
        <p:txBody>
          <a:bodyPr/>
          <a:lstStyle/>
          <a:p>
            <a:pPr marL="0" indent="0">
              <a:buNone/>
            </a:pPr>
            <a:r>
              <a:rPr lang="en-US" dirty="0" smtClean="0"/>
              <a:t>The </a:t>
            </a:r>
            <a:r>
              <a:rPr lang="en-US" dirty="0"/>
              <a:t>most common misconception is the idea that a force can be given to an object. For example, a Student </a:t>
            </a:r>
            <a:r>
              <a:rPr lang="en-US" dirty="0" smtClean="0"/>
              <a:t>might </a:t>
            </a:r>
            <a:r>
              <a:rPr lang="en-US" dirty="0"/>
              <a:t>think that when a force is applied by a hand, the force still acts on the object after the object leaves the hand. As a result, they may identify a force as causing a continuous motion. </a:t>
            </a:r>
          </a:p>
        </p:txBody>
      </p:sp>
    </p:spTree>
    <p:extLst>
      <p:ext uri="{BB962C8B-B14F-4D97-AF65-F5344CB8AC3E}">
        <p14:creationId xmlns="" xmlns:p14="http://schemas.microsoft.com/office/powerpoint/2010/main" val="38801331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a:t>
            </a:r>
            <a:r>
              <a:rPr lang="en-US" dirty="0"/>
              <a:t>note on </a:t>
            </a:r>
            <a:r>
              <a:rPr lang="en-US" dirty="0" smtClean="0"/>
              <a:t>misconceptions continue ….. </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Sometimes</a:t>
            </a:r>
            <a:r>
              <a:rPr lang="en-US" dirty="0"/>
              <a:t>, </a:t>
            </a:r>
            <a:r>
              <a:rPr lang="en-US" dirty="0" smtClean="0"/>
              <a:t>Students </a:t>
            </a:r>
            <a:r>
              <a:rPr lang="en-US" dirty="0"/>
              <a:t>might identify this ‘force’ as inertia. Once an object loses this ‘inertia’, it also stops. Thus, they believe that objects move because of some quantity they have been given</a:t>
            </a:r>
            <a:r>
              <a:rPr lang="en-US" dirty="0" smtClean="0"/>
              <a:t>.</a:t>
            </a:r>
          </a:p>
          <a:p>
            <a:pPr marL="0" indent="0">
              <a:buNone/>
            </a:pPr>
            <a:endParaRPr lang="en-US" dirty="0"/>
          </a:p>
          <a:p>
            <a:pPr marL="0" indent="0">
              <a:buNone/>
            </a:pPr>
            <a:r>
              <a:rPr lang="en-US" dirty="0" smtClean="0"/>
              <a:t>In </a:t>
            </a:r>
            <a:r>
              <a:rPr lang="en-US" dirty="0"/>
              <a:t>addition, they think it is natural for this quantity to run out and the motion of the object to cease. Another misconception is that a force must act only through contact. </a:t>
            </a:r>
          </a:p>
        </p:txBody>
      </p:sp>
    </p:spTree>
    <p:extLst>
      <p:ext uri="{BB962C8B-B14F-4D97-AF65-F5344CB8AC3E}">
        <p14:creationId xmlns="" xmlns:p14="http://schemas.microsoft.com/office/powerpoint/2010/main" val="615418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a:t>
            </a:r>
            <a:r>
              <a:rPr lang="en-US" dirty="0"/>
              <a:t>note on </a:t>
            </a:r>
            <a:r>
              <a:rPr lang="en-US" dirty="0" smtClean="0"/>
              <a:t>misconceptions continue ….. </a:t>
            </a:r>
            <a:endParaRPr lang="en-US" dirty="0"/>
          </a:p>
        </p:txBody>
      </p:sp>
      <p:sp>
        <p:nvSpPr>
          <p:cNvPr id="3" name="Content Placeholder 2"/>
          <p:cNvSpPr>
            <a:spLocks noGrp="1"/>
          </p:cNvSpPr>
          <p:nvPr>
            <p:ph idx="1"/>
          </p:nvPr>
        </p:nvSpPr>
        <p:spPr>
          <a:xfrm>
            <a:off x="457200" y="1295400"/>
            <a:ext cx="8229600" cy="4525963"/>
          </a:xfrm>
        </p:spPr>
        <p:txBody>
          <a:bodyPr>
            <a:normAutofit fontScale="62500" lnSpcReduction="20000"/>
          </a:bodyPr>
          <a:lstStyle/>
          <a:p>
            <a:endParaRPr lang="en-US" dirty="0"/>
          </a:p>
          <a:p>
            <a:r>
              <a:rPr lang="en-US" dirty="0"/>
              <a:t>To deal with misconceptions about the measurement of a moving object, graphs and visual representations are highly recommended</a:t>
            </a:r>
            <a:r>
              <a:rPr lang="en-US" dirty="0" smtClean="0"/>
              <a:t>.</a:t>
            </a:r>
          </a:p>
          <a:p>
            <a:endParaRPr lang="en-US" dirty="0"/>
          </a:p>
          <a:p>
            <a:r>
              <a:rPr lang="en-US" dirty="0" smtClean="0"/>
              <a:t>Studies </a:t>
            </a:r>
            <a:r>
              <a:rPr lang="en-US" dirty="0"/>
              <a:t>have shown that vector diagrams help </a:t>
            </a:r>
            <a:r>
              <a:rPr lang="en-US" dirty="0" smtClean="0"/>
              <a:t>Students </a:t>
            </a:r>
            <a:r>
              <a:rPr lang="en-US" dirty="0"/>
              <a:t>gain a better understanding about force and motion concepts</a:t>
            </a:r>
            <a:r>
              <a:rPr lang="en-US" dirty="0" smtClean="0"/>
              <a:t>.</a:t>
            </a:r>
          </a:p>
          <a:p>
            <a:pPr marL="0" indent="0">
              <a:buNone/>
            </a:pPr>
            <a:endParaRPr lang="en-US" dirty="0"/>
          </a:p>
          <a:p>
            <a:r>
              <a:rPr lang="en-US" dirty="0" smtClean="0"/>
              <a:t>A </a:t>
            </a:r>
            <a:r>
              <a:rPr lang="en-US" dirty="0"/>
              <a:t>recommendation is for them to use force or free-body diagrams</a:t>
            </a:r>
            <a:r>
              <a:rPr lang="en-US" dirty="0" smtClean="0"/>
              <a:t>.</a:t>
            </a:r>
          </a:p>
          <a:p>
            <a:endParaRPr lang="en-US" dirty="0"/>
          </a:p>
          <a:p>
            <a:r>
              <a:rPr lang="en-US" dirty="0" smtClean="0"/>
              <a:t> </a:t>
            </a:r>
            <a:r>
              <a:rPr lang="en-US" dirty="0"/>
              <a:t>A force or free-body diagram uses arrows to represent the forces acting on an object at a particular moment. The length of the arrow represents the relative magnitude of the force. The direction of the arrow represents the direction of the force acting on the object. It is also recommended that you consider the time during which forces act and during which speed changes. Failure to do so may be at the root of common misconceptions.</a:t>
            </a:r>
          </a:p>
        </p:txBody>
      </p:sp>
    </p:spTree>
    <p:extLst>
      <p:ext uri="{BB962C8B-B14F-4D97-AF65-F5344CB8AC3E}">
        <p14:creationId xmlns="" xmlns:p14="http://schemas.microsoft.com/office/powerpoint/2010/main" val="382179352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844</TotalTime>
  <Words>875</Words>
  <Application>Microsoft Macintosh PowerPoint</Application>
  <PresentationFormat>On-screen Show (4:3)</PresentationFormat>
  <Paragraphs>80</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Lecture # 18  </vt:lpstr>
      <vt:lpstr>Overview of the Unit </vt:lpstr>
      <vt:lpstr>Week-wise Plan </vt:lpstr>
      <vt:lpstr>Teachers focus on the following topics:</vt:lpstr>
      <vt:lpstr>Areas of Focus </vt:lpstr>
      <vt:lpstr>Learning outcomes for this unit </vt:lpstr>
      <vt:lpstr>Learning outcomes for this unit continue ……… </vt:lpstr>
      <vt:lpstr> Overall teaching suggestions: Essential core vocabulary </vt:lpstr>
      <vt:lpstr>Overall teaching suggestions: Essential core vocabulary Continue……</vt:lpstr>
      <vt:lpstr>A note on misconceptions </vt:lpstr>
      <vt:lpstr>A note on misconceptions continue ….. </vt:lpstr>
      <vt:lpstr>A note on misconceptions continue …..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 4</dc:title>
  <dc:creator>Microsoft</dc:creator>
  <cp:lastModifiedBy>stdc_lp</cp:lastModifiedBy>
  <cp:revision>135</cp:revision>
  <dcterms:created xsi:type="dcterms:W3CDTF">2014-06-03T04:54:29Z</dcterms:created>
  <dcterms:modified xsi:type="dcterms:W3CDTF">2014-07-15T16:09:47Z</dcterms:modified>
</cp:coreProperties>
</file>