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66" r:id="rId2"/>
    <p:sldId id="267" r:id="rId3"/>
    <p:sldId id="268" r:id="rId4"/>
    <p:sldId id="269" r:id="rId5"/>
    <p:sldId id="270" r:id="rId6"/>
    <p:sldId id="271" r:id="rId7"/>
    <p:sldId id="272" r:id="rId8"/>
    <p:sldId id="273" r:id="rId9"/>
    <p:sldId id="274" r:id="rId10"/>
    <p:sldId id="275" r:id="rId11"/>
    <p:sldId id="276" r:id="rId12"/>
    <p:sldId id="277" r:id="rId13"/>
    <p:sldId id="27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5" d="100"/>
          <a:sy n="75" d="100"/>
        </p:scale>
        <p:origin x="-547" y="-5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881590-11C4-4A69-BC00-18F13E7303BB}" type="datetimeFigureOut">
              <a:rPr lang="en-US" smtClean="0"/>
              <a:pPr/>
              <a:t>7/15/2014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335419-7833-409D-99F6-209D0F8ECFBE}" type="slidenum">
              <a:rPr lang="en-US" smtClean="0"/>
              <a:pPr/>
              <a:t>‹#›</a:t>
            </a:fld>
            <a:endParaRPr lang="en-US"/>
          </a:p>
        </p:txBody>
      </p:sp>
    </p:spTree>
    <p:extLst>
      <p:ext uri="{BB962C8B-B14F-4D97-AF65-F5344CB8AC3E}">
        <p14:creationId xmlns:p14="http://schemas.microsoft.com/office/powerpoint/2010/main" xmlns="" val="3665954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B07E35-5DAB-4BF1-AFE8-FD8B6681FB57}" type="datetimeFigureOut">
              <a:rPr lang="en-US" smtClean="0"/>
              <a:pPr/>
              <a:t>7/15/2014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1B07E35-5DAB-4BF1-AFE8-FD8B6681FB57}" type="datetimeFigureOut">
              <a:rPr lang="en-US" smtClean="0"/>
              <a:pPr/>
              <a:t>7/15/2014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1B07E35-5DAB-4BF1-AFE8-FD8B6681FB57}" type="datetimeFigureOut">
              <a:rPr lang="en-US" smtClean="0"/>
              <a:pPr/>
              <a:t>7/15/2014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1B07E35-5DAB-4BF1-AFE8-FD8B6681FB57}" type="datetimeFigureOut">
              <a:rPr lang="en-US" smtClean="0"/>
              <a:pPr/>
              <a:t>7/15/2014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B07E35-5DAB-4BF1-AFE8-FD8B6681FB57}" type="datetimeFigureOut">
              <a:rPr lang="en-US" smtClean="0"/>
              <a:pPr/>
              <a:t>7/15/2014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7/15/2014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7/15/2014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B07E35-5DAB-4BF1-AFE8-FD8B6681FB57}" type="datetimeFigureOut">
              <a:rPr lang="en-US" smtClean="0"/>
              <a:pPr/>
              <a:t>7/15/2014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E22D92-BADD-41F5-B6D2-147995E5C61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2667000"/>
            <a:ext cx="7772400" cy="1470025"/>
          </a:xfrm>
        </p:spPr>
        <p:txBody>
          <a:bodyPr>
            <a:normAutofit/>
          </a:bodyPr>
          <a:lstStyle/>
          <a:p>
            <a:r>
              <a:rPr lang="en-US" sz="3200" b="1" dirty="0" smtClean="0"/>
              <a:t>Lecture # 17 </a:t>
            </a:r>
            <a:br>
              <a:rPr lang="en-US" sz="3200" b="1" dirty="0" smtClean="0"/>
            </a:br>
            <a:endParaRPr lang="en-US" sz="3200" b="1" dirty="0"/>
          </a:p>
        </p:txBody>
      </p:sp>
      <p:sp>
        <p:nvSpPr>
          <p:cNvPr id="5" name="Title 1"/>
          <p:cNvSpPr txBox="1">
            <a:spLocks/>
          </p:cNvSpPr>
          <p:nvPr/>
        </p:nvSpPr>
        <p:spPr>
          <a:xfrm>
            <a:off x="1143000" y="1371600"/>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tx1"/>
                </a:solidFill>
                <a:effectLst/>
                <a:uLnTx/>
                <a:uFillTx/>
                <a:latin typeface="+mj-lt"/>
                <a:ea typeface="+mj-ea"/>
                <a:cs typeface="+mj-cs"/>
              </a:rPr>
              <a:t>SCIENCE 1 </a:t>
            </a:r>
            <a:br>
              <a:rPr kumimoji="0" lang="en-US" sz="3200" b="1" i="0" u="none" strike="noStrike" kern="1200" cap="none" spc="0" normalizeH="0" baseline="0" noProof="0" dirty="0" smtClean="0">
                <a:ln>
                  <a:noFill/>
                </a:ln>
                <a:solidFill>
                  <a:schemeClr val="tx1"/>
                </a:solidFill>
                <a:effectLst/>
                <a:uLnTx/>
                <a:uFillTx/>
                <a:latin typeface="+mj-lt"/>
                <a:ea typeface="+mj-ea"/>
                <a:cs typeface="+mj-cs"/>
              </a:rPr>
            </a:br>
            <a:r>
              <a:rPr kumimoji="0" lang="en-US" sz="3200" b="1" i="0" u="none" strike="noStrike" kern="1200" cap="none" spc="0" normalizeH="0" baseline="0" noProof="0" dirty="0" smtClean="0">
                <a:ln>
                  <a:noFill/>
                </a:ln>
                <a:solidFill>
                  <a:schemeClr val="tx1"/>
                </a:solidFill>
                <a:effectLst/>
                <a:uLnTx/>
                <a:uFillTx/>
                <a:latin typeface="+mj-lt"/>
                <a:ea typeface="+mj-ea"/>
                <a:cs typeface="+mj-cs"/>
              </a:rPr>
              <a:t>ASSOCIATE DEGREE IN EDUCATION </a:t>
            </a:r>
          </a:p>
        </p:txBody>
      </p:sp>
      <p:sp>
        <p:nvSpPr>
          <p:cNvPr id="6" name="Title 1"/>
          <p:cNvSpPr txBox="1">
            <a:spLocks/>
          </p:cNvSpPr>
          <p:nvPr/>
        </p:nvSpPr>
        <p:spPr>
          <a:xfrm>
            <a:off x="685800" y="3886200"/>
            <a:ext cx="8229600" cy="838200"/>
          </a:xfrm>
          <a:prstGeom prst="rect">
            <a:avLst/>
          </a:prstGeom>
        </p:spPr>
        <p:txBody>
          <a:bodyPr vert="horz" lIns="91440" tIns="45720" rIns="91440" bIns="45720" rtlCol="0" anchor="ctr">
            <a:noAutofit/>
          </a:bodyPr>
          <a:lstStyle/>
          <a:p>
            <a:endParaRPr lang="en-US" sz="2000" b="1" u="sng" dirty="0"/>
          </a:p>
        </p:txBody>
      </p:sp>
      <p:sp>
        <p:nvSpPr>
          <p:cNvPr id="7" name="Title 1"/>
          <p:cNvSpPr txBox="1">
            <a:spLocks/>
          </p:cNvSpPr>
          <p:nvPr/>
        </p:nvSpPr>
        <p:spPr>
          <a:xfrm>
            <a:off x="685800" y="3733800"/>
            <a:ext cx="8458200" cy="1600200"/>
          </a:xfrm>
          <a:prstGeom prst="rect">
            <a:avLst/>
          </a:prstGeom>
        </p:spPr>
        <p:txBody>
          <a:bodyPr vert="horz" lIns="91440" tIns="45720" rIns="91440" bIns="45720" rtlCol="0" anchor="ctr">
            <a:noAutofit/>
          </a:bodyPr>
          <a:lstStyle/>
          <a:p>
            <a:pPr algn="ctr"/>
            <a:r>
              <a:rPr lang="en-US" sz="2400" b="1" dirty="0" smtClean="0"/>
              <a:t>Establishing </a:t>
            </a:r>
            <a:r>
              <a:rPr lang="en-US" sz="2400" b="1" dirty="0"/>
              <a:t>content for elementary </a:t>
            </a:r>
            <a:r>
              <a:rPr lang="en-US" sz="2400" b="1" dirty="0" smtClean="0"/>
              <a:t>science for </a:t>
            </a:r>
            <a:r>
              <a:rPr lang="en-US" sz="2400" b="1" dirty="0"/>
              <a:t>planet </a:t>
            </a:r>
            <a:r>
              <a:rPr lang="en-US" sz="2400" b="1" dirty="0" smtClean="0"/>
              <a:t>Earth continue ………………. </a:t>
            </a:r>
            <a:endParaRPr lang="en-US" sz="2400" b="1" u="sng" dirty="0">
              <a:solidFill>
                <a:srgbClr val="000000"/>
              </a:solidFill>
            </a:endParaRPr>
          </a:p>
        </p:txBody>
      </p:sp>
    </p:spTree>
    <p:extLst>
      <p:ext uri="{BB962C8B-B14F-4D97-AF65-F5344CB8AC3E}">
        <p14:creationId xmlns:p14="http://schemas.microsoft.com/office/powerpoint/2010/main" xmlns="" val="4631449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3867"/>
            <a:ext cx="8229600" cy="1143000"/>
          </a:xfrm>
        </p:spPr>
        <p:txBody>
          <a:bodyPr/>
          <a:lstStyle/>
          <a:p>
            <a:r>
              <a:rPr lang="en-US" dirty="0" smtClean="0"/>
              <a:t>Seasons </a:t>
            </a:r>
            <a:endParaRPr lang="en-US" dirty="0"/>
          </a:p>
        </p:txBody>
      </p:sp>
      <p:sp>
        <p:nvSpPr>
          <p:cNvPr id="3" name="Content Placeholder 2"/>
          <p:cNvSpPr>
            <a:spLocks noGrp="1"/>
          </p:cNvSpPr>
          <p:nvPr>
            <p:ph idx="1"/>
          </p:nvPr>
        </p:nvSpPr>
        <p:spPr>
          <a:xfrm>
            <a:off x="457200" y="1143000"/>
            <a:ext cx="8229600" cy="5410200"/>
          </a:xfrm>
        </p:spPr>
        <p:txBody>
          <a:bodyPr>
            <a:normAutofit fontScale="55000" lnSpcReduction="20000"/>
          </a:bodyPr>
          <a:lstStyle/>
          <a:p>
            <a:endParaRPr lang="en-US" dirty="0"/>
          </a:p>
          <a:p>
            <a:pPr marL="0" indent="0">
              <a:buNone/>
            </a:pPr>
            <a:r>
              <a:rPr lang="en-US" b="1" dirty="0"/>
              <a:t>Seasonal </a:t>
            </a:r>
            <a:r>
              <a:rPr lang="en-US" b="1" dirty="0" smtClean="0"/>
              <a:t>changes</a:t>
            </a:r>
          </a:p>
          <a:p>
            <a:endParaRPr lang="en-US" dirty="0"/>
          </a:p>
          <a:p>
            <a:r>
              <a:rPr lang="en-US" dirty="0"/>
              <a:t>Young children in early elementary grade should know that the Sun is the major source of light and heat on Earth. As discussed in the previous biology units, they should have explored their natural environment and learned how life depends on the availability of water, food, air, and shelter. </a:t>
            </a:r>
            <a:endParaRPr lang="en-US" dirty="0" smtClean="0"/>
          </a:p>
          <a:p>
            <a:endParaRPr lang="en-US" dirty="0"/>
          </a:p>
          <a:p>
            <a:r>
              <a:rPr lang="en-US" dirty="0" smtClean="0"/>
              <a:t>Based </a:t>
            </a:r>
            <a:r>
              <a:rPr lang="en-US" dirty="0"/>
              <a:t>on this prior knowledge, children can take the next step and study how seasonal change affects life. They could observe (and record) evidence for seasonal change (temperature and rainfall). </a:t>
            </a:r>
            <a:endParaRPr lang="en-US" dirty="0" smtClean="0"/>
          </a:p>
          <a:p>
            <a:endParaRPr lang="en-US" dirty="0"/>
          </a:p>
          <a:p>
            <a:r>
              <a:rPr lang="en-US" dirty="0" smtClean="0"/>
              <a:t>Based </a:t>
            </a:r>
            <a:r>
              <a:rPr lang="en-US" dirty="0"/>
              <a:t>on their collected data and observations, they can make connections about: </a:t>
            </a:r>
          </a:p>
          <a:p>
            <a:endParaRPr lang="en-US" dirty="0" smtClean="0"/>
          </a:p>
          <a:p>
            <a:pPr marL="514350" indent="-514350">
              <a:buFont typeface="+mj-lt"/>
              <a:buAutoNum type="arabicPeriod"/>
            </a:pPr>
            <a:r>
              <a:rPr lang="en-US" dirty="0" smtClean="0"/>
              <a:t>how </a:t>
            </a:r>
            <a:r>
              <a:rPr lang="en-US" dirty="0"/>
              <a:t>the seasons affect human activity </a:t>
            </a:r>
          </a:p>
          <a:p>
            <a:pPr marL="514350" indent="-514350">
              <a:buFont typeface="+mj-lt"/>
              <a:buAutoNum type="arabicPeriod"/>
            </a:pPr>
            <a:r>
              <a:rPr lang="en-US" dirty="0"/>
              <a:t>how humans’ use of Earth’s resources changes during each season. </a:t>
            </a:r>
          </a:p>
          <a:p>
            <a:endParaRPr lang="en-US" dirty="0"/>
          </a:p>
          <a:p>
            <a:r>
              <a:rPr lang="en-US" dirty="0"/>
              <a:t>For instance, they can connect the growth of plants and crops in the fields and the birth of baby animals with the weather and the change of seasons. </a:t>
            </a:r>
          </a:p>
        </p:txBody>
      </p:sp>
    </p:spTree>
    <p:extLst>
      <p:ext uri="{BB962C8B-B14F-4D97-AF65-F5344CB8AC3E}">
        <p14:creationId xmlns:p14="http://schemas.microsoft.com/office/powerpoint/2010/main" xmlns="" val="25073234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Day &amp; Night </a:t>
            </a:r>
            <a:endParaRPr lang="en-US" dirty="0"/>
          </a:p>
        </p:txBody>
      </p:sp>
      <p:sp>
        <p:nvSpPr>
          <p:cNvPr id="3" name="Content Placeholder 2"/>
          <p:cNvSpPr>
            <a:spLocks noGrp="1"/>
          </p:cNvSpPr>
          <p:nvPr>
            <p:ph idx="1"/>
          </p:nvPr>
        </p:nvSpPr>
        <p:spPr>
          <a:xfrm>
            <a:off x="457200" y="1295400"/>
            <a:ext cx="8229600" cy="5029200"/>
          </a:xfrm>
        </p:spPr>
        <p:txBody>
          <a:bodyPr>
            <a:normAutofit fontScale="62500" lnSpcReduction="20000"/>
          </a:bodyPr>
          <a:lstStyle/>
          <a:p>
            <a:endParaRPr lang="en-US" dirty="0"/>
          </a:p>
          <a:p>
            <a:r>
              <a:rPr lang="en-US" b="1" dirty="0"/>
              <a:t>Day and </a:t>
            </a:r>
            <a:r>
              <a:rPr lang="en-US" b="1" dirty="0" smtClean="0"/>
              <a:t>night</a:t>
            </a:r>
          </a:p>
          <a:p>
            <a:pPr marL="0" indent="0">
              <a:buNone/>
            </a:pPr>
            <a:r>
              <a:rPr lang="en-US" b="1" dirty="0" smtClean="0"/>
              <a:t> </a:t>
            </a:r>
            <a:endParaRPr lang="en-US" dirty="0"/>
          </a:p>
          <a:p>
            <a:r>
              <a:rPr lang="en-US" dirty="0"/>
              <a:t>Children in the lower elementary grades can observe and record the Sun’s position over the course of a day to document the east-west path of the Sun. In a long-term experiment, they can add the movement and changes of the Moon to their Sun observations. </a:t>
            </a:r>
            <a:endParaRPr lang="en-US" dirty="0" smtClean="0"/>
          </a:p>
          <a:p>
            <a:endParaRPr lang="en-US" dirty="0"/>
          </a:p>
          <a:p>
            <a:r>
              <a:rPr lang="en-US" dirty="0" smtClean="0"/>
              <a:t>You </a:t>
            </a:r>
            <a:r>
              <a:rPr lang="en-US" dirty="0"/>
              <a:t>could also briefly introduce them to the night sky and have them conduct initial observations of stars and planets. At this point, they are too young to learn about the scientific reasons for these phenomena. Their observations and the knowledge that there are regular patterns in appearance and apparent motion form the foundation for a real understanding of the solar system. </a:t>
            </a:r>
            <a:endParaRPr lang="en-US" dirty="0" smtClean="0"/>
          </a:p>
          <a:p>
            <a:endParaRPr lang="en-US" dirty="0"/>
          </a:p>
          <a:p>
            <a:r>
              <a:rPr lang="en-US" dirty="0" smtClean="0"/>
              <a:t>A </a:t>
            </a:r>
            <a:r>
              <a:rPr lang="en-US" dirty="0"/>
              <a:t>continuation of these concepts in the middle school grades and beyond will build on this foundation. </a:t>
            </a:r>
          </a:p>
        </p:txBody>
      </p:sp>
    </p:spTree>
    <p:extLst>
      <p:ext uri="{BB962C8B-B14F-4D97-AF65-F5344CB8AC3E}">
        <p14:creationId xmlns:p14="http://schemas.microsoft.com/office/powerpoint/2010/main" xmlns="" val="2874220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b="1" dirty="0"/>
              <a:t>Suggested learning progressions for earth science: Planet Earth </a:t>
            </a:r>
            <a:r>
              <a:rPr lang="en-US" sz="2400" dirty="0"/>
              <a:t/>
            </a:r>
            <a:br>
              <a:rPr lang="en-US" sz="2400" dirty="0"/>
            </a:br>
            <a:endParaRPr lang="en-US" sz="2400" dirty="0"/>
          </a:p>
        </p:txBody>
      </p:sp>
      <p:sp>
        <p:nvSpPr>
          <p:cNvPr id="3" name="Content Placeholder 2"/>
          <p:cNvSpPr>
            <a:spLocks noGrp="1"/>
          </p:cNvSpPr>
          <p:nvPr>
            <p:ph idx="1"/>
          </p:nvPr>
        </p:nvSpPr>
        <p:spPr>
          <a:xfrm>
            <a:off x="457200" y="990600"/>
            <a:ext cx="8229600" cy="4525963"/>
          </a:xfrm>
        </p:spPr>
        <p:txBody>
          <a:bodyPr>
            <a:normAutofit fontScale="62500" lnSpcReduction="20000"/>
          </a:bodyPr>
          <a:lstStyle/>
          <a:p>
            <a:endParaRPr lang="en-US" dirty="0"/>
          </a:p>
          <a:p>
            <a:r>
              <a:rPr lang="en-US" dirty="0" smtClean="0"/>
              <a:t>In </a:t>
            </a:r>
            <a:r>
              <a:rPr lang="en-US" dirty="0"/>
              <a:t>all of the preceding activities, it is important that </a:t>
            </a:r>
            <a:r>
              <a:rPr lang="en-US" dirty="0" smtClean="0"/>
              <a:t>Teachers </a:t>
            </a:r>
            <a:r>
              <a:rPr lang="en-US" dirty="0"/>
              <a:t>understand the expectations for children in elementary grades. Science content can and should be taught to young learners, but it needs to happen in an age-appropriate, concrete, and hands-on inquiry way. </a:t>
            </a:r>
            <a:endParaRPr lang="en-US" dirty="0" smtClean="0"/>
          </a:p>
          <a:p>
            <a:endParaRPr lang="en-US" dirty="0"/>
          </a:p>
          <a:p>
            <a:r>
              <a:rPr lang="en-US" dirty="0" smtClean="0"/>
              <a:t>They </a:t>
            </a:r>
            <a:r>
              <a:rPr lang="en-US" dirty="0"/>
              <a:t>can be expected to observe, for instance, how the weather or the seasons change. They should learn how weather affects them or the environment and document their observations and thinking. But in lower elementary grades, they are too young to understand or even explain why, for instance, the seasons change. </a:t>
            </a:r>
            <a:endParaRPr lang="en-US" dirty="0" smtClean="0"/>
          </a:p>
          <a:p>
            <a:endParaRPr lang="en-US" dirty="0"/>
          </a:p>
          <a:p>
            <a:r>
              <a:rPr lang="en-US" dirty="0" smtClean="0"/>
              <a:t>You </a:t>
            </a:r>
            <a:r>
              <a:rPr lang="en-US" dirty="0"/>
              <a:t>can expect these explanations later when children have had the opportunity to deepen their science knowledge and thinking skills. Through carefully developed learning progressions, you will prepare them for more abstract ideas and complex situations. </a:t>
            </a:r>
          </a:p>
        </p:txBody>
      </p:sp>
    </p:spTree>
    <p:extLst>
      <p:ext uri="{BB962C8B-B14F-4D97-AF65-F5344CB8AC3E}">
        <p14:creationId xmlns:p14="http://schemas.microsoft.com/office/powerpoint/2010/main" xmlns="" val="16407958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Grade-wise learning outcomes </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dirty="0" smtClean="0"/>
              <a:t>A </a:t>
            </a:r>
            <a:r>
              <a:rPr lang="en-US" dirty="0"/>
              <a:t>child in grades 1–3</a:t>
            </a:r>
            <a:r>
              <a:rPr lang="en-US" dirty="0" smtClean="0"/>
              <a:t>:</a:t>
            </a:r>
          </a:p>
          <a:p>
            <a:pPr marL="0" indent="0">
              <a:buNone/>
            </a:pPr>
            <a:r>
              <a:rPr lang="en-US" dirty="0" smtClean="0"/>
              <a:t> </a:t>
            </a:r>
            <a:endParaRPr lang="en-US" dirty="0"/>
          </a:p>
          <a:p>
            <a:pPr marL="514350" indent="-514350">
              <a:buFont typeface="+mj-lt"/>
              <a:buAutoNum type="arabicPeriod"/>
            </a:pPr>
            <a:r>
              <a:rPr lang="en-US" i="1" dirty="0"/>
              <a:t>Investigates how weather can change from day to day. </a:t>
            </a:r>
            <a:r>
              <a:rPr lang="en-US" dirty="0"/>
              <a:t>Identifies basic weather features (e.g. temperature, wind, rain, clouds). Describes changes in weather based on observations. </a:t>
            </a:r>
            <a:endParaRPr lang="en-US" dirty="0" smtClean="0"/>
          </a:p>
          <a:p>
            <a:pPr marL="0" indent="0">
              <a:buNone/>
            </a:pPr>
            <a:endParaRPr lang="en-US" dirty="0"/>
          </a:p>
          <a:p>
            <a:pPr marL="514350" indent="-514350">
              <a:buFont typeface="+mj-lt"/>
              <a:buAutoNum type="arabicPeriod"/>
            </a:pPr>
            <a:r>
              <a:rPr lang="en-US" i="1" dirty="0"/>
              <a:t>Identifies patterns of seasonal changes in weather. </a:t>
            </a:r>
            <a:r>
              <a:rPr lang="en-US" dirty="0"/>
              <a:t>Observes and records seasonal changes in weather (e.g. temperature, wind, and precipitation). Describes changes (if any) in weather patterns over the seasons after gathering long-term data.</a:t>
            </a:r>
          </a:p>
          <a:p>
            <a:endParaRPr lang="en-US" dirty="0"/>
          </a:p>
        </p:txBody>
      </p:sp>
    </p:spTree>
    <p:extLst>
      <p:ext uri="{BB962C8B-B14F-4D97-AF65-F5344CB8AC3E}">
        <p14:creationId xmlns:p14="http://schemas.microsoft.com/office/powerpoint/2010/main" xmlns="" val="29326355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500" dirty="0" smtClean="0"/>
              <a:t>Grade-wise learning outcomes continue … </a:t>
            </a:r>
            <a:endParaRPr lang="en-US" sz="3500" dirty="0"/>
          </a:p>
        </p:txBody>
      </p:sp>
      <p:sp>
        <p:nvSpPr>
          <p:cNvPr id="3" name="Content Placeholder 2"/>
          <p:cNvSpPr>
            <a:spLocks noGrp="1"/>
          </p:cNvSpPr>
          <p:nvPr>
            <p:ph idx="1"/>
          </p:nvPr>
        </p:nvSpPr>
        <p:spPr>
          <a:xfrm>
            <a:off x="457200" y="1295400"/>
            <a:ext cx="8229600" cy="4525963"/>
          </a:xfrm>
        </p:spPr>
        <p:txBody>
          <a:bodyPr>
            <a:normAutofit fontScale="62500" lnSpcReduction="20000"/>
          </a:bodyPr>
          <a:lstStyle/>
          <a:p>
            <a:endParaRPr lang="en-US" dirty="0"/>
          </a:p>
          <a:p>
            <a:pPr marL="0" indent="0">
              <a:buNone/>
            </a:pPr>
            <a:r>
              <a:rPr lang="en-US" dirty="0" smtClean="0"/>
              <a:t>Grade 1-3: </a:t>
            </a:r>
          </a:p>
          <a:p>
            <a:pPr marL="0" indent="0">
              <a:buNone/>
            </a:pPr>
            <a:endParaRPr lang="en-US" dirty="0"/>
          </a:p>
          <a:p>
            <a:pPr marL="514350" indent="-514350">
              <a:buFont typeface="+mj-lt"/>
              <a:buAutoNum type="arabicPeriod" startAt="3"/>
            </a:pPr>
            <a:r>
              <a:rPr lang="en-US" i="1" dirty="0"/>
              <a:t>Recognizes humans’ dependence on earth materials. </a:t>
            </a:r>
            <a:r>
              <a:rPr lang="en-US" dirty="0"/>
              <a:t>Indicates how people use Earth’s resources (e.g. as building materials, as sources of fuel, for growing food and obtaining water). Observes and describes the properties of Earth’s resources and determines how people use them. </a:t>
            </a:r>
            <a:endParaRPr lang="en-US" dirty="0" smtClean="0"/>
          </a:p>
          <a:p>
            <a:pPr marL="514350" indent="-514350">
              <a:buFont typeface="+mj-lt"/>
              <a:buAutoNum type="arabicPeriod" startAt="3"/>
            </a:pPr>
            <a:endParaRPr lang="en-US" dirty="0"/>
          </a:p>
          <a:p>
            <a:pPr marL="514350" indent="-514350">
              <a:buFont typeface="+mj-lt"/>
              <a:buAutoNum type="arabicPeriod" startAt="3"/>
            </a:pPr>
            <a:r>
              <a:rPr lang="en-US" i="1" dirty="0" smtClean="0"/>
              <a:t>Gains </a:t>
            </a:r>
            <a:r>
              <a:rPr lang="en-US" i="1" dirty="0"/>
              <a:t>an understanding of how some earth materials are created and change. </a:t>
            </a:r>
            <a:r>
              <a:rPr lang="en-US" dirty="0"/>
              <a:t>Compares how sand and soil are formed based on investigations. Categorizes sand and soil in different ways (e.g. grain size, colour, texture, water-holding capacity). </a:t>
            </a:r>
            <a:endParaRPr lang="en-US" dirty="0" smtClean="0"/>
          </a:p>
          <a:p>
            <a:pPr marL="514350" indent="-514350">
              <a:buFont typeface="+mj-lt"/>
              <a:buAutoNum type="arabicPeriod" startAt="3"/>
            </a:pPr>
            <a:endParaRPr lang="en-US" dirty="0"/>
          </a:p>
          <a:p>
            <a:pPr marL="514350" indent="-514350">
              <a:buFont typeface="+mj-lt"/>
              <a:buAutoNum type="arabicPeriod" startAt="3"/>
            </a:pPr>
            <a:r>
              <a:rPr lang="en-US" i="1" dirty="0" smtClean="0"/>
              <a:t>Recognizes </a:t>
            </a:r>
            <a:r>
              <a:rPr lang="en-US" i="1" dirty="0"/>
              <a:t>that the Sun is the major source of light and warmth on Earth. </a:t>
            </a:r>
            <a:r>
              <a:rPr lang="en-US" dirty="0"/>
              <a:t>Identifies day and night as a repeating pattern. Investigates and describes how the Sun warms the land, air, and water. </a:t>
            </a:r>
          </a:p>
        </p:txBody>
      </p:sp>
    </p:spTree>
    <p:extLst>
      <p:ext uri="{BB962C8B-B14F-4D97-AF65-F5344CB8AC3E}">
        <p14:creationId xmlns:p14="http://schemas.microsoft.com/office/powerpoint/2010/main" xmlns="" val="34037167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500" dirty="0" smtClean="0"/>
              <a:t>Grade-wise learning outcomes continue … </a:t>
            </a:r>
            <a:endParaRPr lang="en-US" sz="3500" dirty="0"/>
          </a:p>
        </p:txBody>
      </p:sp>
      <p:sp>
        <p:nvSpPr>
          <p:cNvPr id="3" name="Content Placeholder 2"/>
          <p:cNvSpPr>
            <a:spLocks noGrp="1"/>
          </p:cNvSpPr>
          <p:nvPr>
            <p:ph idx="1"/>
          </p:nvPr>
        </p:nvSpPr>
        <p:spPr/>
        <p:txBody>
          <a:bodyPr>
            <a:normAutofit fontScale="70000" lnSpcReduction="20000"/>
          </a:bodyPr>
          <a:lstStyle/>
          <a:p>
            <a:endParaRPr lang="en-US" dirty="0"/>
          </a:p>
          <a:p>
            <a:pPr marL="0" indent="0">
              <a:buNone/>
            </a:pPr>
            <a:r>
              <a:rPr lang="en-US" dirty="0" smtClean="0"/>
              <a:t>Grade 1-3: </a:t>
            </a:r>
          </a:p>
          <a:p>
            <a:pPr marL="0" indent="0">
              <a:buNone/>
            </a:pPr>
            <a:endParaRPr lang="en-US" dirty="0" smtClean="0"/>
          </a:p>
          <a:p>
            <a:pPr marL="514350" indent="-514350">
              <a:buFont typeface="+mj-lt"/>
              <a:buAutoNum type="arabicPeriod" startAt="6"/>
            </a:pPr>
            <a:r>
              <a:rPr lang="en-US" i="1" dirty="0" smtClean="0"/>
              <a:t>Compares </a:t>
            </a:r>
            <a:r>
              <a:rPr lang="en-US" i="1" dirty="0"/>
              <a:t>the apparent path of the Sun and Moon across the sky. </a:t>
            </a:r>
            <a:r>
              <a:rPr lang="en-US" dirty="0"/>
              <a:t>Observes safely, records, and describes the apparent daily changes in the Sun’s and Moon’s position during the day (i.e. east-west motion, point of rise/set). Describes the Sun and Moon’s apparent daily motion as similar. </a:t>
            </a:r>
            <a:endParaRPr lang="en-US" dirty="0" smtClean="0"/>
          </a:p>
          <a:p>
            <a:pPr marL="514350" indent="-514350">
              <a:buFont typeface="+mj-lt"/>
              <a:buAutoNum type="arabicPeriod" startAt="6"/>
            </a:pPr>
            <a:endParaRPr lang="en-US" dirty="0"/>
          </a:p>
          <a:p>
            <a:pPr marL="514350" indent="-514350">
              <a:buFont typeface="+mj-lt"/>
              <a:buAutoNum type="arabicPeriod" startAt="6"/>
            </a:pPr>
            <a:r>
              <a:rPr lang="en-US" i="1" dirty="0" smtClean="0"/>
              <a:t>Builds </a:t>
            </a:r>
            <a:r>
              <a:rPr lang="en-US" i="1" dirty="0"/>
              <a:t>awareness that our Sun is a star among other stars in the universe. </a:t>
            </a:r>
            <a:r>
              <a:rPr lang="en-US" dirty="0"/>
              <a:t>Provides examples of how the Sun is necessary for life on Earth. Explains that our Sun is a star that gives off a tremendous amount of heat and light. </a:t>
            </a:r>
          </a:p>
        </p:txBody>
      </p:sp>
    </p:spTree>
    <p:extLst>
      <p:ext uri="{BB962C8B-B14F-4D97-AF65-F5344CB8AC3E}">
        <p14:creationId xmlns:p14="http://schemas.microsoft.com/office/powerpoint/2010/main" xmlns="" val="1191364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500" dirty="0" smtClean="0"/>
              <a:t>Grade-wise learning outcomes continue … </a:t>
            </a:r>
            <a:endParaRPr lang="en-US" sz="3500" dirty="0"/>
          </a:p>
        </p:txBody>
      </p:sp>
      <p:sp>
        <p:nvSpPr>
          <p:cNvPr id="3" name="Content Placeholder 2"/>
          <p:cNvSpPr>
            <a:spLocks noGrp="1"/>
          </p:cNvSpPr>
          <p:nvPr>
            <p:ph idx="1"/>
          </p:nvPr>
        </p:nvSpPr>
        <p:spPr>
          <a:xfrm>
            <a:off x="457200" y="1600200"/>
            <a:ext cx="8229600" cy="4953000"/>
          </a:xfrm>
        </p:spPr>
        <p:txBody>
          <a:bodyPr>
            <a:normAutofit fontScale="55000" lnSpcReduction="20000"/>
          </a:bodyPr>
          <a:lstStyle/>
          <a:p>
            <a:endParaRPr lang="en-US" dirty="0"/>
          </a:p>
          <a:p>
            <a:pPr marL="0" indent="0">
              <a:buNone/>
            </a:pPr>
            <a:r>
              <a:rPr lang="en-US" dirty="0" smtClean="0"/>
              <a:t>Grade 4-6: </a:t>
            </a:r>
            <a:endParaRPr lang="en-US" dirty="0"/>
          </a:p>
          <a:p>
            <a:endParaRPr lang="en-US" dirty="0"/>
          </a:p>
          <a:p>
            <a:pPr marL="514350" indent="-514350">
              <a:buFont typeface="+mj-lt"/>
              <a:buAutoNum type="arabicPeriod"/>
            </a:pPr>
            <a:r>
              <a:rPr lang="en-US" i="1" dirty="0"/>
              <a:t>Realizes that some Earth processes are rapid and some are slow. </a:t>
            </a:r>
            <a:r>
              <a:rPr lang="en-US" dirty="0"/>
              <a:t>Compares rapid Earth processes (e.g. volcanic eruptions, earthquakes) to slow ones (e.g. formation of metamorphic rock). </a:t>
            </a:r>
            <a:endParaRPr lang="en-US" dirty="0" smtClean="0"/>
          </a:p>
          <a:p>
            <a:pPr marL="514350" indent="-514350">
              <a:buFont typeface="+mj-lt"/>
              <a:buAutoNum type="arabicPeriod"/>
            </a:pPr>
            <a:endParaRPr lang="en-US" dirty="0"/>
          </a:p>
          <a:p>
            <a:pPr marL="514350" indent="-514350">
              <a:buFont typeface="+mj-lt"/>
              <a:buAutoNum type="arabicPeriod"/>
            </a:pPr>
            <a:r>
              <a:rPr lang="en-US" i="1" dirty="0" smtClean="0"/>
              <a:t>Develops </a:t>
            </a:r>
            <a:r>
              <a:rPr lang="en-US" i="1" dirty="0"/>
              <a:t>an understanding of the importance of water as an earth material. </a:t>
            </a:r>
            <a:r>
              <a:rPr lang="en-US" dirty="0"/>
              <a:t>Identifies major sources of water on Earth. Verifies that water can be found under ground, on the surface of Earth, and in the atmosphere. </a:t>
            </a:r>
            <a:endParaRPr lang="en-US" dirty="0" smtClean="0"/>
          </a:p>
          <a:p>
            <a:pPr marL="514350" indent="-514350">
              <a:buFont typeface="+mj-lt"/>
              <a:buAutoNum type="arabicPeriod"/>
            </a:pPr>
            <a:endParaRPr lang="en-US" dirty="0"/>
          </a:p>
          <a:p>
            <a:pPr marL="514350" indent="-514350">
              <a:buFont typeface="+mj-lt"/>
              <a:buAutoNum type="arabicPeriod"/>
            </a:pPr>
            <a:r>
              <a:rPr lang="en-US" i="1" dirty="0" smtClean="0"/>
              <a:t>Investigates </a:t>
            </a:r>
            <a:r>
              <a:rPr lang="en-US" i="1" dirty="0"/>
              <a:t>landforms and relates a combination of constructive and destructive forces to their formation. </a:t>
            </a:r>
            <a:r>
              <a:rPr lang="en-US" dirty="0"/>
              <a:t>Identifies major features of Earth’s surface. Describes and examines constructive forces (including volcanic eruption and sediment deposition) that change landforms. Describes and examines destructive forces (including weathering and erosion from waves, wind, and water) that change landforms. Observes and explains that weathered rock, along with organic materials from decomposed plants, animals, and bacteria (and possibly pieces of living organisms), make up soil. </a:t>
            </a:r>
          </a:p>
        </p:txBody>
      </p:sp>
    </p:spTree>
    <p:extLst>
      <p:ext uri="{BB962C8B-B14F-4D97-AF65-F5344CB8AC3E}">
        <p14:creationId xmlns:p14="http://schemas.microsoft.com/office/powerpoint/2010/main" xmlns="" val="5812052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500" dirty="0" smtClean="0"/>
              <a:t>Grade-wise learning outcomes continue … </a:t>
            </a:r>
            <a:endParaRPr lang="en-US" sz="3500" dirty="0"/>
          </a:p>
        </p:txBody>
      </p:sp>
      <p:sp>
        <p:nvSpPr>
          <p:cNvPr id="3" name="Content Placeholder 2"/>
          <p:cNvSpPr>
            <a:spLocks noGrp="1"/>
          </p:cNvSpPr>
          <p:nvPr>
            <p:ph idx="1"/>
          </p:nvPr>
        </p:nvSpPr>
        <p:spPr>
          <a:xfrm>
            <a:off x="457200" y="1600200"/>
            <a:ext cx="8229600" cy="4953000"/>
          </a:xfrm>
        </p:spPr>
        <p:txBody>
          <a:bodyPr>
            <a:normAutofit fontScale="55000" lnSpcReduction="20000"/>
          </a:bodyPr>
          <a:lstStyle/>
          <a:p>
            <a:endParaRPr lang="en-US" dirty="0"/>
          </a:p>
          <a:p>
            <a:pPr marL="0" indent="0">
              <a:buNone/>
            </a:pPr>
            <a:r>
              <a:rPr lang="en-US" dirty="0" smtClean="0"/>
              <a:t>Grade 4-6: </a:t>
            </a:r>
            <a:endParaRPr lang="en-US" dirty="0"/>
          </a:p>
          <a:p>
            <a:endParaRPr lang="en-US" dirty="0"/>
          </a:p>
          <a:p>
            <a:pPr marL="514350" indent="-514350">
              <a:buFont typeface="+mj-lt"/>
              <a:buAutoNum type="arabicPeriod" startAt="4"/>
            </a:pPr>
            <a:r>
              <a:rPr lang="en-US" i="1" dirty="0"/>
              <a:t>Describes and gives examples of ways in which Earth’s surface is built up and torn down by natural processes. </a:t>
            </a:r>
            <a:r>
              <a:rPr lang="en-US" dirty="0"/>
              <a:t>Examines and differentiates the geological processes that build and/or change features of the Earth’s surface. Explains how weathering and erosion reshape landforms by eroding rock and soil in some areas and depositing them in others. Describes how forces over time lead to the formation of sedimentary rock</a:t>
            </a:r>
            <a:r>
              <a:rPr lang="en-US" dirty="0" smtClean="0"/>
              <a:t>.</a:t>
            </a:r>
          </a:p>
          <a:p>
            <a:pPr marL="0" indent="0">
              <a:buNone/>
            </a:pPr>
            <a:r>
              <a:rPr lang="en-US" dirty="0" smtClean="0"/>
              <a:t> </a:t>
            </a:r>
            <a:endParaRPr lang="en-US" dirty="0"/>
          </a:p>
          <a:p>
            <a:pPr marL="514350" indent="-514350">
              <a:buFont typeface="+mj-lt"/>
              <a:buAutoNum type="arabicPeriod" startAt="5"/>
            </a:pPr>
            <a:r>
              <a:rPr lang="en-US" i="1" dirty="0" smtClean="0"/>
              <a:t>Examines </a:t>
            </a:r>
            <a:r>
              <a:rPr lang="en-US" i="1" dirty="0"/>
              <a:t>components and relationships in the solar system. </a:t>
            </a:r>
            <a:r>
              <a:rPr lang="en-US" dirty="0"/>
              <a:t>Describes common objects (e.g. Sun, planets, moons) in the solar system. Observes safely, records, and describes the yearly pattern of the Sun’s apparent path (e.g. seasonal change in length of day/night, changes in point of sunrise/set, changes in noon altitude). Identifies the predictable monthly pattern of the Moon’s phases (new, crescent quarter, gibbous, full). Demonstrates and explains that the rotation of planet Earth produces the night-and-day cycle.</a:t>
            </a:r>
          </a:p>
        </p:txBody>
      </p:sp>
    </p:spTree>
    <p:extLst>
      <p:ext uri="{BB962C8B-B14F-4D97-AF65-F5344CB8AC3E}">
        <p14:creationId xmlns:p14="http://schemas.microsoft.com/office/powerpoint/2010/main" xmlns="" val="6866940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500" dirty="0" smtClean="0"/>
              <a:t>Grade-wise learning outcomes continue … </a:t>
            </a:r>
            <a:endParaRPr lang="en-US" sz="3500" dirty="0"/>
          </a:p>
        </p:txBody>
      </p:sp>
      <p:sp>
        <p:nvSpPr>
          <p:cNvPr id="3" name="Content Placeholder 2"/>
          <p:cNvSpPr>
            <a:spLocks noGrp="1"/>
          </p:cNvSpPr>
          <p:nvPr>
            <p:ph idx="1"/>
          </p:nvPr>
        </p:nvSpPr>
        <p:spPr>
          <a:xfrm>
            <a:off x="457200" y="1600200"/>
            <a:ext cx="8229600" cy="4953000"/>
          </a:xfrm>
        </p:spPr>
        <p:txBody>
          <a:bodyPr>
            <a:normAutofit fontScale="55000" lnSpcReduction="20000"/>
          </a:bodyPr>
          <a:lstStyle/>
          <a:p>
            <a:endParaRPr lang="en-US" dirty="0"/>
          </a:p>
          <a:p>
            <a:pPr marL="0" indent="0">
              <a:buNone/>
            </a:pPr>
            <a:r>
              <a:rPr lang="en-US" dirty="0" smtClean="0"/>
              <a:t>Grade 7-8: </a:t>
            </a:r>
            <a:endParaRPr lang="en-US" dirty="0"/>
          </a:p>
          <a:p>
            <a:endParaRPr lang="en-US" dirty="0"/>
          </a:p>
          <a:p>
            <a:pPr marL="514350" indent="-514350">
              <a:buFont typeface="+mj-lt"/>
              <a:buAutoNum type="arabicPeriod"/>
            </a:pPr>
            <a:r>
              <a:rPr lang="en-US" i="1" dirty="0"/>
              <a:t>Differentiates the layers of the geosphere, including the lithosphere, the hot </a:t>
            </a:r>
            <a:r>
              <a:rPr lang="en-US" i="1" dirty="0" err="1"/>
              <a:t>convecting</a:t>
            </a:r>
            <a:r>
              <a:rPr lang="en-US" i="1" dirty="0"/>
              <a:t> mantle, and the dense metallic core. </a:t>
            </a:r>
            <a:r>
              <a:rPr lang="en-US" dirty="0"/>
              <a:t>Distinguishes among layers of the geosphere by their composition, state, position relative to one another, and temperature. Explains how heat is transferred by convection from the core to the mantle and lithosphere. Demonstrates how changes in the major surface features of the geosphere can be documented over time. </a:t>
            </a:r>
            <a:endParaRPr lang="en-US" dirty="0" smtClean="0"/>
          </a:p>
          <a:p>
            <a:pPr marL="514350" indent="-514350">
              <a:buFont typeface="+mj-lt"/>
              <a:buAutoNum type="arabicPeriod"/>
            </a:pPr>
            <a:endParaRPr lang="en-US" dirty="0"/>
          </a:p>
          <a:p>
            <a:pPr marL="514350" indent="-514350">
              <a:buFont typeface="+mj-lt"/>
              <a:buAutoNum type="arabicPeriod"/>
            </a:pPr>
            <a:r>
              <a:rPr lang="en-US" i="1" dirty="0" smtClean="0"/>
              <a:t>Recognizes </a:t>
            </a:r>
            <a:r>
              <a:rPr lang="en-US" i="1" dirty="0"/>
              <a:t>how the movement of Earth’s lithospheric plates causes slow changes in Earth’s surface (e.g. formation of mountains and ocean basins) and rapid ones (e.g. volcanic eruptions and earthquakes). </a:t>
            </a:r>
            <a:r>
              <a:rPr lang="en-US" dirty="0"/>
              <a:t>Models how heat flow and movement of material within the mantle result in the constant movement of lithospheric plates on the surface at rates of </a:t>
            </a:r>
            <a:r>
              <a:rPr lang="en-US" dirty="0" err="1"/>
              <a:t>centimetres</a:t>
            </a:r>
            <a:r>
              <a:rPr lang="en-US" dirty="0"/>
              <a:t> per year. Differentiates among types of plate boundaries and the kinds of slow and rapid changes that can occur at these boundaries. Distinguishes the characteristics and formation of sedimentary, metamorphic, and igneous rock in the process described as the ‘rock cycle’. Explains how each type of rock can be transformed into the other under condition of time, pressure, and heat. </a:t>
            </a:r>
          </a:p>
        </p:txBody>
      </p:sp>
    </p:spTree>
    <p:extLst>
      <p:ext uri="{BB962C8B-B14F-4D97-AF65-F5344CB8AC3E}">
        <p14:creationId xmlns:p14="http://schemas.microsoft.com/office/powerpoint/2010/main" xmlns="" val="35706130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500" dirty="0" smtClean="0"/>
              <a:t>Grade-wise learning outcomes continue … </a:t>
            </a:r>
            <a:endParaRPr lang="en-US" sz="3500" dirty="0"/>
          </a:p>
        </p:txBody>
      </p:sp>
      <p:sp>
        <p:nvSpPr>
          <p:cNvPr id="3" name="Content Placeholder 2"/>
          <p:cNvSpPr>
            <a:spLocks noGrp="1"/>
          </p:cNvSpPr>
          <p:nvPr>
            <p:ph idx="1"/>
          </p:nvPr>
        </p:nvSpPr>
        <p:spPr>
          <a:xfrm>
            <a:off x="457200" y="1600200"/>
            <a:ext cx="8229600" cy="4953000"/>
          </a:xfrm>
        </p:spPr>
        <p:txBody>
          <a:bodyPr>
            <a:normAutofit/>
          </a:bodyPr>
          <a:lstStyle/>
          <a:p>
            <a:pPr marL="0" indent="0">
              <a:buNone/>
            </a:pPr>
            <a:r>
              <a:rPr lang="en-US" dirty="0" smtClean="0"/>
              <a:t>Grade 7-8: </a:t>
            </a:r>
            <a:endParaRPr lang="en-US" dirty="0"/>
          </a:p>
          <a:p>
            <a:endParaRPr lang="en-US" dirty="0"/>
          </a:p>
          <a:p>
            <a:pPr marL="0" indent="0">
              <a:buNone/>
            </a:pPr>
            <a:r>
              <a:rPr lang="en-US" i="1" dirty="0" smtClean="0"/>
              <a:t>3. Applies </a:t>
            </a:r>
            <a:r>
              <a:rPr lang="en-US" i="1" dirty="0"/>
              <a:t>concepts of rotation, revolution, and alignment to explain the predictable patterns of phasing, eclipses, and </a:t>
            </a:r>
            <a:r>
              <a:rPr lang="en-US" i="1" dirty="0" smtClean="0"/>
              <a:t>seasons</a:t>
            </a:r>
            <a:endParaRPr lang="en-US" dirty="0"/>
          </a:p>
        </p:txBody>
      </p:sp>
    </p:spTree>
    <p:extLst>
      <p:ext uri="{BB962C8B-B14F-4D97-AF65-F5344CB8AC3E}">
        <p14:creationId xmlns:p14="http://schemas.microsoft.com/office/powerpoint/2010/main" xmlns="" val="26617093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a:t/>
            </a:r>
            <a:br>
              <a:rPr lang="en-US" sz="2400" dirty="0"/>
            </a:br>
            <a:r>
              <a:rPr lang="en-US" sz="2400" dirty="0"/>
              <a:t>Long-term assignment: Weather and its effect on ecosystems </a:t>
            </a:r>
          </a:p>
        </p:txBody>
      </p:sp>
      <p:sp>
        <p:nvSpPr>
          <p:cNvPr id="3" name="Content Placeholder 2"/>
          <p:cNvSpPr>
            <a:spLocks noGrp="1"/>
          </p:cNvSpPr>
          <p:nvPr>
            <p:ph idx="1"/>
          </p:nvPr>
        </p:nvSpPr>
        <p:spPr/>
        <p:txBody>
          <a:bodyPr>
            <a:normAutofit fontScale="62500" lnSpcReduction="20000"/>
          </a:bodyPr>
          <a:lstStyle/>
          <a:p>
            <a:endParaRPr lang="en-US" dirty="0"/>
          </a:p>
          <a:p>
            <a:pPr marL="514350" indent="-514350">
              <a:buFont typeface="+mj-lt"/>
              <a:buAutoNum type="arabicPeriod"/>
            </a:pPr>
            <a:r>
              <a:rPr lang="en-US" dirty="0"/>
              <a:t>Student Teachers could be assigned to study the effect of weather on an ecosystem of their choice. By doing their independent research, they should realize that data collection and analysis are essential for describing trends and making forecasts. In addition, they can document how the </a:t>
            </a:r>
            <a:r>
              <a:rPr lang="en-US" dirty="0" err="1"/>
              <a:t>behaviours</a:t>
            </a:r>
            <a:r>
              <a:rPr lang="en-US" dirty="0"/>
              <a:t> of organisms are related to their interactions with the living and nonliving components of their environment (including weather and seasonal change). </a:t>
            </a:r>
            <a:endParaRPr lang="en-US" dirty="0" smtClean="0"/>
          </a:p>
          <a:p>
            <a:pPr marL="514350" indent="-514350">
              <a:buFont typeface="+mj-lt"/>
              <a:buAutoNum type="arabicPeriod"/>
            </a:pPr>
            <a:endParaRPr lang="en-US" dirty="0"/>
          </a:p>
          <a:p>
            <a:pPr marL="514350" indent="-514350">
              <a:buFont typeface="+mj-lt"/>
              <a:buAutoNum type="arabicPeriod"/>
            </a:pPr>
            <a:r>
              <a:rPr lang="en-US" dirty="0"/>
              <a:t>By comparing their findings to those of their peers (e.g. in a presentation at the end of the semester), the class could conclude that the changes in weather, the position of the Sun in the sky, and the length of day and night change in a cyclic pattern. In some places, this results in a dramatic change in the weather in terms of the type of precipitation; in other places, the amount of precipitation and wind speed may change, but the temperature remains fairly constant. </a:t>
            </a:r>
          </a:p>
        </p:txBody>
      </p:sp>
    </p:spTree>
    <p:extLst>
      <p:ext uri="{BB962C8B-B14F-4D97-AF65-F5344CB8AC3E}">
        <p14:creationId xmlns:p14="http://schemas.microsoft.com/office/powerpoint/2010/main" xmlns="" val="36792946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
            </a:r>
            <a:br>
              <a:rPr lang="en-US" dirty="0"/>
            </a:br>
            <a:r>
              <a:rPr lang="en-US" dirty="0"/>
              <a:t>Additional resources </a:t>
            </a:r>
          </a:p>
        </p:txBody>
      </p:sp>
      <p:sp>
        <p:nvSpPr>
          <p:cNvPr id="3" name="Content Placeholder 2"/>
          <p:cNvSpPr>
            <a:spLocks noGrp="1"/>
          </p:cNvSpPr>
          <p:nvPr>
            <p:ph idx="1"/>
          </p:nvPr>
        </p:nvSpPr>
        <p:spPr>
          <a:xfrm>
            <a:off x="457200" y="1600200"/>
            <a:ext cx="8229600" cy="4876800"/>
          </a:xfrm>
        </p:spPr>
        <p:txBody>
          <a:bodyPr>
            <a:normAutofit fontScale="70000" lnSpcReduction="20000"/>
          </a:bodyPr>
          <a:lstStyle/>
          <a:p>
            <a:endParaRPr lang="en-US" dirty="0"/>
          </a:p>
          <a:p>
            <a:r>
              <a:rPr lang="en-US" b="1" dirty="0"/>
              <a:t>Misconceptions of the water cycle: </a:t>
            </a:r>
            <a:endParaRPr lang="en-US" dirty="0"/>
          </a:p>
          <a:p>
            <a:pPr marL="514350" indent="-514350">
              <a:buFont typeface="+mj-lt"/>
              <a:buAutoNum type="arabicPeriod"/>
            </a:pPr>
            <a:r>
              <a:rPr lang="en-US" dirty="0" err="1"/>
              <a:t>Henriques</a:t>
            </a:r>
            <a:r>
              <a:rPr lang="en-US" dirty="0"/>
              <a:t>’ article is a comprehensive review of the literature on children’s (grades K–12) misconceptions about topics related to weather. It includes many of the concepts addressed in this unit, such as the water cycle, clouds and precipitation, atmosphere, and gases. </a:t>
            </a:r>
            <a:endParaRPr lang="en-US" dirty="0" smtClean="0"/>
          </a:p>
          <a:p>
            <a:pPr marL="0" indent="0">
              <a:buNone/>
            </a:pPr>
            <a:endParaRPr lang="en-US" dirty="0" smtClean="0"/>
          </a:p>
          <a:p>
            <a:pPr marL="0" indent="0">
              <a:buNone/>
            </a:pPr>
            <a:r>
              <a:rPr lang="en-US" u="sng" dirty="0" smtClean="0"/>
              <a:t>http</a:t>
            </a:r>
            <a:r>
              <a:rPr lang="en-US" u="sng" dirty="0"/>
              <a:t>://</a:t>
            </a:r>
            <a:r>
              <a:rPr lang="en-US" u="sng" dirty="0" err="1"/>
              <a:t>beyondpenguins.ehe.osu.edu</a:t>
            </a:r>
            <a:r>
              <a:rPr lang="en-US" u="sng" dirty="0"/>
              <a:t>/issue/water-ice-and-snow/ common-misconceptions-about-states-and-changes-of-matter-and-the-water-</a:t>
            </a:r>
            <a:r>
              <a:rPr lang="en-US" u="sng" dirty="0" smtClean="0"/>
              <a:t>cycle </a:t>
            </a:r>
            <a:endParaRPr lang="en-US" dirty="0"/>
          </a:p>
          <a:p>
            <a:pPr marL="514350" indent="-514350">
              <a:buFont typeface="+mj-lt"/>
              <a:buAutoNum type="arabicPeriod"/>
            </a:pPr>
            <a:endParaRPr lang="en-US" dirty="0"/>
          </a:p>
          <a:p>
            <a:pPr marL="514350" indent="-514350">
              <a:buFont typeface="+mj-lt"/>
              <a:buAutoNum type="arabicPeriod"/>
            </a:pPr>
            <a:r>
              <a:rPr lang="en-US" b="1" dirty="0"/>
              <a:t>Resource on clouds: </a:t>
            </a:r>
            <a:endParaRPr lang="en-US" b="1" dirty="0" smtClean="0"/>
          </a:p>
          <a:p>
            <a:pPr marL="0" indent="0">
              <a:buNone/>
            </a:pPr>
            <a:endParaRPr lang="en-US" dirty="0"/>
          </a:p>
          <a:p>
            <a:pPr marL="0" indent="0">
              <a:buNone/>
            </a:pPr>
            <a:r>
              <a:rPr lang="en-US" u="sng" dirty="0" smtClean="0"/>
              <a:t>http</a:t>
            </a:r>
            <a:r>
              <a:rPr lang="en-US" u="sng" dirty="0"/>
              <a:t>://</a:t>
            </a:r>
            <a:r>
              <a:rPr lang="en-US" u="sng" dirty="0" err="1"/>
              <a:t>www.universetoday.com</a:t>
            </a:r>
            <a:r>
              <a:rPr lang="en-US" u="sng" dirty="0"/>
              <a:t>/73198/what-are-clouds-made-of/.</a:t>
            </a:r>
            <a:endParaRPr lang="en-US" dirty="0"/>
          </a:p>
          <a:p>
            <a:endParaRPr lang="en-US" dirty="0"/>
          </a:p>
        </p:txBody>
      </p:sp>
    </p:spTree>
    <p:extLst>
      <p:ext uri="{BB962C8B-B14F-4D97-AF65-F5344CB8AC3E}">
        <p14:creationId xmlns:p14="http://schemas.microsoft.com/office/powerpoint/2010/main" xmlns="" val="24663592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806</TotalTime>
  <Words>1629</Words>
  <Application>Microsoft Macintosh PowerPoint</Application>
  <PresentationFormat>On-screen Show (4:3)</PresentationFormat>
  <Paragraphs>97</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Lecture # 17  </vt:lpstr>
      <vt:lpstr>Seasons </vt:lpstr>
      <vt:lpstr>Day &amp; Night </vt:lpstr>
      <vt:lpstr>Suggested learning progressions for earth science: Planet Earth  </vt:lpstr>
      <vt:lpstr>Grade-wise learning outcomes </vt:lpstr>
      <vt:lpstr>Grade-wise learning outcomes continue … </vt:lpstr>
      <vt:lpstr>Grade-wise learning outcomes continue … </vt:lpstr>
      <vt:lpstr>Grade-wise learning outcomes continue … </vt:lpstr>
      <vt:lpstr>Grade-wise learning outcomes continue … </vt:lpstr>
      <vt:lpstr>Grade-wise learning outcomes continue … </vt:lpstr>
      <vt:lpstr>Grade-wise learning outcomes continue … </vt:lpstr>
      <vt:lpstr> Long-term assignment: Weather and its effect on ecosystems </vt:lpstr>
      <vt:lpstr> Additional resources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 4</dc:title>
  <dc:creator>Microsoft</dc:creator>
  <cp:lastModifiedBy>stdc_lp</cp:lastModifiedBy>
  <cp:revision>136</cp:revision>
  <dcterms:created xsi:type="dcterms:W3CDTF">2014-06-03T04:54:29Z</dcterms:created>
  <dcterms:modified xsi:type="dcterms:W3CDTF">2014-07-15T13:51:08Z</dcterms:modified>
</cp:coreProperties>
</file>