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57" r:id="rId2"/>
    <p:sldId id="258" r:id="rId3"/>
    <p:sldId id="259" r:id="rId4"/>
    <p:sldId id="260" r:id="rId5"/>
    <p:sldId id="261" r:id="rId6"/>
    <p:sldId id="262" r:id="rId7"/>
    <p:sldId id="265" r:id="rId8"/>
    <p:sldId id="263" r:id="rId9"/>
    <p:sldId id="264"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p:scale>
          <a:sx n="75" d="100"/>
          <a:sy n="75" d="100"/>
        </p:scale>
        <p:origin x="-547" y="47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F881590-11C4-4A69-BC00-18F13E7303BB}" type="datetimeFigureOut">
              <a:rPr lang="en-US" smtClean="0"/>
              <a:pPr/>
              <a:t>7/14/2014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8335419-7833-409D-99F6-209D0F8ECFBE}" type="slidenum">
              <a:rPr lang="en-US" smtClean="0"/>
              <a:pPr/>
              <a:t>‹#›</a:t>
            </a:fld>
            <a:endParaRPr lang="en-US"/>
          </a:p>
        </p:txBody>
      </p:sp>
    </p:spTree>
    <p:extLst>
      <p:ext uri="{BB962C8B-B14F-4D97-AF65-F5344CB8AC3E}">
        <p14:creationId xmlns="" xmlns:p14="http://schemas.microsoft.com/office/powerpoint/2010/main" val="36659547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1B07E35-5DAB-4BF1-AFE8-FD8B6681FB57}" type="datetimeFigureOut">
              <a:rPr lang="en-US" smtClean="0"/>
              <a:pPr/>
              <a:t>7/14/2014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1B07E35-5DAB-4BF1-AFE8-FD8B6681FB57}" type="datetimeFigureOut">
              <a:rPr lang="en-US" smtClean="0"/>
              <a:pPr/>
              <a:t>7/14/2014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1B07E35-5DAB-4BF1-AFE8-FD8B6681FB57}" type="datetimeFigureOut">
              <a:rPr lang="en-US" smtClean="0"/>
              <a:pPr/>
              <a:t>7/14/2014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1B07E35-5DAB-4BF1-AFE8-FD8B6681FB57}" type="datetimeFigureOut">
              <a:rPr lang="en-US" smtClean="0"/>
              <a:pPr/>
              <a:t>7/14/2014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1B07E35-5DAB-4BF1-AFE8-FD8B6681FB57}" type="datetimeFigureOut">
              <a:rPr lang="en-US" smtClean="0"/>
              <a:pPr/>
              <a:t>7/14/2014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1B07E35-5DAB-4BF1-AFE8-FD8B6681FB57}" type="datetimeFigureOut">
              <a:rPr lang="en-US" smtClean="0"/>
              <a:pPr/>
              <a:t>7/14/2014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B07E35-5DAB-4BF1-AFE8-FD8B6681FB57}" type="datetimeFigureOut">
              <a:rPr lang="en-US" smtClean="0"/>
              <a:pPr/>
              <a:t>7/14/2014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1B07E35-5DAB-4BF1-AFE8-FD8B6681FB57}" type="datetimeFigureOut">
              <a:rPr lang="en-US" smtClean="0"/>
              <a:pPr/>
              <a:t>7/14/2014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1B07E35-5DAB-4BF1-AFE8-FD8B6681FB57}" type="datetimeFigureOut">
              <a:rPr lang="en-US" smtClean="0"/>
              <a:pPr/>
              <a:t>7/14/2014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1B07E35-5DAB-4BF1-AFE8-FD8B6681FB57}" type="datetimeFigureOut">
              <a:rPr lang="en-US" smtClean="0"/>
              <a:pPr/>
              <a:t>7/14/2014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1B07E35-5DAB-4BF1-AFE8-FD8B6681FB57}" type="datetimeFigureOut">
              <a:rPr lang="en-US" smtClean="0"/>
              <a:pPr/>
              <a:t>7/14/2014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B07E35-5DAB-4BF1-AFE8-FD8B6681FB57}" type="datetimeFigureOut">
              <a:rPr lang="en-US" smtClean="0"/>
              <a:pPr/>
              <a:t>7/14/2014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E22D92-BADD-41F5-B6D2-147995E5C61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90600" y="2667000"/>
            <a:ext cx="7772400" cy="1470025"/>
          </a:xfrm>
        </p:spPr>
        <p:txBody>
          <a:bodyPr>
            <a:normAutofit/>
          </a:bodyPr>
          <a:lstStyle/>
          <a:p>
            <a:r>
              <a:rPr lang="en-US" sz="3200" b="1" dirty="0" smtClean="0"/>
              <a:t>Lecture # 16 </a:t>
            </a:r>
            <a:br>
              <a:rPr lang="en-US" sz="3200" b="1" dirty="0" smtClean="0"/>
            </a:br>
            <a:endParaRPr lang="en-US" sz="3200" b="1" dirty="0"/>
          </a:p>
        </p:txBody>
      </p:sp>
      <p:sp>
        <p:nvSpPr>
          <p:cNvPr id="5" name="Title 1"/>
          <p:cNvSpPr txBox="1">
            <a:spLocks/>
          </p:cNvSpPr>
          <p:nvPr/>
        </p:nvSpPr>
        <p:spPr>
          <a:xfrm>
            <a:off x="1143000" y="1371600"/>
            <a:ext cx="7772400"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smtClean="0">
                <a:ln>
                  <a:noFill/>
                </a:ln>
                <a:solidFill>
                  <a:schemeClr val="tx1"/>
                </a:solidFill>
                <a:effectLst/>
                <a:uLnTx/>
                <a:uFillTx/>
                <a:latin typeface="+mj-lt"/>
                <a:ea typeface="+mj-ea"/>
                <a:cs typeface="+mj-cs"/>
              </a:rPr>
              <a:t>SCIENCE 1 </a:t>
            </a:r>
            <a:br>
              <a:rPr kumimoji="0" lang="en-US" sz="3200" b="1" i="0" u="none" strike="noStrike" kern="1200" cap="none" spc="0" normalizeH="0" baseline="0" noProof="0" dirty="0" smtClean="0">
                <a:ln>
                  <a:noFill/>
                </a:ln>
                <a:solidFill>
                  <a:schemeClr val="tx1"/>
                </a:solidFill>
                <a:effectLst/>
                <a:uLnTx/>
                <a:uFillTx/>
                <a:latin typeface="+mj-lt"/>
                <a:ea typeface="+mj-ea"/>
                <a:cs typeface="+mj-cs"/>
              </a:rPr>
            </a:br>
            <a:r>
              <a:rPr kumimoji="0" lang="en-US" sz="3200" b="1" i="0" u="none" strike="noStrike" kern="1200" cap="none" spc="0" normalizeH="0" baseline="0" noProof="0" dirty="0" smtClean="0">
                <a:ln>
                  <a:noFill/>
                </a:ln>
                <a:solidFill>
                  <a:schemeClr val="tx1"/>
                </a:solidFill>
                <a:effectLst/>
                <a:uLnTx/>
                <a:uFillTx/>
                <a:latin typeface="+mj-lt"/>
                <a:ea typeface="+mj-ea"/>
                <a:cs typeface="+mj-cs"/>
              </a:rPr>
              <a:t>ASSOCIATE DEGREE IN EDUCATION </a:t>
            </a:r>
          </a:p>
        </p:txBody>
      </p:sp>
      <p:sp>
        <p:nvSpPr>
          <p:cNvPr id="6" name="Title 1"/>
          <p:cNvSpPr txBox="1">
            <a:spLocks/>
          </p:cNvSpPr>
          <p:nvPr/>
        </p:nvSpPr>
        <p:spPr>
          <a:xfrm>
            <a:off x="685800" y="3886200"/>
            <a:ext cx="8229600" cy="838200"/>
          </a:xfrm>
          <a:prstGeom prst="rect">
            <a:avLst/>
          </a:prstGeom>
        </p:spPr>
        <p:txBody>
          <a:bodyPr vert="horz" lIns="91440" tIns="45720" rIns="91440" bIns="45720" rtlCol="0" anchor="ctr">
            <a:noAutofit/>
          </a:bodyPr>
          <a:lstStyle/>
          <a:p>
            <a:endParaRPr lang="en-US" sz="2000" b="1" u="sng" dirty="0"/>
          </a:p>
        </p:txBody>
      </p:sp>
      <p:sp>
        <p:nvSpPr>
          <p:cNvPr id="7" name="Title 1"/>
          <p:cNvSpPr txBox="1">
            <a:spLocks/>
          </p:cNvSpPr>
          <p:nvPr/>
        </p:nvSpPr>
        <p:spPr>
          <a:xfrm>
            <a:off x="685800" y="3733800"/>
            <a:ext cx="8458200" cy="1600200"/>
          </a:xfrm>
          <a:prstGeom prst="rect">
            <a:avLst/>
          </a:prstGeom>
        </p:spPr>
        <p:txBody>
          <a:bodyPr vert="horz" lIns="91440" tIns="45720" rIns="91440" bIns="45720" rtlCol="0" anchor="ctr">
            <a:noAutofit/>
          </a:bodyPr>
          <a:lstStyle/>
          <a:p>
            <a:pPr algn="ctr"/>
            <a:r>
              <a:rPr lang="en-US" sz="2400" b="1" dirty="0" smtClean="0"/>
              <a:t>Establishing </a:t>
            </a:r>
            <a:r>
              <a:rPr lang="en-US" sz="2400" b="1" dirty="0"/>
              <a:t>content for elementary </a:t>
            </a:r>
            <a:r>
              <a:rPr lang="en-US" sz="2400" b="1" dirty="0" smtClean="0"/>
              <a:t>science for </a:t>
            </a:r>
            <a:r>
              <a:rPr lang="en-US" sz="2400" b="1" dirty="0"/>
              <a:t>planet Earth </a:t>
            </a:r>
            <a:endParaRPr lang="en-US" sz="2400" b="1" u="sng" dirty="0">
              <a:solidFill>
                <a:srgbClr val="00000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r>
              <a:rPr lang="en-US" dirty="0" smtClean="0"/>
              <a:t>An academic shift </a:t>
            </a:r>
            <a:endParaRPr lang="en-US" dirty="0"/>
          </a:p>
        </p:txBody>
      </p:sp>
      <p:sp>
        <p:nvSpPr>
          <p:cNvPr id="3" name="Content Placeholder 2"/>
          <p:cNvSpPr>
            <a:spLocks noGrp="1"/>
          </p:cNvSpPr>
          <p:nvPr>
            <p:ph idx="1"/>
          </p:nvPr>
        </p:nvSpPr>
        <p:spPr>
          <a:xfrm>
            <a:off x="1447800" y="1295400"/>
            <a:ext cx="7239000" cy="4525963"/>
          </a:xfrm>
        </p:spPr>
        <p:txBody>
          <a:bodyPr>
            <a:normAutofit lnSpcReduction="10000"/>
          </a:bodyPr>
          <a:lstStyle/>
          <a:p>
            <a:pPr marL="0" indent="0">
              <a:buNone/>
            </a:pPr>
            <a:endParaRPr lang="en-US" sz="900" dirty="0"/>
          </a:p>
          <a:p>
            <a:pPr marL="0" indent="0">
              <a:buNone/>
            </a:pPr>
            <a:r>
              <a:rPr lang="en-US" dirty="0"/>
              <a:t>S</a:t>
            </a:r>
            <a:r>
              <a:rPr lang="en-US" dirty="0" smtClean="0"/>
              <a:t>witch </a:t>
            </a:r>
            <a:r>
              <a:rPr lang="en-US" dirty="0"/>
              <a:t>from teaching </a:t>
            </a:r>
            <a:r>
              <a:rPr lang="en-US" dirty="0" smtClean="0"/>
              <a:t>content </a:t>
            </a:r>
            <a:r>
              <a:rPr lang="en-US" dirty="0"/>
              <a:t>that enhances </a:t>
            </a:r>
            <a:r>
              <a:rPr lang="en-US" dirty="0" smtClean="0"/>
              <a:t>science </a:t>
            </a:r>
            <a:r>
              <a:rPr lang="en-US" dirty="0"/>
              <a:t>understanding </a:t>
            </a:r>
            <a:endParaRPr lang="en-US" dirty="0" smtClean="0"/>
          </a:p>
          <a:p>
            <a:endParaRPr lang="en-US" dirty="0" smtClean="0"/>
          </a:p>
          <a:p>
            <a:pPr marL="0" indent="0" algn="ctr">
              <a:buNone/>
            </a:pPr>
            <a:r>
              <a:rPr lang="en-US" dirty="0" smtClean="0"/>
              <a:t>To </a:t>
            </a:r>
          </a:p>
          <a:p>
            <a:pPr marL="0" indent="0" algn="ctr">
              <a:buNone/>
            </a:pPr>
            <a:endParaRPr lang="en-US" dirty="0" smtClean="0"/>
          </a:p>
          <a:p>
            <a:pPr marL="0" indent="0">
              <a:buNone/>
            </a:pPr>
            <a:r>
              <a:rPr lang="en-US" dirty="0"/>
              <a:t>D</a:t>
            </a:r>
            <a:r>
              <a:rPr lang="en-US" dirty="0" smtClean="0"/>
              <a:t>iscussing </a:t>
            </a:r>
            <a:r>
              <a:rPr lang="en-US" dirty="0"/>
              <a:t>how </a:t>
            </a:r>
            <a:r>
              <a:rPr lang="en-US" dirty="0" smtClean="0"/>
              <a:t>teachers foster </a:t>
            </a:r>
            <a:r>
              <a:rPr lang="en-US" dirty="0"/>
              <a:t>the science learning of young pupils in elementary </a:t>
            </a:r>
            <a:r>
              <a:rPr lang="en-US" dirty="0" smtClean="0"/>
              <a:t>school</a:t>
            </a:r>
            <a:endParaRPr lang="en-US" dirty="0"/>
          </a:p>
        </p:txBody>
      </p:sp>
    </p:spTree>
    <p:extLst>
      <p:ext uri="{BB962C8B-B14F-4D97-AF65-F5344CB8AC3E}">
        <p14:creationId xmlns="" xmlns:p14="http://schemas.microsoft.com/office/powerpoint/2010/main" val="176873558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Reflections</a:t>
            </a:r>
            <a:endParaRPr lang="en-US" dirty="0"/>
          </a:p>
        </p:txBody>
      </p:sp>
      <p:sp>
        <p:nvSpPr>
          <p:cNvPr id="3" name="Content Placeholder 2"/>
          <p:cNvSpPr>
            <a:spLocks noGrp="1"/>
          </p:cNvSpPr>
          <p:nvPr>
            <p:ph idx="1"/>
          </p:nvPr>
        </p:nvSpPr>
        <p:spPr>
          <a:xfrm>
            <a:off x="685800" y="1371600"/>
            <a:ext cx="8229600" cy="4525963"/>
          </a:xfrm>
        </p:spPr>
        <p:txBody>
          <a:bodyPr>
            <a:normAutofit fontScale="70000" lnSpcReduction="20000"/>
          </a:bodyPr>
          <a:lstStyle/>
          <a:p>
            <a:endParaRPr lang="en-US" dirty="0"/>
          </a:p>
          <a:p>
            <a:r>
              <a:rPr lang="en-US" dirty="0" smtClean="0"/>
              <a:t>Using LMS, please reflect </a:t>
            </a:r>
            <a:r>
              <a:rPr lang="en-US" dirty="0"/>
              <a:t>on the past two weeks and the content covered. </a:t>
            </a:r>
            <a:endParaRPr lang="en-US" dirty="0" smtClean="0"/>
          </a:p>
          <a:p>
            <a:endParaRPr lang="en-US" dirty="0"/>
          </a:p>
          <a:p>
            <a:r>
              <a:rPr lang="en-US" dirty="0"/>
              <a:t>J</a:t>
            </a:r>
            <a:r>
              <a:rPr lang="en-US" dirty="0" smtClean="0"/>
              <a:t>ot </a:t>
            </a:r>
            <a:r>
              <a:rPr lang="en-US" dirty="0"/>
              <a:t>down ideas about how they could teach the topic of planet Earth to children. </a:t>
            </a:r>
            <a:endParaRPr lang="en-US" dirty="0" smtClean="0"/>
          </a:p>
          <a:p>
            <a:endParaRPr lang="en-US" dirty="0"/>
          </a:p>
          <a:p>
            <a:r>
              <a:rPr lang="en-US" dirty="0" smtClean="0"/>
              <a:t>What </a:t>
            </a:r>
            <a:r>
              <a:rPr lang="en-US" dirty="0"/>
              <a:t>kind of science topics would be relevant to teaching in grades 1–8? </a:t>
            </a:r>
            <a:endParaRPr lang="en-US" dirty="0" smtClean="0"/>
          </a:p>
          <a:p>
            <a:endParaRPr lang="en-US" dirty="0"/>
          </a:p>
          <a:p>
            <a:r>
              <a:rPr lang="en-US" dirty="0" smtClean="0"/>
              <a:t>Which </a:t>
            </a:r>
            <a:r>
              <a:rPr lang="en-US" dirty="0"/>
              <a:t>principles and concepts do they need to establish as a foundation for learning science in high school and beyond regarding the role of Earth’s hydrosphere? What main ideas or concepts should be covered with these young children? </a:t>
            </a:r>
          </a:p>
        </p:txBody>
      </p:sp>
    </p:spTree>
    <p:extLst>
      <p:ext uri="{BB962C8B-B14F-4D97-AF65-F5344CB8AC3E}">
        <p14:creationId xmlns="" xmlns:p14="http://schemas.microsoft.com/office/powerpoint/2010/main" val="218357014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Reflection continue……</a:t>
            </a:r>
            <a:endParaRPr lang="en-US" dirty="0"/>
          </a:p>
        </p:txBody>
      </p:sp>
      <p:sp>
        <p:nvSpPr>
          <p:cNvPr id="3" name="Content Placeholder 2"/>
          <p:cNvSpPr>
            <a:spLocks noGrp="1"/>
          </p:cNvSpPr>
          <p:nvPr>
            <p:ph idx="1"/>
          </p:nvPr>
        </p:nvSpPr>
        <p:spPr>
          <a:xfrm>
            <a:off x="457200" y="1295400"/>
            <a:ext cx="8229600" cy="4525963"/>
          </a:xfrm>
        </p:spPr>
        <p:txBody>
          <a:bodyPr>
            <a:normAutofit fontScale="85000" lnSpcReduction="10000"/>
          </a:bodyPr>
          <a:lstStyle/>
          <a:p>
            <a:endParaRPr lang="en-US" dirty="0"/>
          </a:p>
          <a:p>
            <a:r>
              <a:rPr lang="en-US" dirty="0" smtClean="0"/>
              <a:t>As you discuss </a:t>
            </a:r>
            <a:r>
              <a:rPr lang="en-US" dirty="0"/>
              <a:t>what </a:t>
            </a:r>
            <a:r>
              <a:rPr lang="en-US" dirty="0" smtClean="0"/>
              <a:t>you </a:t>
            </a:r>
            <a:r>
              <a:rPr lang="en-US" dirty="0"/>
              <a:t>could teach at the elementary grades, facilitate those </a:t>
            </a:r>
            <a:r>
              <a:rPr lang="en-US" dirty="0" smtClean="0"/>
              <a:t>conversations on LMS. </a:t>
            </a:r>
          </a:p>
          <a:p>
            <a:endParaRPr lang="en-US" dirty="0"/>
          </a:p>
          <a:p>
            <a:r>
              <a:rPr lang="en-US" dirty="0" smtClean="0"/>
              <a:t>Possible </a:t>
            </a:r>
            <a:r>
              <a:rPr lang="en-US" dirty="0"/>
              <a:t>answers are almost endless. This is not the time to approve or correct offered ideas. Instead, </a:t>
            </a:r>
            <a:r>
              <a:rPr lang="en-US" dirty="0" smtClean="0"/>
              <a:t>keep discussing </a:t>
            </a:r>
            <a:r>
              <a:rPr lang="en-US" dirty="0"/>
              <a:t>the ideas with each other and provide </a:t>
            </a:r>
            <a:r>
              <a:rPr lang="en-US" dirty="0" smtClean="0"/>
              <a:t>feedback. Explain reasoning</a:t>
            </a:r>
            <a:r>
              <a:rPr lang="en-US" dirty="0"/>
              <a:t>. </a:t>
            </a:r>
            <a:endParaRPr lang="en-US" dirty="0" smtClean="0"/>
          </a:p>
          <a:p>
            <a:endParaRPr lang="en-US" dirty="0"/>
          </a:p>
          <a:p>
            <a:r>
              <a:rPr lang="en-US" dirty="0" smtClean="0"/>
              <a:t>Using LMS, record </a:t>
            </a:r>
            <a:r>
              <a:rPr lang="en-US" dirty="0"/>
              <a:t>their </a:t>
            </a:r>
            <a:r>
              <a:rPr lang="en-US" dirty="0" smtClean="0"/>
              <a:t>ideas</a:t>
            </a:r>
            <a:endParaRPr lang="en-US" dirty="0"/>
          </a:p>
        </p:txBody>
      </p:sp>
    </p:spTree>
    <p:extLst>
      <p:ext uri="{BB962C8B-B14F-4D97-AF65-F5344CB8AC3E}">
        <p14:creationId xmlns="" xmlns:p14="http://schemas.microsoft.com/office/powerpoint/2010/main" val="187552849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Designing </a:t>
            </a:r>
            <a:r>
              <a:rPr lang="en-US" sz="3200" b="1" dirty="0"/>
              <a:t>activities for elementary grades </a:t>
            </a:r>
            <a:endParaRPr lang="en-US" sz="3200" dirty="0"/>
          </a:p>
        </p:txBody>
      </p:sp>
      <p:sp>
        <p:nvSpPr>
          <p:cNvPr id="3" name="Content Placeholder 2"/>
          <p:cNvSpPr>
            <a:spLocks noGrp="1"/>
          </p:cNvSpPr>
          <p:nvPr>
            <p:ph idx="1"/>
          </p:nvPr>
        </p:nvSpPr>
        <p:spPr/>
        <p:txBody>
          <a:bodyPr>
            <a:normAutofit fontScale="85000" lnSpcReduction="20000"/>
          </a:bodyPr>
          <a:lstStyle/>
          <a:p>
            <a:pPr marL="0" indent="0">
              <a:buNone/>
            </a:pPr>
            <a:r>
              <a:rPr lang="en-US" dirty="0" smtClean="0"/>
              <a:t>Pakistan’s </a:t>
            </a:r>
            <a:r>
              <a:rPr lang="en-US" dirty="0"/>
              <a:t>National Curriculum lists earth science themes as early as grade 1. The list includes the following themes: </a:t>
            </a:r>
            <a:endParaRPr lang="en-US" dirty="0" smtClean="0"/>
          </a:p>
          <a:p>
            <a:pPr marL="0" indent="0">
              <a:buNone/>
            </a:pPr>
            <a:endParaRPr lang="en-US" dirty="0"/>
          </a:p>
          <a:p>
            <a:r>
              <a:rPr lang="en-US" dirty="0"/>
              <a:t>Exploring the </a:t>
            </a:r>
            <a:r>
              <a:rPr lang="en-US" dirty="0" smtClean="0"/>
              <a:t>neighborhood </a:t>
            </a:r>
            <a:endParaRPr lang="en-US" dirty="0"/>
          </a:p>
          <a:p>
            <a:r>
              <a:rPr lang="en-US" dirty="0"/>
              <a:t>Using maps </a:t>
            </a:r>
          </a:p>
          <a:p>
            <a:r>
              <a:rPr lang="en-US" dirty="0"/>
              <a:t>Identifying Earth as one part of a greater universe </a:t>
            </a:r>
          </a:p>
          <a:p>
            <a:r>
              <a:rPr lang="en-US" dirty="0"/>
              <a:t>Understanding what causes day and night </a:t>
            </a:r>
          </a:p>
          <a:p>
            <a:r>
              <a:rPr lang="en-US" dirty="0"/>
              <a:t>Recording weather data </a:t>
            </a:r>
          </a:p>
          <a:p>
            <a:r>
              <a:rPr lang="en-US" dirty="0"/>
              <a:t>Discussing the seasons and climate in different locations of Pakistan </a:t>
            </a:r>
          </a:p>
          <a:p>
            <a:endParaRPr lang="en-US" dirty="0"/>
          </a:p>
        </p:txBody>
      </p:sp>
    </p:spTree>
    <p:extLst>
      <p:ext uri="{BB962C8B-B14F-4D97-AF65-F5344CB8AC3E}">
        <p14:creationId xmlns="" xmlns:p14="http://schemas.microsoft.com/office/powerpoint/2010/main" val="412820781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a:t>Designing activities for elementary grades </a:t>
            </a:r>
            <a:r>
              <a:rPr lang="en-US" sz="2800" b="1" dirty="0" smtClean="0"/>
              <a:t>Continue …</a:t>
            </a:r>
            <a:endParaRPr lang="en-US" sz="2800" dirty="0"/>
          </a:p>
        </p:txBody>
      </p:sp>
      <p:sp>
        <p:nvSpPr>
          <p:cNvPr id="3" name="Content Placeholder 2"/>
          <p:cNvSpPr>
            <a:spLocks noGrp="1"/>
          </p:cNvSpPr>
          <p:nvPr>
            <p:ph idx="1"/>
          </p:nvPr>
        </p:nvSpPr>
        <p:spPr/>
        <p:txBody>
          <a:bodyPr>
            <a:normAutofit fontScale="77500" lnSpcReduction="20000"/>
          </a:bodyPr>
          <a:lstStyle/>
          <a:p>
            <a:endParaRPr lang="en-US" dirty="0"/>
          </a:p>
          <a:p>
            <a:r>
              <a:rPr lang="en-US" dirty="0"/>
              <a:t>Basic teaching of these concepts should begin in early elementary grades and increase in complexity as children grow older. </a:t>
            </a:r>
            <a:endParaRPr lang="en-US" dirty="0" smtClean="0"/>
          </a:p>
          <a:p>
            <a:endParaRPr lang="en-US" dirty="0"/>
          </a:p>
          <a:p>
            <a:r>
              <a:rPr lang="en-US" dirty="0"/>
              <a:t>Begin by using ideas generated </a:t>
            </a:r>
            <a:r>
              <a:rPr lang="en-US" dirty="0" smtClean="0"/>
              <a:t>in LMS discussion, </a:t>
            </a:r>
            <a:r>
              <a:rPr lang="en-US" dirty="0"/>
              <a:t>c</a:t>
            </a:r>
            <a:r>
              <a:rPr lang="en-US" dirty="0" smtClean="0"/>
              <a:t>hoose </a:t>
            </a:r>
            <a:r>
              <a:rPr lang="en-US" dirty="0"/>
              <a:t>a specific topic and grade level that they will discuss in a small group and elaborate on. Their task is to identify age-appropriate activities that teach their concept of choice to children in elementary grades</a:t>
            </a:r>
            <a:r>
              <a:rPr lang="en-US" dirty="0" smtClean="0"/>
              <a:t>.</a:t>
            </a:r>
          </a:p>
          <a:p>
            <a:endParaRPr lang="en-US" dirty="0" smtClean="0"/>
          </a:p>
          <a:p>
            <a:r>
              <a:rPr lang="en-US" dirty="0" smtClean="0"/>
              <a:t>Remind </a:t>
            </a:r>
            <a:r>
              <a:rPr lang="en-US" dirty="0"/>
              <a:t>them to use hands-on inquiry activities if possible and to make them intriguing. </a:t>
            </a:r>
          </a:p>
        </p:txBody>
      </p:sp>
    </p:spTree>
    <p:extLst>
      <p:ext uri="{BB962C8B-B14F-4D97-AF65-F5344CB8AC3E}">
        <p14:creationId xmlns="" xmlns:p14="http://schemas.microsoft.com/office/powerpoint/2010/main" val="395319052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a:t>Designing activities for elementary grades Continue …</a:t>
            </a:r>
            <a:endParaRPr lang="en-US" sz="2800" dirty="0"/>
          </a:p>
        </p:txBody>
      </p:sp>
      <p:sp>
        <p:nvSpPr>
          <p:cNvPr id="3" name="Content Placeholder 2"/>
          <p:cNvSpPr>
            <a:spLocks noGrp="1"/>
          </p:cNvSpPr>
          <p:nvPr>
            <p:ph idx="1"/>
          </p:nvPr>
        </p:nvSpPr>
        <p:spPr/>
        <p:txBody>
          <a:bodyPr>
            <a:normAutofit fontScale="92500" lnSpcReduction="20000"/>
          </a:bodyPr>
          <a:lstStyle/>
          <a:p>
            <a:pPr marL="0" indent="0">
              <a:buNone/>
            </a:pPr>
            <a:r>
              <a:rPr lang="en-US" dirty="0" smtClean="0"/>
              <a:t>Some questions to think: </a:t>
            </a:r>
          </a:p>
          <a:p>
            <a:endParaRPr lang="en-US" dirty="0"/>
          </a:p>
          <a:p>
            <a:pPr marL="514350" indent="-514350">
              <a:buFont typeface="+mj-lt"/>
              <a:buAutoNum type="arabicPeriod"/>
            </a:pPr>
            <a:r>
              <a:rPr lang="en-US" dirty="0"/>
              <a:t>W</a:t>
            </a:r>
            <a:r>
              <a:rPr lang="en-US" dirty="0" smtClean="0"/>
              <a:t>hat </a:t>
            </a:r>
            <a:r>
              <a:rPr lang="en-US" dirty="0"/>
              <a:t>kind of question could children in elementary grades investigate? </a:t>
            </a:r>
            <a:endParaRPr lang="en-US" dirty="0" smtClean="0"/>
          </a:p>
          <a:p>
            <a:pPr marL="514350" indent="-514350">
              <a:buFont typeface="+mj-lt"/>
              <a:buAutoNum type="arabicPeriod"/>
            </a:pPr>
            <a:endParaRPr lang="en-US" dirty="0"/>
          </a:p>
          <a:p>
            <a:pPr marL="514350" indent="-514350">
              <a:buFont typeface="+mj-lt"/>
              <a:buAutoNum type="arabicPeriod"/>
            </a:pPr>
            <a:r>
              <a:rPr lang="en-US" dirty="0" smtClean="0"/>
              <a:t>What </a:t>
            </a:r>
            <a:r>
              <a:rPr lang="en-US" dirty="0"/>
              <a:t>kind of challenge could they solve, and what concept would they learn as a result? </a:t>
            </a:r>
            <a:endParaRPr lang="en-US" dirty="0" smtClean="0"/>
          </a:p>
          <a:p>
            <a:pPr marL="514350" indent="-514350">
              <a:buFont typeface="+mj-lt"/>
              <a:buAutoNum type="arabicPeriod"/>
            </a:pPr>
            <a:endParaRPr lang="en-US" dirty="0"/>
          </a:p>
          <a:p>
            <a:pPr marL="514350" indent="-514350">
              <a:buFont typeface="+mj-lt"/>
              <a:buAutoNum type="arabicPeriod"/>
            </a:pPr>
            <a:r>
              <a:rPr lang="en-US" dirty="0" smtClean="0"/>
              <a:t>What </a:t>
            </a:r>
            <a:r>
              <a:rPr lang="en-US" dirty="0"/>
              <a:t>kind of learning outcomes could be expected at that age level? </a:t>
            </a:r>
          </a:p>
          <a:p>
            <a:endParaRPr lang="en-US" dirty="0"/>
          </a:p>
        </p:txBody>
      </p:sp>
    </p:spTree>
    <p:extLst>
      <p:ext uri="{BB962C8B-B14F-4D97-AF65-F5344CB8AC3E}">
        <p14:creationId xmlns="" xmlns:p14="http://schemas.microsoft.com/office/powerpoint/2010/main" val="333925950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a:t>Designing activities for elementary grades </a:t>
            </a:r>
            <a:r>
              <a:rPr lang="en-US" sz="2800" b="1" dirty="0" smtClean="0"/>
              <a:t>Continue …</a:t>
            </a:r>
            <a:endParaRPr lang="en-US" sz="2800" dirty="0"/>
          </a:p>
        </p:txBody>
      </p:sp>
      <p:sp>
        <p:nvSpPr>
          <p:cNvPr id="3" name="Content Placeholder 2"/>
          <p:cNvSpPr>
            <a:spLocks noGrp="1"/>
          </p:cNvSpPr>
          <p:nvPr>
            <p:ph idx="1"/>
          </p:nvPr>
        </p:nvSpPr>
        <p:spPr/>
        <p:txBody>
          <a:bodyPr>
            <a:normAutofit fontScale="70000" lnSpcReduction="20000"/>
          </a:bodyPr>
          <a:lstStyle/>
          <a:p>
            <a:endParaRPr lang="en-US" dirty="0"/>
          </a:p>
          <a:p>
            <a:r>
              <a:rPr lang="en-US" dirty="0" smtClean="0"/>
              <a:t>Earth </a:t>
            </a:r>
            <a:r>
              <a:rPr lang="en-US" dirty="0"/>
              <a:t>science is another science discipline that encompasses many different fields and sub-themes. In order to interest young children in earth science, it is essential to provide as many hands-on experiences as possible. </a:t>
            </a:r>
            <a:endParaRPr lang="en-US" dirty="0" smtClean="0"/>
          </a:p>
          <a:p>
            <a:endParaRPr lang="en-US" dirty="0"/>
          </a:p>
          <a:p>
            <a:r>
              <a:rPr lang="en-US" dirty="0" smtClean="0"/>
              <a:t>As </a:t>
            </a:r>
            <a:r>
              <a:rPr lang="en-US" dirty="0"/>
              <a:t>in biology, providing young children with local examples and having them explore the world around them (physical geography of their town and surroundings, the weather, the resources needed to survive, the stars above them, etc.) will trigger their curiosity. Helping them explore their environment in a structured way allows for deeper learning. </a:t>
            </a:r>
          </a:p>
        </p:txBody>
      </p:sp>
    </p:spTree>
    <p:extLst>
      <p:ext uri="{BB962C8B-B14F-4D97-AF65-F5344CB8AC3E}">
        <p14:creationId xmlns="" xmlns:p14="http://schemas.microsoft.com/office/powerpoint/2010/main" val="301227379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a:t>Designing activities for elementary grades </a:t>
            </a:r>
            <a:r>
              <a:rPr lang="en-US" sz="2800" b="1" dirty="0" smtClean="0"/>
              <a:t>Continue …</a:t>
            </a:r>
            <a:endParaRPr lang="en-US" sz="2800" dirty="0"/>
          </a:p>
        </p:txBody>
      </p:sp>
      <p:sp>
        <p:nvSpPr>
          <p:cNvPr id="3" name="Content Placeholder 2"/>
          <p:cNvSpPr>
            <a:spLocks noGrp="1"/>
          </p:cNvSpPr>
          <p:nvPr>
            <p:ph idx="1"/>
          </p:nvPr>
        </p:nvSpPr>
        <p:spPr>
          <a:xfrm>
            <a:off x="609600" y="1143000"/>
            <a:ext cx="8229600" cy="4525963"/>
          </a:xfrm>
        </p:spPr>
        <p:txBody>
          <a:bodyPr>
            <a:normAutofit fontScale="77500" lnSpcReduction="20000"/>
          </a:bodyPr>
          <a:lstStyle/>
          <a:p>
            <a:endParaRPr lang="en-US" dirty="0"/>
          </a:p>
          <a:p>
            <a:r>
              <a:rPr lang="en-US" dirty="0" smtClean="0"/>
              <a:t>The Teachers </a:t>
            </a:r>
            <a:r>
              <a:rPr lang="en-US" dirty="0"/>
              <a:t>should come up with a range of ideas and activities to fascinate young children. Showing children the beauty of the natural world around them will entice them to want to learn more about it. </a:t>
            </a:r>
            <a:endParaRPr lang="en-US" dirty="0" smtClean="0"/>
          </a:p>
          <a:p>
            <a:endParaRPr lang="en-US" dirty="0"/>
          </a:p>
          <a:p>
            <a:r>
              <a:rPr lang="en-US" dirty="0" smtClean="0"/>
              <a:t>This </a:t>
            </a:r>
            <a:r>
              <a:rPr lang="en-US" dirty="0"/>
              <a:t>curiosity, resulting exploration, and basic understanding will lay the foundation for more complex and abstract concepts in later years. </a:t>
            </a:r>
            <a:endParaRPr lang="en-US" dirty="0" smtClean="0"/>
          </a:p>
          <a:p>
            <a:pPr marL="0" indent="0">
              <a:buNone/>
            </a:pPr>
            <a:endParaRPr lang="en-US" dirty="0"/>
          </a:p>
          <a:p>
            <a:r>
              <a:rPr lang="en-US" dirty="0"/>
              <a:t>If </a:t>
            </a:r>
            <a:r>
              <a:rPr lang="en-US" dirty="0" smtClean="0"/>
              <a:t>Teachers </a:t>
            </a:r>
            <a:r>
              <a:rPr lang="en-US" dirty="0"/>
              <a:t>struggle to come up with activities or lessons that they can teach in elementary grades, you might want to provide them with some </a:t>
            </a:r>
            <a:r>
              <a:rPr lang="en-US" dirty="0" smtClean="0"/>
              <a:t>the ideas </a:t>
            </a:r>
            <a:r>
              <a:rPr lang="en-US" dirty="0"/>
              <a:t>to build upon.</a:t>
            </a:r>
          </a:p>
        </p:txBody>
      </p:sp>
    </p:spTree>
    <p:extLst>
      <p:ext uri="{BB962C8B-B14F-4D97-AF65-F5344CB8AC3E}">
        <p14:creationId xmlns="" xmlns:p14="http://schemas.microsoft.com/office/powerpoint/2010/main" val="301227379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914</TotalTime>
  <Words>591</Words>
  <Application>Microsoft Macintosh PowerPoint</Application>
  <PresentationFormat>On-screen Show (4:3)</PresentationFormat>
  <Paragraphs>62</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Lecture # 16  </vt:lpstr>
      <vt:lpstr>An academic shift </vt:lpstr>
      <vt:lpstr>Reflections</vt:lpstr>
      <vt:lpstr>Reflection continue……</vt:lpstr>
      <vt:lpstr>Designing activities for elementary grades </vt:lpstr>
      <vt:lpstr>Designing activities for elementary grades Continue …</vt:lpstr>
      <vt:lpstr>Designing activities for elementary grades Continue …</vt:lpstr>
      <vt:lpstr>Designing activities for elementary grades Continue …</vt:lpstr>
      <vt:lpstr>Designing activities for elementary grades Continue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 4</dc:title>
  <dc:creator>Microsoft</dc:creator>
  <cp:lastModifiedBy>stdc_lp</cp:lastModifiedBy>
  <cp:revision>136</cp:revision>
  <dcterms:created xsi:type="dcterms:W3CDTF">2014-06-03T04:54:29Z</dcterms:created>
  <dcterms:modified xsi:type="dcterms:W3CDTF">2014-07-14T21:21:32Z</dcterms:modified>
</cp:coreProperties>
</file>