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5" d="100"/>
          <a:sy n="75" d="100"/>
        </p:scale>
        <p:origin x="-547" y="47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7/12/2014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a:p>
        </p:txBody>
      </p:sp>
    </p:spTree>
    <p:extLst>
      <p:ext uri="{BB962C8B-B14F-4D97-AF65-F5344CB8AC3E}">
        <p14:creationId xmlns="" xmlns:p14="http://schemas.microsoft.com/office/powerpoint/2010/main" val="36659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7/12/2014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7/12/2014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7/12/2014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7/12/2014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14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endParaRPr lang="en-US" sz="2000" b="1" u="sng" dirty="0"/>
          </a:p>
        </p:txBody>
      </p:sp>
      <p:sp>
        <p:nvSpPr>
          <p:cNvPr id="7" name="Title 1"/>
          <p:cNvSpPr txBox="1">
            <a:spLocks/>
          </p:cNvSpPr>
          <p:nvPr/>
        </p:nvSpPr>
        <p:spPr>
          <a:xfrm>
            <a:off x="914400" y="3733800"/>
            <a:ext cx="8229600" cy="838200"/>
          </a:xfrm>
          <a:prstGeom prst="rect">
            <a:avLst/>
          </a:prstGeom>
        </p:spPr>
        <p:txBody>
          <a:bodyPr vert="horz" lIns="91440" tIns="45720" rIns="91440" bIns="45720" rtlCol="0" anchor="ctr">
            <a:noAutofit/>
          </a:bodyPr>
          <a:lstStyle/>
          <a:p>
            <a:endParaRPr lang="en-US" sz="2400" b="1" dirty="0">
              <a:solidFill>
                <a:srgbClr val="000000"/>
              </a:solidFill>
            </a:endParaRPr>
          </a:p>
          <a:p>
            <a:pPr algn="ctr"/>
            <a:r>
              <a:rPr lang="en-US" sz="2400" b="1" dirty="0">
                <a:solidFill>
                  <a:srgbClr val="000000"/>
                </a:solidFill>
              </a:rPr>
              <a:t>Earth: The habitable planet </a:t>
            </a:r>
            <a:endParaRPr lang="en-US" sz="2400" b="1" u="sng" dirty="0">
              <a:solidFill>
                <a:srgbClr val="0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3600" dirty="0" smtClean="0"/>
              <a:t>Earth</a:t>
            </a:r>
            <a:r>
              <a:rPr lang="en-US" sz="3600" dirty="0"/>
              <a:t>: The habitable planet </a:t>
            </a:r>
          </a:p>
        </p:txBody>
      </p:sp>
      <p:sp>
        <p:nvSpPr>
          <p:cNvPr id="3" name="Content Placeholder 2"/>
          <p:cNvSpPr>
            <a:spLocks noGrp="1"/>
          </p:cNvSpPr>
          <p:nvPr>
            <p:ph idx="1"/>
          </p:nvPr>
        </p:nvSpPr>
        <p:spPr>
          <a:xfrm>
            <a:off x="457200" y="1295400"/>
            <a:ext cx="8229600" cy="4525963"/>
          </a:xfrm>
        </p:spPr>
        <p:txBody>
          <a:bodyPr>
            <a:normAutofit fontScale="70000" lnSpcReduction="20000"/>
          </a:bodyPr>
          <a:lstStyle/>
          <a:p>
            <a:endParaRPr lang="en-US" dirty="0"/>
          </a:p>
          <a:p>
            <a:pPr marL="514350" indent="-514350">
              <a:buFont typeface="+mj-lt"/>
              <a:buAutoNum type="arabicPeriod"/>
            </a:pPr>
            <a:r>
              <a:rPr lang="en-US" dirty="0"/>
              <a:t>This week focuses on the hydrosphere and atmosphere: the water and air on and above Earth’s surface that make it habitable for life as we know it. </a:t>
            </a:r>
            <a:endParaRPr lang="en-US" dirty="0" smtClean="0"/>
          </a:p>
          <a:p>
            <a:pPr marL="514350" indent="-514350">
              <a:buFont typeface="+mj-lt"/>
              <a:buAutoNum type="arabicPeriod"/>
            </a:pPr>
            <a:endParaRPr lang="en-US" dirty="0"/>
          </a:p>
          <a:p>
            <a:pPr marL="514350" indent="-514350">
              <a:buFont typeface="+mj-lt"/>
              <a:buAutoNum type="arabicPeriod"/>
            </a:pPr>
            <a:r>
              <a:rPr lang="en-US" dirty="0" smtClean="0"/>
              <a:t>By </a:t>
            </a:r>
            <a:r>
              <a:rPr lang="en-US" dirty="0"/>
              <a:t>creating models, conducting research, and designing and carrying out investigations, </a:t>
            </a:r>
            <a:r>
              <a:rPr lang="en-US" dirty="0" smtClean="0"/>
              <a:t>Student </a:t>
            </a:r>
            <a:r>
              <a:rPr lang="en-US" dirty="0"/>
              <a:t>explore the key concepts addressed in this unit. Those concepts include the water cycle, the nature of the atmosphere, and the radiant energy from the Sun, which creates convection currents of wind and water that drive weather patterns and climate. </a:t>
            </a:r>
            <a:endParaRPr lang="en-US" dirty="0" smtClean="0"/>
          </a:p>
          <a:p>
            <a:pPr marL="514350" indent="-514350">
              <a:buFont typeface="+mj-lt"/>
              <a:buAutoNum type="arabicPeriod"/>
            </a:pPr>
            <a:endParaRPr lang="en-US" dirty="0"/>
          </a:p>
          <a:p>
            <a:pPr marL="514350" indent="-514350">
              <a:buFont typeface="+mj-lt"/>
              <a:buAutoNum type="arabicPeriod"/>
            </a:pPr>
            <a:r>
              <a:rPr lang="en-US" dirty="0" smtClean="0"/>
              <a:t>In </a:t>
            </a:r>
            <a:r>
              <a:rPr lang="en-US" dirty="0"/>
              <a:t>their investigations, Student Teachers examine the impact of pollution and natural changes in the hydrosphere and atmosphere that occur now and in the past. </a:t>
            </a:r>
          </a:p>
        </p:txBody>
      </p:sp>
    </p:spTree>
    <p:extLst>
      <p:ext uri="{BB962C8B-B14F-4D97-AF65-F5344CB8AC3E}">
        <p14:creationId xmlns="" xmlns:p14="http://schemas.microsoft.com/office/powerpoint/2010/main" val="210171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3600" dirty="0" smtClean="0"/>
              <a:t>Activity: The Water Cycle </a:t>
            </a:r>
            <a:endParaRPr lang="en-US" sz="3600" dirty="0"/>
          </a:p>
        </p:txBody>
      </p:sp>
      <p:sp>
        <p:nvSpPr>
          <p:cNvPr id="3" name="Content Placeholder 2"/>
          <p:cNvSpPr>
            <a:spLocks noGrp="1"/>
          </p:cNvSpPr>
          <p:nvPr>
            <p:ph idx="1"/>
          </p:nvPr>
        </p:nvSpPr>
        <p:spPr>
          <a:xfrm>
            <a:off x="457200" y="1295400"/>
            <a:ext cx="8229600" cy="4525963"/>
          </a:xfrm>
        </p:spPr>
        <p:txBody>
          <a:bodyPr>
            <a:normAutofit fontScale="70000" lnSpcReduction="20000"/>
          </a:bodyPr>
          <a:lstStyle/>
          <a:p>
            <a:pPr marL="514350" indent="-514350">
              <a:buFont typeface="+mj-lt"/>
              <a:buAutoNum type="arabicPeriod"/>
            </a:pPr>
            <a:endParaRPr lang="en-US" dirty="0"/>
          </a:p>
          <a:p>
            <a:pPr marL="514350" indent="-514350">
              <a:buFont typeface="+mj-lt"/>
              <a:buAutoNum type="arabicPeriod"/>
            </a:pPr>
            <a:r>
              <a:rPr lang="en-US" dirty="0"/>
              <a:t>One way to introduce Student </a:t>
            </a:r>
            <a:r>
              <a:rPr lang="en-US" dirty="0" smtClean="0"/>
              <a:t>to </a:t>
            </a:r>
            <a:r>
              <a:rPr lang="en-US" dirty="0"/>
              <a:t>the water cycle is by together defining the hydrosphere. </a:t>
            </a:r>
            <a:endParaRPr lang="en-US" dirty="0" smtClean="0"/>
          </a:p>
          <a:p>
            <a:pPr marL="514350" indent="-514350">
              <a:buFont typeface="+mj-lt"/>
              <a:buAutoNum type="arabicPeriod"/>
            </a:pPr>
            <a:endParaRPr lang="en-US" dirty="0"/>
          </a:p>
          <a:p>
            <a:pPr marL="514350" indent="-514350">
              <a:buFont typeface="+mj-lt"/>
              <a:buAutoNum type="arabicPeriod"/>
            </a:pPr>
            <a:r>
              <a:rPr lang="en-US" dirty="0" smtClean="0"/>
              <a:t>Then </a:t>
            </a:r>
            <a:r>
              <a:rPr lang="en-US" dirty="0"/>
              <a:t>divide them into small groups and have them brainstorm all the sources of water on Earth’s surface. Have them begin with the local area and expand the scope from there. Ask them to create a concept map on which they list all the sources of water in their area. </a:t>
            </a:r>
            <a:endParaRPr lang="en-US" dirty="0" smtClean="0"/>
          </a:p>
          <a:p>
            <a:pPr marL="514350" indent="-514350">
              <a:buFont typeface="+mj-lt"/>
              <a:buAutoNum type="arabicPeriod"/>
            </a:pPr>
            <a:endParaRPr lang="en-US" dirty="0"/>
          </a:p>
          <a:p>
            <a:pPr marL="514350" indent="-514350">
              <a:buFont typeface="+mj-lt"/>
              <a:buAutoNum type="arabicPeriod"/>
            </a:pPr>
            <a:r>
              <a:rPr lang="en-US" dirty="0" smtClean="0"/>
              <a:t>Student </a:t>
            </a:r>
            <a:r>
              <a:rPr lang="en-US" dirty="0"/>
              <a:t>will probably begin with the obvious rivers and lakes, but if they stop there, prompt them with the question: what happens to the raindrops that fall on the landscape? They should be able to complete the concept map with clouds, most soils, underground water, and so on. </a:t>
            </a:r>
          </a:p>
        </p:txBody>
      </p:sp>
    </p:spTree>
    <p:extLst>
      <p:ext uri="{BB962C8B-B14F-4D97-AF65-F5344CB8AC3E}">
        <p14:creationId xmlns="" xmlns:p14="http://schemas.microsoft.com/office/powerpoint/2010/main" val="17932695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continue ………</a:t>
            </a:r>
            <a:endParaRPr lang="en-US" dirty="0"/>
          </a:p>
        </p:txBody>
      </p:sp>
      <p:sp>
        <p:nvSpPr>
          <p:cNvPr id="3" name="Content Placeholder 2"/>
          <p:cNvSpPr>
            <a:spLocks noGrp="1"/>
          </p:cNvSpPr>
          <p:nvPr>
            <p:ph idx="1"/>
          </p:nvPr>
        </p:nvSpPr>
        <p:spPr>
          <a:xfrm>
            <a:off x="457200" y="1219200"/>
            <a:ext cx="8229600" cy="4525963"/>
          </a:xfrm>
        </p:spPr>
        <p:txBody>
          <a:bodyPr>
            <a:normAutofit fontScale="70000" lnSpcReduction="20000"/>
          </a:bodyPr>
          <a:lstStyle/>
          <a:p>
            <a:pPr marL="0" indent="0">
              <a:buNone/>
            </a:pPr>
            <a:endParaRPr lang="en-US" dirty="0"/>
          </a:p>
          <a:p>
            <a:r>
              <a:rPr lang="en-US" dirty="0"/>
              <a:t>Use this initial concept map as an introduction to the water cycle. If possible, provide Student Teachers with websites, readings, diagrams, and other resources. They should identify and simulate the processes by which water: </a:t>
            </a:r>
            <a:endParaRPr lang="en-US" dirty="0" smtClean="0"/>
          </a:p>
          <a:p>
            <a:endParaRPr lang="en-US" dirty="0"/>
          </a:p>
          <a:p>
            <a:endParaRPr lang="en-US" dirty="0"/>
          </a:p>
          <a:p>
            <a:pPr marL="514350" indent="-514350">
              <a:buFont typeface="+mj-lt"/>
              <a:buAutoNum type="arabicPeriod"/>
            </a:pPr>
            <a:r>
              <a:rPr lang="en-US" dirty="0"/>
              <a:t>becomes part of the atmosphere via evaporation, sublimation, and transpiration </a:t>
            </a:r>
            <a:endParaRPr lang="en-US" dirty="0" smtClean="0"/>
          </a:p>
          <a:p>
            <a:pPr marL="514350" indent="-514350">
              <a:buFont typeface="+mj-lt"/>
              <a:buAutoNum type="arabicPeriod"/>
            </a:pPr>
            <a:endParaRPr lang="en-US" dirty="0"/>
          </a:p>
          <a:p>
            <a:pPr marL="514350" indent="-514350">
              <a:buFont typeface="+mj-lt"/>
              <a:buAutoNum type="arabicPeriod"/>
            </a:pPr>
            <a:r>
              <a:rPr lang="en-US" dirty="0"/>
              <a:t>condenses or precipitates out of the atmosphere </a:t>
            </a:r>
            <a:endParaRPr lang="en-US" dirty="0" smtClean="0"/>
          </a:p>
          <a:p>
            <a:pPr marL="514350" indent="-514350">
              <a:buFont typeface="+mj-lt"/>
              <a:buAutoNum type="arabicPeriod"/>
            </a:pPr>
            <a:endParaRPr lang="en-US" dirty="0"/>
          </a:p>
          <a:p>
            <a:pPr marL="514350" indent="-514350">
              <a:buFont typeface="+mj-lt"/>
              <a:buAutoNum type="arabicPeriod"/>
            </a:pPr>
            <a:r>
              <a:rPr lang="en-US" dirty="0"/>
              <a:t>flows through the geosphere via surface runoff, infiltration, and percolation. </a:t>
            </a:r>
          </a:p>
          <a:p>
            <a:endParaRPr lang="en-US" dirty="0"/>
          </a:p>
        </p:txBody>
      </p:sp>
    </p:spTree>
    <p:extLst>
      <p:ext uri="{BB962C8B-B14F-4D97-AF65-F5344CB8AC3E}">
        <p14:creationId xmlns="" xmlns:p14="http://schemas.microsoft.com/office/powerpoint/2010/main" val="22827094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Session II</a:t>
            </a:r>
            <a:endParaRPr lang="en-US" dirty="0"/>
          </a:p>
        </p:txBody>
      </p:sp>
      <p:sp>
        <p:nvSpPr>
          <p:cNvPr id="3" name="Content Placeholder 2"/>
          <p:cNvSpPr>
            <a:spLocks noGrp="1"/>
          </p:cNvSpPr>
          <p:nvPr>
            <p:ph idx="1"/>
          </p:nvPr>
        </p:nvSpPr>
        <p:spPr>
          <a:xfrm>
            <a:off x="457200" y="1219200"/>
            <a:ext cx="8229600" cy="4525963"/>
          </a:xfrm>
        </p:spPr>
        <p:txBody>
          <a:bodyPr>
            <a:normAutofit fontScale="77500" lnSpcReduction="20000"/>
          </a:bodyPr>
          <a:lstStyle/>
          <a:p>
            <a:endParaRPr lang="en-US" dirty="0"/>
          </a:p>
          <a:p>
            <a:r>
              <a:rPr lang="en-US" dirty="0"/>
              <a:t>In the second part of this session, provide Student </a:t>
            </a:r>
            <a:r>
              <a:rPr lang="en-US" dirty="0" smtClean="0"/>
              <a:t>with </a:t>
            </a:r>
            <a:r>
              <a:rPr lang="en-US" dirty="0"/>
              <a:t>data on temperature and precipitation in different areas (or cities) of Pakistan. Work with the data and have them create and interpret graphs to answer these and other similar questions: </a:t>
            </a:r>
            <a:endParaRPr lang="en-US" dirty="0" smtClean="0"/>
          </a:p>
          <a:p>
            <a:endParaRPr lang="en-US" dirty="0"/>
          </a:p>
          <a:p>
            <a:pPr marL="514350" indent="-514350">
              <a:buFont typeface="+mj-lt"/>
              <a:buAutoNum type="arabicPeriod"/>
            </a:pPr>
            <a:r>
              <a:rPr lang="en-US" dirty="0"/>
              <a:t>Where is the wettest/hottest area in Pakistan? </a:t>
            </a:r>
            <a:endParaRPr lang="en-US" dirty="0" smtClean="0"/>
          </a:p>
          <a:p>
            <a:pPr marL="514350" indent="-514350">
              <a:buFont typeface="+mj-lt"/>
              <a:buAutoNum type="arabicPeriod"/>
            </a:pPr>
            <a:endParaRPr lang="en-US" dirty="0"/>
          </a:p>
          <a:p>
            <a:pPr marL="514350" indent="-514350">
              <a:buFont typeface="+mj-lt"/>
              <a:buAutoNum type="arabicPeriod"/>
            </a:pPr>
            <a:r>
              <a:rPr lang="en-US" dirty="0"/>
              <a:t>Where the driest/coldest area in Pakistan? </a:t>
            </a:r>
            <a:endParaRPr lang="en-US" dirty="0" smtClean="0"/>
          </a:p>
          <a:p>
            <a:pPr marL="514350" indent="-514350">
              <a:buFont typeface="+mj-lt"/>
              <a:buAutoNum type="arabicPeriod"/>
            </a:pPr>
            <a:endParaRPr lang="en-US" dirty="0"/>
          </a:p>
          <a:p>
            <a:pPr marL="514350" indent="-514350">
              <a:buFont typeface="+mj-lt"/>
              <a:buAutoNum type="arabicPeriod"/>
            </a:pPr>
            <a:r>
              <a:rPr lang="en-US" dirty="0"/>
              <a:t>Why do you think these areas are like that? </a:t>
            </a:r>
          </a:p>
        </p:txBody>
      </p:sp>
    </p:spTree>
    <p:extLst>
      <p:ext uri="{BB962C8B-B14F-4D97-AF65-F5344CB8AC3E}">
        <p14:creationId xmlns="" xmlns:p14="http://schemas.microsoft.com/office/powerpoint/2010/main" val="31023594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II continue ……..</a:t>
            </a:r>
            <a:endParaRPr lang="en-US" dirty="0"/>
          </a:p>
        </p:txBody>
      </p:sp>
      <p:sp>
        <p:nvSpPr>
          <p:cNvPr id="3" name="Content Placeholder 2"/>
          <p:cNvSpPr>
            <a:spLocks noGrp="1"/>
          </p:cNvSpPr>
          <p:nvPr>
            <p:ph idx="1"/>
          </p:nvPr>
        </p:nvSpPr>
        <p:spPr/>
        <p:txBody>
          <a:bodyPr>
            <a:normAutofit fontScale="70000" lnSpcReduction="20000"/>
          </a:bodyPr>
          <a:lstStyle/>
          <a:p>
            <a:endParaRPr lang="en-US" dirty="0"/>
          </a:p>
          <a:p>
            <a:r>
              <a:rPr lang="en-US" dirty="0"/>
              <a:t>Also, look at seasonal fluctuations and have </a:t>
            </a:r>
            <a:r>
              <a:rPr lang="en-US" dirty="0" smtClean="0"/>
              <a:t>Student </a:t>
            </a:r>
            <a:r>
              <a:rPr lang="en-US" dirty="0"/>
              <a:t>speculate why they think the weather is different. </a:t>
            </a:r>
            <a:endParaRPr lang="en-US" dirty="0" smtClean="0"/>
          </a:p>
          <a:p>
            <a:endParaRPr lang="en-US" dirty="0"/>
          </a:p>
          <a:p>
            <a:r>
              <a:rPr lang="en-US" dirty="0" smtClean="0"/>
              <a:t>End </a:t>
            </a:r>
            <a:r>
              <a:rPr lang="en-US" dirty="0"/>
              <a:t>this session by creating averages of precipitation and temperature data over several years to decades. Then use these averages to introduce the concept of what constitutes climate data (long term). </a:t>
            </a:r>
            <a:endParaRPr lang="en-US" dirty="0" smtClean="0"/>
          </a:p>
          <a:p>
            <a:endParaRPr lang="en-US" dirty="0"/>
          </a:p>
          <a:p>
            <a:r>
              <a:rPr lang="en-US" dirty="0" smtClean="0"/>
              <a:t>Working </a:t>
            </a:r>
            <a:r>
              <a:rPr lang="en-US" dirty="0"/>
              <a:t>with temperature and precipitation data is an excellent opportunity to also discuss statistical concepts, such as averages, trends, and anomalies. Discussing these data in the context of Pakistan’s weather allows for an easy transition to explore the difference between weather and climate. </a:t>
            </a:r>
          </a:p>
        </p:txBody>
      </p:sp>
    </p:spTree>
    <p:extLst>
      <p:ext uri="{BB962C8B-B14F-4D97-AF65-F5344CB8AC3E}">
        <p14:creationId xmlns="" xmlns:p14="http://schemas.microsoft.com/office/powerpoint/2010/main" val="11640359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II continue ……..</a:t>
            </a:r>
            <a:endParaRPr lang="en-US" dirty="0"/>
          </a:p>
        </p:txBody>
      </p:sp>
      <p:sp>
        <p:nvSpPr>
          <p:cNvPr id="3" name="Content Placeholder 2"/>
          <p:cNvSpPr>
            <a:spLocks noGrp="1"/>
          </p:cNvSpPr>
          <p:nvPr>
            <p:ph idx="1"/>
          </p:nvPr>
        </p:nvSpPr>
        <p:spPr/>
        <p:txBody>
          <a:bodyPr>
            <a:normAutofit/>
          </a:bodyPr>
          <a:lstStyle/>
          <a:p>
            <a:endParaRPr lang="en-US" dirty="0"/>
          </a:p>
          <a:p>
            <a:r>
              <a:rPr lang="en-US" dirty="0"/>
              <a:t>It’s not important for Student </a:t>
            </a:r>
            <a:r>
              <a:rPr lang="en-US" dirty="0" smtClean="0"/>
              <a:t>to </a:t>
            </a:r>
            <a:r>
              <a:rPr lang="en-US" dirty="0"/>
              <a:t>explain in detail nuances of the weather/ climate across the regions in Pakistan. However, they should be able to hypothesize that the topography of the country plays an important role in the type of weather/ climate. </a:t>
            </a:r>
          </a:p>
        </p:txBody>
      </p:sp>
    </p:spTree>
    <p:extLst>
      <p:ext uri="{BB962C8B-B14F-4D97-AF65-F5344CB8AC3E}">
        <p14:creationId xmlns="" xmlns:p14="http://schemas.microsoft.com/office/powerpoint/2010/main" val="26771921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Suggested Activities </a:t>
            </a:r>
            <a:endParaRPr lang="en-US" dirty="0"/>
          </a:p>
        </p:txBody>
      </p:sp>
      <p:sp>
        <p:nvSpPr>
          <p:cNvPr id="3" name="Content Placeholder 2"/>
          <p:cNvSpPr>
            <a:spLocks noGrp="1"/>
          </p:cNvSpPr>
          <p:nvPr>
            <p:ph idx="1"/>
          </p:nvPr>
        </p:nvSpPr>
        <p:spPr>
          <a:xfrm>
            <a:off x="457200" y="1371600"/>
            <a:ext cx="8229600" cy="5105400"/>
          </a:xfrm>
        </p:spPr>
        <p:txBody>
          <a:bodyPr>
            <a:normAutofit fontScale="55000" lnSpcReduction="20000"/>
          </a:bodyPr>
          <a:lstStyle/>
          <a:p>
            <a:endParaRPr lang="en-US" dirty="0"/>
          </a:p>
          <a:p>
            <a:r>
              <a:rPr lang="en-US" dirty="0"/>
              <a:t>Student </a:t>
            </a:r>
            <a:r>
              <a:rPr lang="en-US" dirty="0" smtClean="0"/>
              <a:t>next </a:t>
            </a:r>
            <a:r>
              <a:rPr lang="en-US" dirty="0"/>
              <a:t>investigate the troposphere and what influences local weather. From their water cycle investigations, they should understand that water is present in the atmosphere in the form of water </a:t>
            </a:r>
            <a:r>
              <a:rPr lang="en-US" dirty="0" err="1"/>
              <a:t>vapour</a:t>
            </a:r>
            <a:r>
              <a:rPr lang="en-US" dirty="0"/>
              <a:t> and clouds. </a:t>
            </a:r>
            <a:endParaRPr lang="en-US" dirty="0" smtClean="0"/>
          </a:p>
          <a:p>
            <a:endParaRPr lang="en-US" dirty="0"/>
          </a:p>
          <a:p>
            <a:r>
              <a:rPr lang="en-US" dirty="0" smtClean="0"/>
              <a:t>They </a:t>
            </a:r>
            <a:r>
              <a:rPr lang="en-US" dirty="0"/>
              <a:t>then learn about the composition of clouds. They learn how the characteristics of clouds and their role in weather vary depending on their altitude and the amount of water they hold. They investigate the factors included in weather (e.g. air temperature and pressure, cloud cover, humidity, and precipitation) and those that cause weather to change (e.g. changes air pressure, movement of air masses). </a:t>
            </a:r>
            <a:endParaRPr lang="en-US" dirty="0" smtClean="0"/>
          </a:p>
          <a:p>
            <a:endParaRPr lang="en-US" dirty="0"/>
          </a:p>
          <a:p>
            <a:r>
              <a:rPr lang="en-US" dirty="0" smtClean="0"/>
              <a:t>Try </a:t>
            </a:r>
            <a:r>
              <a:rPr lang="en-US" dirty="0"/>
              <a:t>to find ways to tie these concepts to local examples. Use similarities and differences among different locations to illustrate, for instance: </a:t>
            </a:r>
            <a:endParaRPr lang="en-US" dirty="0" smtClean="0"/>
          </a:p>
          <a:p>
            <a:endParaRPr lang="en-US" dirty="0"/>
          </a:p>
          <a:p>
            <a:pPr marL="514350" indent="-514350">
              <a:buFont typeface="+mj-lt"/>
              <a:buAutoNum type="arabicPeriod"/>
            </a:pPr>
            <a:r>
              <a:rPr lang="en-US" dirty="0"/>
              <a:t>how altitude influences temperatures </a:t>
            </a:r>
          </a:p>
          <a:p>
            <a:pPr marL="514350" indent="-514350">
              <a:buFont typeface="+mj-lt"/>
              <a:buAutoNum type="arabicPeriod"/>
            </a:pPr>
            <a:r>
              <a:rPr lang="en-US" dirty="0"/>
              <a:t>how mountain ranges can influence precipitation (in particular, the effects of prevalent wind directions). </a:t>
            </a:r>
          </a:p>
          <a:p>
            <a:endParaRPr lang="en-US" dirty="0"/>
          </a:p>
        </p:txBody>
      </p:sp>
    </p:spTree>
    <p:extLst>
      <p:ext uri="{BB962C8B-B14F-4D97-AF65-F5344CB8AC3E}">
        <p14:creationId xmlns="" xmlns:p14="http://schemas.microsoft.com/office/powerpoint/2010/main" val="3109622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Suggested Activities continue ….</a:t>
            </a:r>
            <a:endParaRPr lang="en-US" dirty="0"/>
          </a:p>
        </p:txBody>
      </p:sp>
      <p:sp>
        <p:nvSpPr>
          <p:cNvPr id="3" name="Content Placeholder 2"/>
          <p:cNvSpPr>
            <a:spLocks noGrp="1"/>
          </p:cNvSpPr>
          <p:nvPr>
            <p:ph idx="1"/>
          </p:nvPr>
        </p:nvSpPr>
        <p:spPr/>
        <p:txBody>
          <a:bodyPr>
            <a:normAutofit fontScale="77500" lnSpcReduction="20000"/>
          </a:bodyPr>
          <a:lstStyle/>
          <a:p>
            <a:endParaRPr lang="en-US" dirty="0"/>
          </a:p>
          <a:p>
            <a:r>
              <a:rPr lang="en-US" dirty="0"/>
              <a:t>You may also choose to introduce </a:t>
            </a:r>
            <a:r>
              <a:rPr lang="en-US" dirty="0" smtClean="0"/>
              <a:t>Student </a:t>
            </a:r>
            <a:r>
              <a:rPr lang="en-US" dirty="0"/>
              <a:t>to maps showing climate zones (and vegetation zones etc.). Perhaps introduce them to terms such as </a:t>
            </a:r>
            <a:r>
              <a:rPr lang="en-US" i="1" dirty="0"/>
              <a:t>arid, semi-arid, </a:t>
            </a:r>
            <a:r>
              <a:rPr lang="en-US" dirty="0"/>
              <a:t>and </a:t>
            </a:r>
            <a:r>
              <a:rPr lang="en-US" i="1" dirty="0"/>
              <a:t>humid</a:t>
            </a:r>
            <a:r>
              <a:rPr lang="en-US" dirty="0"/>
              <a:t>. </a:t>
            </a:r>
            <a:endParaRPr lang="en-US" dirty="0" smtClean="0"/>
          </a:p>
          <a:p>
            <a:endParaRPr lang="en-US" dirty="0"/>
          </a:p>
          <a:p>
            <a:r>
              <a:rPr lang="en-US" dirty="0" smtClean="0"/>
              <a:t>Then </a:t>
            </a:r>
            <a:r>
              <a:rPr lang="en-US" dirty="0"/>
              <a:t>show them the consequences of these climate conditions on the landscape and the impact on local agriculture. You can discuss several relevant sub-themes in greater detail, but it will be impossible to cover them all. </a:t>
            </a:r>
            <a:endParaRPr lang="en-US" dirty="0" smtClean="0"/>
          </a:p>
          <a:p>
            <a:endParaRPr lang="en-US" dirty="0"/>
          </a:p>
          <a:p>
            <a:r>
              <a:rPr lang="en-US" dirty="0" smtClean="0"/>
              <a:t>Therefore</a:t>
            </a:r>
            <a:r>
              <a:rPr lang="en-US" dirty="0"/>
              <a:t>, it is best to focus on covering the ‘big-picture concepts’ to lay a solid foundation. </a:t>
            </a:r>
          </a:p>
        </p:txBody>
      </p:sp>
    </p:spTree>
    <p:extLst>
      <p:ext uri="{BB962C8B-B14F-4D97-AF65-F5344CB8AC3E}">
        <p14:creationId xmlns="" xmlns:p14="http://schemas.microsoft.com/office/powerpoint/2010/main" val="6142400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Suggested Activities continue ….</a:t>
            </a:r>
          </a:p>
        </p:txBody>
      </p:sp>
      <p:sp>
        <p:nvSpPr>
          <p:cNvPr id="3" name="Content Placeholder 2"/>
          <p:cNvSpPr>
            <a:spLocks noGrp="1"/>
          </p:cNvSpPr>
          <p:nvPr>
            <p:ph idx="1"/>
          </p:nvPr>
        </p:nvSpPr>
        <p:spPr>
          <a:xfrm>
            <a:off x="457200" y="1447800"/>
            <a:ext cx="8229600" cy="4191000"/>
          </a:xfrm>
        </p:spPr>
        <p:txBody>
          <a:bodyPr>
            <a:normAutofit lnSpcReduction="10000"/>
          </a:bodyPr>
          <a:lstStyle/>
          <a:p>
            <a:endParaRPr lang="en-US" dirty="0"/>
          </a:p>
          <a:p>
            <a:r>
              <a:rPr lang="en-US" dirty="0"/>
              <a:t>Whichever preceding suggestions you use, reserve some time to explore concepts that are traditionally the source of misconceptions</a:t>
            </a:r>
            <a:r>
              <a:rPr lang="en-US" dirty="0" smtClean="0"/>
              <a:t>.</a:t>
            </a:r>
          </a:p>
          <a:p>
            <a:endParaRPr lang="en-US" dirty="0"/>
          </a:p>
          <a:p>
            <a:r>
              <a:rPr lang="en-US" dirty="0" smtClean="0"/>
              <a:t> </a:t>
            </a:r>
            <a:r>
              <a:rPr lang="en-US" dirty="0"/>
              <a:t>In particular, the question of what causes precipitation and what causes the seasons can reveal persistent misconceptions. </a:t>
            </a:r>
          </a:p>
        </p:txBody>
      </p:sp>
    </p:spTree>
    <p:extLst>
      <p:ext uri="{BB962C8B-B14F-4D97-AF65-F5344CB8AC3E}">
        <p14:creationId xmlns="" xmlns:p14="http://schemas.microsoft.com/office/powerpoint/2010/main" val="12138726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793</TotalTime>
  <Words>864</Words>
  <Application>Microsoft Macintosh PowerPoint</Application>
  <PresentationFormat>On-screen Show (4:3)</PresentationFormat>
  <Paragraphs>69</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Lecture # 14  </vt:lpstr>
      <vt:lpstr>Earth: The habitable planet </vt:lpstr>
      <vt:lpstr>Activity: The Water Cycle </vt:lpstr>
      <vt:lpstr>Activity continue ………</vt:lpstr>
      <vt:lpstr>Activity Session II</vt:lpstr>
      <vt:lpstr>Session II continue ……..</vt:lpstr>
      <vt:lpstr>Session II continue ……..</vt:lpstr>
      <vt:lpstr>Suggested Activities </vt:lpstr>
      <vt:lpstr>Suggested Activities continue ….</vt:lpstr>
      <vt:lpstr>Suggested Activities continue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stdc_lp</cp:lastModifiedBy>
  <cp:revision>121</cp:revision>
  <dcterms:created xsi:type="dcterms:W3CDTF">2014-06-03T04:54:29Z</dcterms:created>
  <dcterms:modified xsi:type="dcterms:W3CDTF">2014-07-12T22:13:13Z</dcterms:modified>
</cp:coreProperties>
</file>