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56"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13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pPr algn="ctr"/>
            <a:r>
              <a:rPr lang="en-US" sz="2000" b="1" dirty="0" smtClean="0"/>
              <a:t>Earth-The Blue Planet</a:t>
            </a:r>
            <a:endParaRPr lang="en-US" sz="2000" b="1"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Earth Sciences</a:t>
            </a:r>
            <a:endParaRPr lang="en-US" dirty="0"/>
          </a:p>
        </p:txBody>
      </p:sp>
      <p:sp>
        <p:nvSpPr>
          <p:cNvPr id="3" name="Subtitle 2"/>
          <p:cNvSpPr>
            <a:spLocks noGrp="1"/>
          </p:cNvSpPr>
          <p:nvPr>
            <p:ph type="subTitle" idx="1"/>
          </p:nvPr>
        </p:nvSpPr>
        <p:spPr>
          <a:xfrm>
            <a:off x="533400" y="1143000"/>
            <a:ext cx="8229600" cy="5181600"/>
          </a:xfrm>
        </p:spPr>
        <p:txBody>
          <a:bodyPr>
            <a:normAutofit fontScale="70000" lnSpcReduction="20000"/>
          </a:bodyPr>
          <a:lstStyle/>
          <a:p>
            <a:pPr marL="514350" indent="-514350">
              <a:buFont typeface="+mj-lt"/>
              <a:buAutoNum type="arabicPeriod"/>
            </a:pPr>
            <a:endParaRPr lang="en-US" dirty="0"/>
          </a:p>
          <a:p>
            <a:pPr marL="514350" indent="-514350" algn="l">
              <a:buFont typeface="+mj-lt"/>
              <a:buAutoNum type="arabicPeriod"/>
            </a:pPr>
            <a:r>
              <a:rPr lang="en-US" dirty="0" smtClean="0">
                <a:solidFill>
                  <a:schemeClr val="tx1"/>
                </a:solidFill>
              </a:rPr>
              <a:t>The unit focuses Earth </a:t>
            </a:r>
            <a:r>
              <a:rPr lang="en-US" dirty="0">
                <a:solidFill>
                  <a:schemeClr val="tx1"/>
                </a:solidFill>
              </a:rPr>
              <a:t>science. In </a:t>
            </a:r>
            <a:r>
              <a:rPr lang="en-US" dirty="0" smtClean="0">
                <a:solidFill>
                  <a:schemeClr val="tx1"/>
                </a:solidFill>
              </a:rPr>
              <a:t>previous units, </a:t>
            </a:r>
            <a:r>
              <a:rPr lang="en-US" dirty="0">
                <a:solidFill>
                  <a:schemeClr val="tx1"/>
                </a:solidFill>
              </a:rPr>
              <a:t>Student </a:t>
            </a:r>
            <a:r>
              <a:rPr lang="en-US" dirty="0" smtClean="0">
                <a:solidFill>
                  <a:schemeClr val="tx1"/>
                </a:solidFill>
              </a:rPr>
              <a:t>studied </a:t>
            </a:r>
            <a:r>
              <a:rPr lang="en-US" dirty="0">
                <a:solidFill>
                  <a:schemeClr val="tx1"/>
                </a:solidFill>
              </a:rPr>
              <a:t>biological systems—such as ecosystems—on a relatively tangible scale, noticing interactions and interdependencies. </a:t>
            </a:r>
            <a:endParaRPr lang="en-US" dirty="0" smtClean="0">
              <a:solidFill>
                <a:schemeClr val="tx1"/>
              </a:solidFill>
            </a:endParaRPr>
          </a:p>
          <a:p>
            <a:pPr marL="514350" indent="-514350" algn="l">
              <a:buFont typeface="+mj-lt"/>
              <a:buAutoNum type="arabicPeriod"/>
            </a:pPr>
            <a:endParaRPr lang="en-US" dirty="0">
              <a:solidFill>
                <a:schemeClr val="tx1"/>
              </a:solidFill>
            </a:endParaRPr>
          </a:p>
          <a:p>
            <a:pPr marL="514350" indent="-514350" algn="l">
              <a:buFont typeface="+mj-lt"/>
              <a:buAutoNum type="arabicPeriod"/>
            </a:pPr>
            <a:r>
              <a:rPr lang="en-US" dirty="0" smtClean="0">
                <a:solidFill>
                  <a:schemeClr val="tx1"/>
                </a:solidFill>
              </a:rPr>
              <a:t>In </a:t>
            </a:r>
            <a:r>
              <a:rPr lang="en-US" dirty="0">
                <a:solidFill>
                  <a:schemeClr val="tx1"/>
                </a:solidFill>
              </a:rPr>
              <a:t>this unit, Student </a:t>
            </a:r>
            <a:r>
              <a:rPr lang="en-US" dirty="0" smtClean="0">
                <a:solidFill>
                  <a:schemeClr val="tx1"/>
                </a:solidFill>
              </a:rPr>
              <a:t>continue </a:t>
            </a:r>
            <a:r>
              <a:rPr lang="en-US" dirty="0">
                <a:solidFill>
                  <a:schemeClr val="tx1"/>
                </a:solidFill>
              </a:rPr>
              <a:t>their study of systems. </a:t>
            </a:r>
            <a:r>
              <a:rPr lang="en-US" dirty="0" smtClean="0">
                <a:solidFill>
                  <a:schemeClr val="tx1"/>
                </a:solidFill>
              </a:rPr>
              <a:t>This unit </a:t>
            </a:r>
            <a:r>
              <a:rPr lang="en-US" dirty="0">
                <a:solidFill>
                  <a:schemeClr val="tx1"/>
                </a:solidFill>
              </a:rPr>
              <a:t>introduces them to systems on a greater scale (in terms of distance but also in regard to time). </a:t>
            </a:r>
            <a:endParaRPr lang="en-US" dirty="0" smtClean="0">
              <a:solidFill>
                <a:schemeClr val="tx1"/>
              </a:solidFill>
            </a:endParaRPr>
          </a:p>
          <a:p>
            <a:pPr marL="514350" indent="-514350" algn="l">
              <a:buFont typeface="+mj-lt"/>
              <a:buAutoNum type="arabicPeriod"/>
            </a:pPr>
            <a:endParaRPr lang="en-US" dirty="0">
              <a:solidFill>
                <a:schemeClr val="tx1"/>
              </a:solidFill>
            </a:endParaRPr>
          </a:p>
          <a:p>
            <a:pPr marL="514350" indent="-514350" algn="l">
              <a:buFont typeface="+mj-lt"/>
              <a:buAutoNum type="arabicPeriod"/>
            </a:pPr>
            <a:r>
              <a:rPr lang="en-US" dirty="0" smtClean="0">
                <a:solidFill>
                  <a:schemeClr val="tx1"/>
                </a:solidFill>
              </a:rPr>
              <a:t>Students </a:t>
            </a:r>
            <a:r>
              <a:rPr lang="en-US" dirty="0">
                <a:solidFill>
                  <a:schemeClr val="tx1"/>
                </a:solidFill>
              </a:rPr>
              <a:t>learn to see Earth as a system with interactions of its geosphere, biosphere, atmosphere, and hydrosphere. </a:t>
            </a:r>
            <a:endParaRPr lang="en-US" dirty="0" smtClean="0">
              <a:solidFill>
                <a:schemeClr val="tx1"/>
              </a:solidFill>
            </a:endParaRPr>
          </a:p>
          <a:p>
            <a:pPr marL="514350" indent="-514350" algn="l">
              <a:buFont typeface="+mj-lt"/>
              <a:buAutoNum type="arabicPeriod"/>
            </a:pPr>
            <a:endParaRPr lang="en-US" dirty="0">
              <a:solidFill>
                <a:schemeClr val="tx1"/>
              </a:solidFill>
            </a:endParaRPr>
          </a:p>
          <a:p>
            <a:pPr marL="514350" indent="-514350" algn="l">
              <a:buFont typeface="+mj-lt"/>
              <a:buAutoNum type="arabicPeriod"/>
            </a:pPr>
            <a:r>
              <a:rPr lang="en-US" dirty="0" smtClean="0">
                <a:solidFill>
                  <a:schemeClr val="tx1"/>
                </a:solidFill>
              </a:rPr>
              <a:t>In </a:t>
            </a:r>
            <a:r>
              <a:rPr lang="en-US" dirty="0">
                <a:solidFill>
                  <a:schemeClr val="tx1"/>
                </a:solidFill>
              </a:rPr>
              <a:t>Science I, the focus is mainly on the atmosphere and hydrosphere. In addition, the idea of heat transfer is introduced to explain some of the air and water movement on Earth.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Earth Sciences continue ……..</a:t>
            </a:r>
            <a:endParaRPr lang="en-US" dirty="0"/>
          </a:p>
        </p:txBody>
      </p:sp>
      <p:sp>
        <p:nvSpPr>
          <p:cNvPr id="3" name="Subtitle 2"/>
          <p:cNvSpPr>
            <a:spLocks noGrp="1"/>
          </p:cNvSpPr>
          <p:nvPr>
            <p:ph type="subTitle" idx="1"/>
          </p:nvPr>
        </p:nvSpPr>
        <p:spPr>
          <a:xfrm>
            <a:off x="533400" y="1143000"/>
            <a:ext cx="8229600" cy="5181600"/>
          </a:xfrm>
        </p:spPr>
        <p:txBody>
          <a:bodyPr>
            <a:normAutofit fontScale="77500" lnSpcReduction="20000"/>
          </a:bodyPr>
          <a:lstStyle/>
          <a:p>
            <a:pPr algn="l"/>
            <a:endParaRPr lang="en-US" dirty="0" smtClean="0">
              <a:solidFill>
                <a:srgbClr val="000000"/>
              </a:solidFill>
            </a:endParaRPr>
          </a:p>
          <a:p>
            <a:pPr marL="514350" indent="-514350" algn="l">
              <a:buFont typeface="+mj-lt"/>
              <a:buAutoNum type="arabicPeriod" startAt="5"/>
            </a:pPr>
            <a:r>
              <a:rPr lang="en-US" dirty="0">
                <a:solidFill>
                  <a:srgbClr val="000000"/>
                </a:solidFill>
              </a:rPr>
              <a:t>In the past </a:t>
            </a:r>
            <a:r>
              <a:rPr lang="en-US" dirty="0" smtClean="0">
                <a:solidFill>
                  <a:srgbClr val="000000"/>
                </a:solidFill>
              </a:rPr>
              <a:t>units</a:t>
            </a:r>
            <a:r>
              <a:rPr lang="en-US" dirty="0">
                <a:solidFill>
                  <a:srgbClr val="000000"/>
                </a:solidFill>
              </a:rPr>
              <a:t>, </a:t>
            </a:r>
            <a:r>
              <a:rPr lang="en-US" dirty="0" smtClean="0">
                <a:solidFill>
                  <a:srgbClr val="000000"/>
                </a:solidFill>
              </a:rPr>
              <a:t>Student </a:t>
            </a:r>
            <a:r>
              <a:rPr lang="en-US" dirty="0">
                <a:solidFill>
                  <a:srgbClr val="000000"/>
                </a:solidFill>
              </a:rPr>
              <a:t>familiarized themselves with the biosphere and its flora and fauna. In this unit, they investigate air and water as the components of the atmosphere and hydrosphere. </a:t>
            </a:r>
            <a:endParaRPr lang="en-US" dirty="0" smtClean="0">
              <a:solidFill>
                <a:srgbClr val="000000"/>
              </a:solidFill>
            </a:endParaRPr>
          </a:p>
          <a:p>
            <a:pPr marL="514350" indent="-514350" algn="l">
              <a:buFont typeface="+mj-lt"/>
              <a:buAutoNum type="arabicPeriod" startAt="5"/>
            </a:pPr>
            <a:endParaRPr lang="en-US" dirty="0">
              <a:solidFill>
                <a:srgbClr val="000000"/>
              </a:solidFill>
            </a:endParaRPr>
          </a:p>
          <a:p>
            <a:pPr marL="514350" indent="-514350" algn="l">
              <a:buFont typeface="+mj-lt"/>
              <a:buAutoNum type="arabicPeriod" startAt="5"/>
            </a:pPr>
            <a:r>
              <a:rPr lang="en-US" dirty="0" smtClean="0">
                <a:solidFill>
                  <a:srgbClr val="000000"/>
                </a:solidFill>
              </a:rPr>
              <a:t>They </a:t>
            </a:r>
            <a:r>
              <a:rPr lang="en-US" dirty="0">
                <a:solidFill>
                  <a:srgbClr val="000000"/>
                </a:solidFill>
              </a:rPr>
              <a:t>will understand how the hydrosphere plays an essential role in making Earth habitable. They will also study how the water cycle is part of a system. They explore how processes in the hydrosphere and atmosphere shape Earth’s landscapes and life overall. </a:t>
            </a:r>
            <a:endParaRPr lang="en-US" dirty="0" smtClean="0">
              <a:solidFill>
                <a:srgbClr val="000000"/>
              </a:solidFill>
            </a:endParaRPr>
          </a:p>
          <a:p>
            <a:pPr marL="514350" indent="-514350" algn="l">
              <a:buFont typeface="+mj-lt"/>
              <a:buAutoNum type="arabicPeriod" startAt="5"/>
            </a:pPr>
            <a:endParaRPr lang="en-US" dirty="0">
              <a:solidFill>
                <a:srgbClr val="000000"/>
              </a:solidFill>
            </a:endParaRPr>
          </a:p>
          <a:p>
            <a:pPr marL="514350" indent="-514350" algn="l">
              <a:buFont typeface="+mj-lt"/>
              <a:buAutoNum type="arabicPeriod" startAt="5"/>
            </a:pPr>
            <a:r>
              <a:rPr lang="en-US" dirty="0" smtClean="0">
                <a:solidFill>
                  <a:srgbClr val="000000"/>
                </a:solidFill>
              </a:rPr>
              <a:t>By </a:t>
            </a:r>
            <a:r>
              <a:rPr lang="en-US" dirty="0">
                <a:solidFill>
                  <a:srgbClr val="000000"/>
                </a:solidFill>
              </a:rPr>
              <a:t>providing them with a more holistic view of Earth and its systems, Student Teachers should be well prepared for further study of earth science concepts in Science II. </a:t>
            </a:r>
          </a:p>
        </p:txBody>
      </p:sp>
    </p:spTree>
    <p:extLst>
      <p:ext uri="{BB962C8B-B14F-4D97-AF65-F5344CB8AC3E}">
        <p14:creationId xmlns="" xmlns:p14="http://schemas.microsoft.com/office/powerpoint/2010/main" val="23739683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Week-wise plan</a:t>
            </a:r>
            <a:endParaRPr lang="en-US" dirty="0"/>
          </a:p>
        </p:txBody>
      </p:sp>
      <p:sp>
        <p:nvSpPr>
          <p:cNvPr id="3" name="Subtitle 2"/>
          <p:cNvSpPr>
            <a:spLocks noGrp="1"/>
          </p:cNvSpPr>
          <p:nvPr>
            <p:ph type="subTitle" idx="1"/>
          </p:nvPr>
        </p:nvSpPr>
        <p:spPr>
          <a:xfrm>
            <a:off x="533400" y="1143000"/>
            <a:ext cx="8229600" cy="5181600"/>
          </a:xfrm>
        </p:spPr>
        <p:txBody>
          <a:bodyPr>
            <a:normAutofit fontScale="92500" lnSpcReduction="20000"/>
          </a:bodyPr>
          <a:lstStyle/>
          <a:p>
            <a:pPr algn="l"/>
            <a:endParaRPr lang="en-US" dirty="0">
              <a:solidFill>
                <a:srgbClr val="000000"/>
              </a:solidFill>
            </a:endParaRPr>
          </a:p>
          <a:p>
            <a:pPr marL="514350" indent="-514350" algn="l">
              <a:buFont typeface="+mj-lt"/>
              <a:buAutoNum type="arabicPeriod"/>
            </a:pPr>
            <a:r>
              <a:rPr lang="en-US" dirty="0">
                <a:solidFill>
                  <a:srgbClr val="000000"/>
                </a:solidFill>
              </a:rPr>
              <a:t>In the first week, Student </a:t>
            </a:r>
            <a:r>
              <a:rPr lang="en-US" dirty="0" smtClean="0">
                <a:solidFill>
                  <a:srgbClr val="000000"/>
                </a:solidFill>
              </a:rPr>
              <a:t>study </a:t>
            </a:r>
            <a:r>
              <a:rPr lang="en-US" dirty="0">
                <a:solidFill>
                  <a:srgbClr val="000000"/>
                </a:solidFill>
              </a:rPr>
              <a:t>the water and air on and above the surface of Earth. They consider the impact of radiant energy from the Sun on the Earth’s systems as a whole as it heats Earth’s water and air. In this context, you can introduce climate, weather, and the seasons.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a:solidFill>
                  <a:srgbClr val="000000"/>
                </a:solidFill>
              </a:rPr>
              <a:t>In the second week, the focus is on how Earth’s landscape undergoes constant change. Picking up on the water theme, you can explore erosion and sedimentation in the context of rivers or along coasts. </a:t>
            </a:r>
          </a:p>
        </p:txBody>
      </p:sp>
    </p:spTree>
    <p:extLst>
      <p:ext uri="{BB962C8B-B14F-4D97-AF65-F5344CB8AC3E}">
        <p14:creationId xmlns="" xmlns:p14="http://schemas.microsoft.com/office/powerpoint/2010/main" val="1148315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Goal of the Unit </a:t>
            </a:r>
            <a:endParaRPr lang="en-US" dirty="0"/>
          </a:p>
        </p:txBody>
      </p:sp>
      <p:sp>
        <p:nvSpPr>
          <p:cNvPr id="3" name="Subtitle 2"/>
          <p:cNvSpPr>
            <a:spLocks noGrp="1"/>
          </p:cNvSpPr>
          <p:nvPr>
            <p:ph type="subTitle" idx="1"/>
          </p:nvPr>
        </p:nvSpPr>
        <p:spPr>
          <a:xfrm>
            <a:off x="533400" y="1143000"/>
            <a:ext cx="8229600" cy="5181600"/>
          </a:xfrm>
        </p:spPr>
        <p:txBody>
          <a:bodyPr>
            <a:normAutofit fontScale="62500" lnSpcReduction="20000"/>
          </a:bodyPr>
          <a:lstStyle/>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a:solidFill>
                  <a:srgbClr val="000000"/>
                </a:solidFill>
              </a:rPr>
              <a:t>The goal of this unit is to choose very tangible and specific concepts that manifest themselves in Pakistan’s landscapes and that Student </a:t>
            </a:r>
            <a:r>
              <a:rPr lang="en-US" dirty="0" smtClean="0">
                <a:solidFill>
                  <a:srgbClr val="000000"/>
                </a:solidFill>
              </a:rPr>
              <a:t>can </a:t>
            </a:r>
            <a:r>
              <a:rPr lang="en-US" dirty="0">
                <a:solidFill>
                  <a:srgbClr val="000000"/>
                </a:solidFill>
              </a:rPr>
              <a:t>observe first-hand.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After </a:t>
            </a:r>
            <a:r>
              <a:rPr lang="en-US" dirty="0">
                <a:solidFill>
                  <a:srgbClr val="000000"/>
                </a:solidFill>
              </a:rPr>
              <a:t>this unit, they should have a good understanding of the physical landscape of Pakistan as it can be seen today. They should be able to speculate how it might have been formed. In this unit, it is also important to convey an understanding that systems undergo constant change.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Some </a:t>
            </a:r>
            <a:r>
              <a:rPr lang="en-US" dirty="0">
                <a:solidFill>
                  <a:srgbClr val="000000"/>
                </a:solidFill>
              </a:rPr>
              <a:t>changes can happen quickly and can be observed; other changes occur very, very slowly. Gradual changes are more difficult to comprehend because they can’t be as easily observed, and tools must be used to collect evidence. Introducing Student Teachers to such ideas provides them with a vital foundation.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This </a:t>
            </a:r>
            <a:r>
              <a:rPr lang="en-US" dirty="0">
                <a:solidFill>
                  <a:srgbClr val="000000"/>
                </a:solidFill>
              </a:rPr>
              <a:t>groundwork helps them as they continue to deepen their conceptual understanding of the physical world around them. </a:t>
            </a:r>
          </a:p>
        </p:txBody>
      </p:sp>
    </p:spTree>
    <p:extLst>
      <p:ext uri="{BB962C8B-B14F-4D97-AF65-F5344CB8AC3E}">
        <p14:creationId xmlns="" xmlns:p14="http://schemas.microsoft.com/office/powerpoint/2010/main" val="1008266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fontScale="90000"/>
          </a:bodyPr>
          <a:lstStyle/>
          <a:p>
            <a:r>
              <a:rPr lang="en-US" sz="2800" b="1" u="sng" dirty="0" smtClean="0"/>
              <a:t>Value of Teaching Environment at Elementary Level </a:t>
            </a:r>
            <a:endParaRPr lang="en-US" dirty="0"/>
          </a:p>
        </p:txBody>
      </p:sp>
      <p:sp>
        <p:nvSpPr>
          <p:cNvPr id="3" name="Subtitle 2"/>
          <p:cNvSpPr>
            <a:spLocks noGrp="1"/>
          </p:cNvSpPr>
          <p:nvPr>
            <p:ph type="subTitle" idx="1"/>
          </p:nvPr>
        </p:nvSpPr>
        <p:spPr>
          <a:xfrm>
            <a:off x="533400" y="1143000"/>
            <a:ext cx="8229600" cy="5181600"/>
          </a:xfrm>
        </p:spPr>
        <p:txBody>
          <a:bodyPr>
            <a:normAutofit fontScale="62500" lnSpcReduction="20000"/>
          </a:bodyPr>
          <a:lstStyle/>
          <a:p>
            <a:pPr marL="514350" indent="-514350">
              <a:buFont typeface="+mj-lt"/>
              <a:buAutoNum type="arabicPeriod"/>
            </a:pPr>
            <a:endParaRPr lang="en-US" dirty="0">
              <a:solidFill>
                <a:srgbClr val="000000"/>
              </a:solidFill>
            </a:endParaRPr>
          </a:p>
          <a:p>
            <a:pPr marL="514350" indent="-514350" algn="l">
              <a:buFont typeface="+mj-lt"/>
              <a:buAutoNum type="arabicPeriod"/>
            </a:pPr>
            <a:r>
              <a:rPr lang="en-US" dirty="0">
                <a:solidFill>
                  <a:srgbClr val="000000"/>
                </a:solidFill>
              </a:rPr>
              <a:t>It is important for </a:t>
            </a:r>
            <a:r>
              <a:rPr lang="en-US" dirty="0" smtClean="0">
                <a:solidFill>
                  <a:srgbClr val="000000"/>
                </a:solidFill>
              </a:rPr>
              <a:t>Student </a:t>
            </a:r>
            <a:r>
              <a:rPr lang="en-US" dirty="0">
                <a:solidFill>
                  <a:srgbClr val="000000"/>
                </a:solidFill>
              </a:rPr>
              <a:t>teaching life science in the elementary grades to discuss in detail how to best introduce young children to the environment that surrounds them.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This </a:t>
            </a:r>
            <a:r>
              <a:rPr lang="en-US" dirty="0">
                <a:solidFill>
                  <a:srgbClr val="000000"/>
                </a:solidFill>
              </a:rPr>
              <a:t>knowledge will help children discover all the fascinating aspects of Earth (and the universe). It is also important to show young children how unique and special Earth’s systems are. </a:t>
            </a:r>
          </a:p>
          <a:p>
            <a:pPr marL="514350" indent="-514350" algn="l">
              <a:buFont typeface="+mj-lt"/>
              <a:buAutoNum type="arabicPeriod"/>
            </a:pPr>
            <a:endParaRPr lang="en-US" sz="3100" dirty="0" smtClean="0">
              <a:solidFill>
                <a:srgbClr val="000000"/>
              </a:solidFill>
            </a:endParaRPr>
          </a:p>
          <a:p>
            <a:pPr marL="514350" indent="-514350" algn="l">
              <a:buFont typeface="+mj-lt"/>
              <a:buAutoNum type="arabicPeriod"/>
            </a:pPr>
            <a:r>
              <a:rPr lang="en-US" sz="3100" dirty="0" smtClean="0">
                <a:solidFill>
                  <a:srgbClr val="000000"/>
                </a:solidFill>
              </a:rPr>
              <a:t>Children </a:t>
            </a:r>
            <a:r>
              <a:rPr lang="en-US" sz="3100" dirty="0">
                <a:solidFill>
                  <a:srgbClr val="000000"/>
                </a:solidFill>
              </a:rPr>
              <a:t>will then grow up with a better understanding of the intricacy of Earth’s systems. Also, they will develop a better appreciation for the uniqueness of Earth and understand how (man-made) changes in any part of </a:t>
            </a:r>
            <a:r>
              <a:rPr lang="en-US" sz="3100" dirty="0" smtClean="0">
                <a:solidFill>
                  <a:srgbClr val="000000"/>
                </a:solidFill>
              </a:rPr>
              <a:t>the system </a:t>
            </a:r>
            <a:r>
              <a:rPr lang="en-US" sz="3100" dirty="0">
                <a:solidFill>
                  <a:srgbClr val="000000"/>
                </a:solidFill>
              </a:rPr>
              <a:t>contribute to an ever-changing Earth.   </a:t>
            </a:r>
          </a:p>
          <a:p>
            <a:pPr marL="514350" indent="-514350" algn="l">
              <a:buFont typeface="+mj-lt"/>
              <a:buAutoNum type="arabicPeriod"/>
            </a:pPr>
            <a:endParaRPr lang="en-US" sz="3100" dirty="0" smtClean="0">
              <a:solidFill>
                <a:srgbClr val="000000"/>
              </a:solidFill>
            </a:endParaRPr>
          </a:p>
          <a:p>
            <a:pPr marL="514350" indent="-514350" algn="l">
              <a:buFont typeface="+mj-lt"/>
              <a:buAutoNum type="arabicPeriod"/>
            </a:pPr>
            <a:r>
              <a:rPr lang="en-US" sz="3100" dirty="0" smtClean="0">
                <a:solidFill>
                  <a:srgbClr val="000000"/>
                </a:solidFill>
              </a:rPr>
              <a:t>As </a:t>
            </a:r>
            <a:r>
              <a:rPr lang="en-US" sz="3100" dirty="0">
                <a:solidFill>
                  <a:srgbClr val="000000"/>
                </a:solidFill>
              </a:rPr>
              <a:t>a result, it will be easier for them to understand more complex and abstract concepts later on. Therefore, the third week of every unit develops and deepens this kind of pedagogical content knowledge, which is essential for an elementary science teacher. </a:t>
            </a:r>
          </a:p>
        </p:txBody>
      </p:sp>
    </p:spTree>
    <p:extLst>
      <p:ext uri="{BB962C8B-B14F-4D97-AF65-F5344CB8AC3E}">
        <p14:creationId xmlns="" xmlns:p14="http://schemas.microsoft.com/office/powerpoint/2010/main" val="1625590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Learning Outcomes of the Unit </a:t>
            </a:r>
            <a:endParaRPr lang="en-US" dirty="0"/>
          </a:p>
        </p:txBody>
      </p:sp>
      <p:sp>
        <p:nvSpPr>
          <p:cNvPr id="3" name="Subtitle 2"/>
          <p:cNvSpPr>
            <a:spLocks noGrp="1"/>
          </p:cNvSpPr>
          <p:nvPr>
            <p:ph type="subTitle" idx="1"/>
          </p:nvPr>
        </p:nvSpPr>
        <p:spPr>
          <a:xfrm>
            <a:off x="533400" y="1143000"/>
            <a:ext cx="8229600" cy="5181600"/>
          </a:xfrm>
        </p:spPr>
        <p:txBody>
          <a:bodyPr>
            <a:normAutofit fontScale="55000" lnSpcReduction="20000"/>
          </a:bodyPr>
          <a:lstStyle/>
          <a:p>
            <a:pPr algn="l"/>
            <a:endParaRPr lang="en-US" dirty="0">
              <a:solidFill>
                <a:srgbClr val="000000"/>
              </a:solidFill>
            </a:endParaRPr>
          </a:p>
          <a:p>
            <a:pPr algn="l"/>
            <a:r>
              <a:rPr lang="en-US" dirty="0">
                <a:solidFill>
                  <a:srgbClr val="000000"/>
                </a:solidFill>
              </a:rPr>
              <a:t>Student Teachers should be able to: </a:t>
            </a:r>
            <a:endParaRPr lang="en-US" dirty="0" smtClean="0">
              <a:solidFill>
                <a:srgbClr val="000000"/>
              </a:solidFill>
            </a:endParaRPr>
          </a:p>
          <a:p>
            <a:pPr algn="l"/>
            <a:endParaRPr lang="en-US" dirty="0">
              <a:solidFill>
                <a:srgbClr val="000000"/>
              </a:solidFill>
            </a:endParaRPr>
          </a:p>
          <a:p>
            <a:pPr marL="514350" indent="-514350" algn="l">
              <a:buFont typeface="+mj-lt"/>
              <a:buAutoNum type="arabicPeriod"/>
            </a:pPr>
            <a:r>
              <a:rPr lang="en-US" dirty="0">
                <a:solidFill>
                  <a:srgbClr val="000000"/>
                </a:solidFill>
              </a:rPr>
              <a:t>R</a:t>
            </a:r>
            <a:r>
              <a:rPr lang="en-US" dirty="0" smtClean="0">
                <a:solidFill>
                  <a:srgbClr val="000000"/>
                </a:solidFill>
              </a:rPr>
              <a:t>ecognize </a:t>
            </a:r>
            <a:r>
              <a:rPr lang="en-US" dirty="0">
                <a:solidFill>
                  <a:srgbClr val="000000"/>
                </a:solidFill>
              </a:rPr>
              <a:t>that the abundance of water on Earth makes Earth unique and habitable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Describe </a:t>
            </a:r>
            <a:r>
              <a:rPr lang="en-US" dirty="0">
                <a:solidFill>
                  <a:srgbClr val="000000"/>
                </a:solidFill>
              </a:rPr>
              <a:t>and give examples of ways in which Earth’s surface is built up and torn down by natural processes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a:solidFill>
                  <a:srgbClr val="000000"/>
                </a:solidFill>
              </a:rPr>
              <a:t>E</a:t>
            </a:r>
            <a:r>
              <a:rPr lang="en-US" dirty="0" smtClean="0">
                <a:solidFill>
                  <a:srgbClr val="000000"/>
                </a:solidFill>
              </a:rPr>
              <a:t>xplain </a:t>
            </a:r>
            <a:r>
              <a:rPr lang="en-US" dirty="0">
                <a:solidFill>
                  <a:srgbClr val="000000"/>
                </a:solidFill>
              </a:rPr>
              <a:t>how weathering and erosion reshape landforms by eroding rock and soil in some areas and depositing them in others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a:solidFill>
                  <a:srgbClr val="000000"/>
                </a:solidFill>
              </a:rPr>
              <a:t>I</a:t>
            </a:r>
            <a:r>
              <a:rPr lang="en-US" dirty="0" smtClean="0">
                <a:solidFill>
                  <a:srgbClr val="000000"/>
                </a:solidFill>
              </a:rPr>
              <a:t>nvestigate </a:t>
            </a:r>
            <a:r>
              <a:rPr lang="en-US" dirty="0">
                <a:solidFill>
                  <a:srgbClr val="000000"/>
                </a:solidFill>
              </a:rPr>
              <a:t>landforms and identify constructive and destructive forces that led to their formation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a:solidFill>
                  <a:srgbClr val="000000"/>
                </a:solidFill>
              </a:rPr>
              <a:t>B</a:t>
            </a:r>
            <a:r>
              <a:rPr lang="en-US" dirty="0" smtClean="0">
                <a:solidFill>
                  <a:srgbClr val="000000"/>
                </a:solidFill>
              </a:rPr>
              <a:t>egin </a:t>
            </a:r>
            <a:r>
              <a:rPr lang="en-US" dirty="0">
                <a:solidFill>
                  <a:srgbClr val="000000"/>
                </a:solidFill>
              </a:rPr>
              <a:t>to identify the unit’s underlying core science concepts for children in elementary grades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I design </a:t>
            </a:r>
            <a:r>
              <a:rPr lang="en-US" dirty="0">
                <a:solidFill>
                  <a:srgbClr val="000000"/>
                </a:solidFill>
              </a:rPr>
              <a:t>inquiry-based activities and learning outcomes that are age appropriate. </a:t>
            </a:r>
          </a:p>
        </p:txBody>
      </p:sp>
    </p:spTree>
    <p:extLst>
      <p:ext uri="{BB962C8B-B14F-4D97-AF65-F5344CB8AC3E}">
        <p14:creationId xmlns="" xmlns:p14="http://schemas.microsoft.com/office/powerpoint/2010/main" val="34482337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775</TotalTime>
  <Words>765</Words>
  <Application>Microsoft Macintosh PowerPoint</Application>
  <PresentationFormat>On-screen Show (4:3)</PresentationFormat>
  <Paragraphs>57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Lecture # 13  </vt:lpstr>
      <vt:lpstr>Earth Sciences</vt:lpstr>
      <vt:lpstr>Earth Sciences continue ……..</vt:lpstr>
      <vt:lpstr>Week-wise plan</vt:lpstr>
      <vt:lpstr>Goal of the Unit </vt:lpstr>
      <vt:lpstr>Value of Teaching Environment at Elementary Level </vt:lpstr>
      <vt:lpstr>Learning Outcomes of the Unit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117</cp:revision>
  <dcterms:created xsi:type="dcterms:W3CDTF">2014-06-03T04:54:29Z</dcterms:created>
  <dcterms:modified xsi:type="dcterms:W3CDTF">2014-07-12T21:04:58Z</dcterms:modified>
</cp:coreProperties>
</file>