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6"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12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smtClean="0"/>
              <a:t>Age Appropriate Science Teaching </a:t>
            </a:r>
            <a:endParaRPr lang="en-US" sz="2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Grade 1-3</a:t>
            </a:r>
            <a:endParaRPr lang="en-US" dirty="0"/>
          </a:p>
        </p:txBody>
      </p:sp>
      <p:sp>
        <p:nvSpPr>
          <p:cNvPr id="3" name="Subtitle 2"/>
          <p:cNvSpPr>
            <a:spLocks noGrp="1"/>
          </p:cNvSpPr>
          <p:nvPr>
            <p:ph type="subTitle" idx="1"/>
          </p:nvPr>
        </p:nvSpPr>
        <p:spPr>
          <a:xfrm>
            <a:off x="533400" y="1143000"/>
            <a:ext cx="8229600" cy="5181600"/>
          </a:xfrm>
        </p:spPr>
        <p:txBody>
          <a:bodyPr>
            <a:normAutofit fontScale="77500" lnSpcReduction="20000"/>
          </a:bodyPr>
          <a:lstStyle/>
          <a:p>
            <a:pPr algn="l"/>
            <a:endParaRPr lang="en-US" dirty="0">
              <a:solidFill>
                <a:srgbClr val="000000"/>
              </a:solidFill>
            </a:endParaRPr>
          </a:p>
          <a:p>
            <a:pPr marL="514350" indent="-514350" algn="l">
              <a:buFont typeface="+mj-lt"/>
              <a:buAutoNum type="arabicPeriod"/>
            </a:pPr>
            <a:r>
              <a:rPr lang="en-US" i="1" dirty="0">
                <a:solidFill>
                  <a:srgbClr val="000000"/>
                </a:solidFill>
              </a:rPr>
              <a:t>Examines characteristics of plants and animals and describes how those characteristics </a:t>
            </a:r>
            <a:r>
              <a:rPr lang="en-US" dirty="0">
                <a:solidFill>
                  <a:srgbClr val="000000"/>
                </a:solidFill>
              </a:rPr>
              <a:t>help the organism to live. Identifies physical characteristics that enable an organism to survive (e.g. legs for moving, sharp teeth for eating, a hard shell for protection). Provides examples of diverse structures (e.g. wings, legs, fins) that serve similar functions (e.g. movement).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i="1" dirty="0" smtClean="0">
                <a:solidFill>
                  <a:srgbClr val="000000"/>
                </a:solidFill>
              </a:rPr>
              <a:t>Describes </a:t>
            </a:r>
            <a:r>
              <a:rPr lang="en-US" i="1" dirty="0">
                <a:solidFill>
                  <a:srgbClr val="000000"/>
                </a:solidFill>
              </a:rPr>
              <a:t>structures of plants and animals that help them meet basic needs in different environments. </a:t>
            </a:r>
            <a:r>
              <a:rPr lang="en-US" dirty="0">
                <a:solidFill>
                  <a:srgbClr val="000000"/>
                </a:solidFill>
              </a:rPr>
              <a:t>Describes structures of animals and how those structures help the animal live in a particular environment. Describes structures of plants and how those structures help the plant live in a particular environment.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Grade 4-6</a:t>
            </a:r>
            <a:endParaRPr lang="en-US" dirty="0"/>
          </a:p>
        </p:txBody>
      </p:sp>
      <p:sp>
        <p:nvSpPr>
          <p:cNvPr id="3" name="Subtitle 2"/>
          <p:cNvSpPr>
            <a:spLocks noGrp="1"/>
          </p:cNvSpPr>
          <p:nvPr>
            <p:ph type="subTitle" idx="1"/>
          </p:nvPr>
        </p:nvSpPr>
        <p:spPr>
          <a:xfrm>
            <a:off x="533400" y="1143000"/>
            <a:ext cx="8229600" cy="5181600"/>
          </a:xfrm>
        </p:spPr>
        <p:txBody>
          <a:bodyPr>
            <a:normAutofit fontScale="77500" lnSpcReduction="20000"/>
          </a:bodyPr>
          <a:lstStyle/>
          <a:p>
            <a:pPr algn="l"/>
            <a:endParaRPr lang="en-US" dirty="0">
              <a:solidFill>
                <a:srgbClr val="000000"/>
              </a:solidFill>
            </a:endParaRPr>
          </a:p>
          <a:p>
            <a:pPr marL="514350" indent="-514350" algn="l">
              <a:buFont typeface="+mj-lt"/>
              <a:buAutoNum type="arabicPeriod"/>
            </a:pPr>
            <a:r>
              <a:rPr lang="en-US" i="1" dirty="0">
                <a:solidFill>
                  <a:srgbClr val="000000"/>
                </a:solidFill>
              </a:rPr>
              <a:t>Compares and contrasts structure and function among different organisms. </a:t>
            </a:r>
            <a:r>
              <a:rPr lang="en-US" dirty="0">
                <a:solidFill>
                  <a:srgbClr val="000000"/>
                </a:solidFill>
              </a:rPr>
              <a:t>Observes, investigates, and explains the functions of different parts of plants (e.g. seeds, leaves, flowers). Identifies examples of plant structures that serve the same function but differ in appearance (e.g. seeds, leaves, flowers). </a:t>
            </a:r>
            <a:endParaRPr lang="en-US" dirty="0" smtClean="0">
              <a:solidFill>
                <a:srgbClr val="000000"/>
              </a:solidFill>
            </a:endParaRPr>
          </a:p>
          <a:p>
            <a:pPr algn="l"/>
            <a:endParaRPr lang="en-US" dirty="0" smtClean="0">
              <a:solidFill>
                <a:srgbClr val="000000"/>
              </a:solidFill>
            </a:endParaRPr>
          </a:p>
          <a:p>
            <a:pPr algn="l"/>
            <a:endParaRPr lang="en-US" dirty="0">
              <a:solidFill>
                <a:srgbClr val="000000"/>
              </a:solidFill>
            </a:endParaRPr>
          </a:p>
          <a:p>
            <a:pPr marL="514350" indent="-514350" algn="l">
              <a:buFont typeface="+mj-lt"/>
              <a:buAutoNum type="arabicPeriod"/>
            </a:pPr>
            <a:r>
              <a:rPr lang="en-US" dirty="0" smtClean="0">
                <a:solidFill>
                  <a:srgbClr val="000000"/>
                </a:solidFill>
              </a:rPr>
              <a:t>Compares </a:t>
            </a:r>
            <a:r>
              <a:rPr lang="en-US" dirty="0">
                <a:solidFill>
                  <a:srgbClr val="000000"/>
                </a:solidFill>
              </a:rPr>
              <a:t>and contrasts structures that animals use to obtain food and protect themselves. Identifies examples of structures in animals that serve the same purpose but differ in appearance (e.g. bird beaks). Draws conclusions about the functions of plant and animal structures seen in fossils. </a:t>
            </a:r>
          </a:p>
        </p:txBody>
      </p:sp>
    </p:spTree>
    <p:extLst>
      <p:ext uri="{BB962C8B-B14F-4D97-AF65-F5344CB8AC3E}">
        <p14:creationId xmlns:p14="http://schemas.microsoft.com/office/powerpoint/2010/main" xmlns="" val="1374067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Grade 4-6 continue …….</a:t>
            </a:r>
            <a:endParaRPr lang="en-US" dirty="0"/>
          </a:p>
        </p:txBody>
      </p:sp>
      <p:sp>
        <p:nvSpPr>
          <p:cNvPr id="3" name="Subtitle 2"/>
          <p:cNvSpPr>
            <a:spLocks noGrp="1"/>
          </p:cNvSpPr>
          <p:nvPr>
            <p:ph type="subTitle" idx="1"/>
          </p:nvPr>
        </p:nvSpPr>
        <p:spPr>
          <a:xfrm>
            <a:off x="533400" y="1143000"/>
            <a:ext cx="8229600" cy="5181600"/>
          </a:xfrm>
        </p:spPr>
        <p:txBody>
          <a:bodyPr>
            <a:normAutofit fontScale="70000" lnSpcReduction="20000"/>
          </a:bodyPr>
          <a:lstStyle/>
          <a:p>
            <a:endParaRPr lang="en-US" dirty="0"/>
          </a:p>
          <a:p>
            <a:pPr marL="514350" indent="-514350" algn="l">
              <a:buFont typeface="+mj-lt"/>
              <a:buAutoNum type="arabicPeriod"/>
            </a:pPr>
            <a:r>
              <a:rPr lang="en-US" i="1" dirty="0">
                <a:solidFill>
                  <a:srgbClr val="000000"/>
                </a:solidFill>
              </a:rPr>
              <a:t>Builds an awareness of variations and similarities in organisms. </a:t>
            </a:r>
            <a:r>
              <a:rPr lang="en-US" dirty="0">
                <a:solidFill>
                  <a:srgbClr val="000000"/>
                </a:solidFill>
              </a:rPr>
              <a:t>Illustrates through simulations how different variations of a structure (e.g. bird beaks) are suited to specific functions (e.g. cracking seeds, digging for worms).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Describes </a:t>
            </a:r>
            <a:r>
              <a:rPr lang="en-US" dirty="0">
                <a:solidFill>
                  <a:srgbClr val="000000"/>
                </a:solidFill>
              </a:rPr>
              <a:t>that internal and external cues influence the </a:t>
            </a:r>
            <a:r>
              <a:rPr lang="en-US" dirty="0" err="1">
                <a:solidFill>
                  <a:srgbClr val="000000"/>
                </a:solidFill>
              </a:rPr>
              <a:t>behaviour</a:t>
            </a:r>
            <a:r>
              <a:rPr lang="en-US" dirty="0">
                <a:solidFill>
                  <a:srgbClr val="000000"/>
                </a:solidFill>
              </a:rPr>
              <a:t> of organisms. Identifies variations and similarities in the </a:t>
            </a:r>
            <a:r>
              <a:rPr lang="en-US" dirty="0" err="1">
                <a:solidFill>
                  <a:srgbClr val="000000"/>
                </a:solidFill>
              </a:rPr>
              <a:t>behaviour</a:t>
            </a:r>
            <a:r>
              <a:rPr lang="en-US" dirty="0">
                <a:solidFill>
                  <a:srgbClr val="000000"/>
                </a:solidFill>
              </a:rPr>
              <a:t> of organisms. Classifies animals according to various organizational schemes and recognizes that the organizing schemes can vary according to purpose.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i="1" dirty="0" smtClean="0">
                <a:solidFill>
                  <a:srgbClr val="000000"/>
                </a:solidFill>
              </a:rPr>
              <a:t>Investigates </a:t>
            </a:r>
            <a:r>
              <a:rPr lang="en-US" i="1" dirty="0">
                <a:solidFill>
                  <a:srgbClr val="000000"/>
                </a:solidFill>
              </a:rPr>
              <a:t>adaptations of structures that carry out essential functions. </a:t>
            </a:r>
            <a:r>
              <a:rPr lang="en-US" dirty="0">
                <a:solidFill>
                  <a:srgbClr val="000000"/>
                </a:solidFill>
              </a:rPr>
              <a:t>Provides examples of adaptations in structures that carry out essential life functions after studying various organisms and ecosystems (e.g. radulae in snails, gills in fish, cilia in rotifers). </a:t>
            </a:r>
          </a:p>
        </p:txBody>
      </p:sp>
    </p:spTree>
    <p:extLst>
      <p:ext uri="{BB962C8B-B14F-4D97-AF65-F5344CB8AC3E}">
        <p14:creationId xmlns:p14="http://schemas.microsoft.com/office/powerpoint/2010/main" xmlns="" val="1975008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Grade 7-8</a:t>
            </a:r>
            <a:endParaRPr lang="en-US" dirty="0"/>
          </a:p>
        </p:txBody>
      </p:sp>
      <p:sp>
        <p:nvSpPr>
          <p:cNvPr id="3" name="Subtitle 2"/>
          <p:cNvSpPr>
            <a:spLocks noGrp="1"/>
          </p:cNvSpPr>
          <p:nvPr>
            <p:ph type="subTitle" idx="1"/>
          </p:nvPr>
        </p:nvSpPr>
        <p:spPr>
          <a:xfrm>
            <a:off x="533400" y="1143000"/>
            <a:ext cx="8229600" cy="5181600"/>
          </a:xfrm>
        </p:spPr>
        <p:txBody>
          <a:bodyPr>
            <a:normAutofit fontScale="62500" lnSpcReduction="20000"/>
          </a:bodyPr>
          <a:lstStyle/>
          <a:p>
            <a:endParaRPr lang="en-US" dirty="0"/>
          </a:p>
          <a:p>
            <a:pPr marL="514350" indent="-514350" algn="l">
              <a:buFont typeface="+mj-lt"/>
              <a:buAutoNum type="arabicPeriod"/>
            </a:pPr>
            <a:r>
              <a:rPr lang="en-US" i="1" dirty="0">
                <a:solidFill>
                  <a:srgbClr val="000000"/>
                </a:solidFill>
              </a:rPr>
              <a:t>Explains how adaptive characteristics of a species affect their chance for survival or extinction. </a:t>
            </a:r>
            <a:r>
              <a:rPr lang="en-US" dirty="0">
                <a:solidFill>
                  <a:srgbClr val="000000"/>
                </a:solidFill>
              </a:rPr>
              <a:t>Assesses through observations and investigations the reproductive advantage of different trait variations in various environments.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dirty="0" smtClean="0">
                <a:solidFill>
                  <a:srgbClr val="000000"/>
                </a:solidFill>
              </a:rPr>
              <a:t>Provides </a:t>
            </a:r>
            <a:r>
              <a:rPr lang="en-US" dirty="0">
                <a:solidFill>
                  <a:srgbClr val="000000"/>
                </a:solidFill>
              </a:rPr>
              <a:t>examples of situations in which an environment changed, the adaptive characteristics of a species were insufficient, and the species became extinct. Investigates and describes conditions that can result in extinction. Observes fossil records and examines them for evidence of adaptation, environmental change, and extinction. </a:t>
            </a:r>
            <a:endParaRPr lang="en-US" dirty="0" smtClean="0">
              <a:solidFill>
                <a:srgbClr val="000000"/>
              </a:solidFill>
            </a:endParaRPr>
          </a:p>
          <a:p>
            <a:pPr marL="514350" indent="-514350" algn="l">
              <a:buFont typeface="+mj-lt"/>
              <a:buAutoNum type="arabicPeriod"/>
            </a:pPr>
            <a:endParaRPr lang="en-US" dirty="0">
              <a:solidFill>
                <a:srgbClr val="000000"/>
              </a:solidFill>
            </a:endParaRPr>
          </a:p>
          <a:p>
            <a:pPr marL="514350" indent="-514350" algn="l">
              <a:buFont typeface="+mj-lt"/>
              <a:buAutoNum type="arabicPeriod"/>
            </a:pPr>
            <a:r>
              <a:rPr lang="en-US" i="1" dirty="0" smtClean="0">
                <a:solidFill>
                  <a:srgbClr val="000000"/>
                </a:solidFill>
              </a:rPr>
              <a:t>Differentiates </a:t>
            </a:r>
            <a:r>
              <a:rPr lang="en-US" i="1" dirty="0">
                <a:solidFill>
                  <a:srgbClr val="000000"/>
                </a:solidFill>
              </a:rPr>
              <a:t>between inherited physical traits and those that are not inherited in animals or plants. </a:t>
            </a:r>
            <a:r>
              <a:rPr lang="en-US" dirty="0">
                <a:solidFill>
                  <a:srgbClr val="000000"/>
                </a:solidFill>
              </a:rPr>
              <a:t>Discusses that when plants/animals reproduce, both biological parents pass on information that determines characteristics of the offspring. Lists physical characteristics of animals that are caused by interaction with the environment and those that are inherited. Explains that learned </a:t>
            </a:r>
            <a:r>
              <a:rPr lang="en-US" dirty="0" smtClean="0">
                <a:solidFill>
                  <a:srgbClr val="000000"/>
                </a:solidFill>
              </a:rPr>
              <a:t>behaviors </a:t>
            </a:r>
            <a:r>
              <a:rPr lang="en-US" dirty="0">
                <a:solidFill>
                  <a:srgbClr val="000000"/>
                </a:solidFill>
              </a:rPr>
              <a:t>are not passed on to the next generation. </a:t>
            </a:r>
          </a:p>
        </p:txBody>
      </p:sp>
    </p:spTree>
    <p:extLst>
      <p:ext uri="{BB962C8B-B14F-4D97-AF65-F5344CB8AC3E}">
        <p14:creationId xmlns:p14="http://schemas.microsoft.com/office/powerpoint/2010/main" xmlns="" val="827308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6-30 at 5.12.41 AM.png"/>
          <p:cNvPicPr>
            <a:picLocks noChangeAspect="1"/>
          </p:cNvPicPr>
          <p:nvPr/>
        </p:nvPicPr>
        <p:blipFill rotWithShape="1">
          <a:blip r:embed="rId2" cstate="print">
            <a:extLst>
              <a:ext uri="{28A0092B-C50C-407E-A947-70E740481C1C}">
                <a14:useLocalDpi xmlns:a14="http://schemas.microsoft.com/office/drawing/2010/main" xmlns="" val="0"/>
              </a:ext>
            </a:extLst>
          </a:blip>
          <a:srcRect l="10198" t="13909" r="15780" b="7896"/>
          <a:stretch/>
        </p:blipFill>
        <p:spPr>
          <a:xfrm>
            <a:off x="36844" y="304800"/>
            <a:ext cx="8954756" cy="6113490"/>
          </a:xfrm>
          <a:prstGeom prst="rect">
            <a:avLst/>
          </a:prstGeom>
        </p:spPr>
      </p:pic>
    </p:spTree>
    <p:extLst>
      <p:ext uri="{BB962C8B-B14F-4D97-AF65-F5344CB8AC3E}">
        <p14:creationId xmlns:p14="http://schemas.microsoft.com/office/powerpoint/2010/main" xmlns="" val="4196674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758</TotalTime>
  <Words>514</Words>
  <Application>Microsoft Office PowerPoint</Application>
  <PresentationFormat>On-screen Show (4:3)</PresentationFormat>
  <Paragraphs>28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Lecture # 12  </vt:lpstr>
      <vt:lpstr>Grade 1-3</vt:lpstr>
      <vt:lpstr>Grade 4-6</vt:lpstr>
      <vt:lpstr>Grade 4-6 continue …….</vt:lpstr>
      <vt:lpstr>Grade 7-8</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113</cp:revision>
  <dcterms:created xsi:type="dcterms:W3CDTF">2014-06-03T04:54:29Z</dcterms:created>
  <dcterms:modified xsi:type="dcterms:W3CDTF">2014-06-30T05:56:11Z</dcterms:modified>
</cp:coreProperties>
</file>