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6/30/2014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a:p>
        </p:txBody>
      </p:sp>
    </p:spTree>
    <p:extLst>
      <p:ext uri="{BB962C8B-B14F-4D97-AF65-F5344CB8AC3E}">
        <p14:creationId xmlns:p14="http://schemas.microsoft.com/office/powerpoint/2010/main" xmlns="" val="36659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6/30/2014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6/30/2014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6/30/2014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6/30/2014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6/30/2014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6/30/2014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6/30/2014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11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endParaRPr lang="en-US" sz="2000" dirty="0"/>
          </a:p>
          <a:p>
            <a:pPr algn="ctr"/>
            <a:r>
              <a:rPr lang="en-US" sz="2000" dirty="0"/>
              <a:t>Teaching populations and ecosystems in elementary grades </a:t>
            </a:r>
            <a:endParaRPr lang="en-US" sz="2000" b="1" u="sn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8153400" cy="5334000"/>
          </a:xfrm>
        </p:spPr>
        <p:txBody>
          <a:bodyPr>
            <a:normAutofit/>
          </a:bodyPr>
          <a:lstStyle/>
          <a:p>
            <a:r>
              <a:rPr lang="en-US" sz="2800" dirty="0" smtClean="0"/>
              <a:t>Switch </a:t>
            </a:r>
            <a:br>
              <a:rPr lang="en-US" sz="2800" dirty="0" smtClean="0"/>
            </a:br>
            <a:r>
              <a:rPr lang="en-US" sz="2800" dirty="0" smtClean="0"/>
              <a:t/>
            </a:r>
            <a:br>
              <a:rPr lang="en-US" sz="2800" dirty="0" smtClean="0"/>
            </a:br>
            <a:r>
              <a:rPr lang="en-US" sz="2800" dirty="0" smtClean="0"/>
              <a:t>from </a:t>
            </a:r>
            <a:br>
              <a:rPr lang="en-US" sz="2800" dirty="0" smtClean="0"/>
            </a:br>
            <a:r>
              <a:rPr lang="en-US" sz="2800" dirty="0" smtClean="0"/>
              <a:t/>
            </a:r>
            <a:br>
              <a:rPr lang="en-US" sz="2800" dirty="0" smtClean="0"/>
            </a:br>
            <a:r>
              <a:rPr lang="en-US" sz="2800" dirty="0" smtClean="0"/>
              <a:t>Teaching content </a:t>
            </a:r>
            <a:r>
              <a:rPr lang="en-US" sz="2800" dirty="0"/>
              <a:t>that enhances </a:t>
            </a:r>
            <a:r>
              <a:rPr lang="en-US" sz="2800" dirty="0" smtClean="0"/>
              <a:t>science </a:t>
            </a:r>
            <a:r>
              <a:rPr lang="en-US" sz="2800" dirty="0"/>
              <a:t>understanding </a:t>
            </a:r>
            <a:r>
              <a:rPr lang="en-US" sz="2800" dirty="0" smtClean="0"/>
              <a:t/>
            </a:r>
            <a:br>
              <a:rPr lang="en-US" sz="2800" dirty="0" smtClean="0"/>
            </a:br>
            <a:r>
              <a:rPr lang="en-US" sz="2800" dirty="0" smtClean="0"/>
              <a:t/>
            </a:r>
            <a:br>
              <a:rPr lang="en-US" sz="2800" dirty="0" smtClean="0"/>
            </a:br>
            <a:r>
              <a:rPr lang="en-US" sz="2800" dirty="0" smtClean="0"/>
              <a:t>to </a:t>
            </a:r>
            <a:br>
              <a:rPr lang="en-US" sz="2800" dirty="0" smtClean="0"/>
            </a:br>
            <a:r>
              <a:rPr lang="en-US" sz="2800" dirty="0" smtClean="0"/>
              <a:t/>
            </a:r>
            <a:br>
              <a:rPr lang="en-US" sz="2800" dirty="0" smtClean="0"/>
            </a:br>
            <a:r>
              <a:rPr lang="en-US" sz="2800" dirty="0" smtClean="0"/>
              <a:t>How to foster </a:t>
            </a:r>
            <a:r>
              <a:rPr lang="en-US" sz="2800" dirty="0"/>
              <a:t>the science learning of young pupils in elementary </a:t>
            </a:r>
            <a:r>
              <a:rPr lang="en-US" sz="2800" dirty="0" smtClean="0"/>
              <a:t>school</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257800"/>
          </a:xfrm>
        </p:spPr>
        <p:txBody>
          <a:bodyPr>
            <a:normAutofit fontScale="85000" lnSpcReduction="20000"/>
          </a:bodyPr>
          <a:lstStyle/>
          <a:p>
            <a:pPr marL="0" indent="0">
              <a:buNone/>
            </a:pPr>
            <a:r>
              <a:rPr lang="en-US" sz="2800" dirty="0" smtClean="0"/>
              <a:t>I ask you </a:t>
            </a:r>
            <a:r>
              <a:rPr lang="en-US" sz="2800" dirty="0"/>
              <a:t>to think about the past two weeks and the content covered. </a:t>
            </a:r>
            <a:endParaRPr lang="en-US" sz="2800" dirty="0" smtClean="0"/>
          </a:p>
          <a:p>
            <a:pPr marL="0" indent="0">
              <a:buNone/>
            </a:pPr>
            <a:endParaRPr lang="en-US" sz="2800" dirty="0"/>
          </a:p>
          <a:p>
            <a:pPr marL="0" indent="0">
              <a:buNone/>
            </a:pPr>
            <a:r>
              <a:rPr lang="en-US" sz="2800" dirty="0"/>
              <a:t>J</a:t>
            </a:r>
            <a:r>
              <a:rPr lang="en-US" sz="2800" dirty="0" smtClean="0"/>
              <a:t>ot </a:t>
            </a:r>
            <a:r>
              <a:rPr lang="en-US" sz="2800" dirty="0"/>
              <a:t>down ideas on how they could teach the topic of diversity and adaptations to children. </a:t>
            </a:r>
            <a:endParaRPr lang="en-US" sz="2800" dirty="0" smtClean="0"/>
          </a:p>
          <a:p>
            <a:pPr marL="0" indent="0">
              <a:buNone/>
            </a:pPr>
            <a:endParaRPr lang="en-US" sz="2800" dirty="0"/>
          </a:p>
          <a:p>
            <a:pPr marL="0" indent="0">
              <a:buNone/>
            </a:pPr>
            <a:r>
              <a:rPr lang="en-US" sz="2800" dirty="0" smtClean="0"/>
              <a:t>Some of my questions: </a:t>
            </a:r>
          </a:p>
          <a:p>
            <a:pPr marL="0" indent="0">
              <a:buNone/>
            </a:pPr>
            <a:endParaRPr lang="en-US" sz="2800" dirty="0"/>
          </a:p>
          <a:p>
            <a:pPr marL="514350" indent="-514350">
              <a:buAutoNum type="arabicPeriod"/>
            </a:pPr>
            <a:r>
              <a:rPr lang="en-US" sz="2800" dirty="0" smtClean="0"/>
              <a:t>what </a:t>
            </a:r>
            <a:r>
              <a:rPr lang="en-US" sz="2800" dirty="0"/>
              <a:t>kind of science topics do you think are important to teach in grades 1–8? </a:t>
            </a:r>
            <a:endParaRPr lang="en-US" sz="2800" dirty="0" smtClean="0"/>
          </a:p>
          <a:p>
            <a:pPr marL="0" indent="0">
              <a:buNone/>
            </a:pPr>
            <a:endParaRPr lang="en-US" sz="2800" dirty="0" smtClean="0"/>
          </a:p>
          <a:p>
            <a:pPr marL="514350" indent="-514350">
              <a:buAutoNum type="arabicPeriod"/>
            </a:pPr>
            <a:r>
              <a:rPr lang="en-US" sz="2800" dirty="0" smtClean="0"/>
              <a:t>What </a:t>
            </a:r>
            <a:r>
              <a:rPr lang="en-US" sz="2800" dirty="0"/>
              <a:t>kind of principles and concepts need to be established as a foundation for learning science in high school and beyond regarding evolution, genetics, adaptation, and so on? </a:t>
            </a:r>
            <a:endParaRPr lang="en-US" sz="5000" dirty="0"/>
          </a:p>
        </p:txBody>
      </p:sp>
      <p:sp>
        <p:nvSpPr>
          <p:cNvPr id="4" name="Title 1"/>
          <p:cNvSpPr>
            <a:spLocks noGrp="1"/>
          </p:cNvSpPr>
          <p:nvPr>
            <p:ph type="title"/>
          </p:nvPr>
        </p:nvSpPr>
        <p:spPr>
          <a:xfrm>
            <a:off x="457200" y="381000"/>
            <a:ext cx="8229600" cy="731838"/>
          </a:xfrm>
        </p:spPr>
        <p:txBody>
          <a:bodyPr>
            <a:normAutofit/>
          </a:bodyPr>
          <a:lstStyle/>
          <a:p>
            <a:r>
              <a:rPr lang="en-US" sz="2800" b="1" dirty="0" smtClean="0"/>
              <a:t>Establishing </a:t>
            </a:r>
            <a:r>
              <a:rPr lang="en-US" sz="2800" b="1" dirty="0"/>
              <a:t>content for elementary grade science </a:t>
            </a:r>
            <a:endParaRPr lang="en-US" dirty="0"/>
          </a:p>
        </p:txBody>
      </p:sp>
    </p:spTree>
    <p:extLst>
      <p:ext uri="{BB962C8B-B14F-4D97-AF65-F5344CB8AC3E}">
        <p14:creationId xmlns:p14="http://schemas.microsoft.com/office/powerpoint/2010/main" xmlns="" val="19566853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257800"/>
          </a:xfrm>
        </p:spPr>
        <p:txBody>
          <a:bodyPr>
            <a:normAutofit/>
          </a:bodyPr>
          <a:lstStyle/>
          <a:p>
            <a:endParaRPr lang="en-US" sz="2400" dirty="0"/>
          </a:p>
          <a:p>
            <a:r>
              <a:rPr lang="en-US" sz="2400" dirty="0"/>
              <a:t>The possible answers are almost endless. This is not the time to approve or correct their ideas. Rather, have </a:t>
            </a:r>
            <a:r>
              <a:rPr lang="en-US" sz="2400" dirty="0" smtClean="0"/>
              <a:t>you discuss </a:t>
            </a:r>
            <a:r>
              <a:rPr lang="en-US" sz="2400" dirty="0"/>
              <a:t>ideas with each other and explain </a:t>
            </a:r>
            <a:r>
              <a:rPr lang="en-US" sz="2400" dirty="0" smtClean="0"/>
              <a:t>reasoning</a:t>
            </a:r>
            <a:r>
              <a:rPr lang="en-US" sz="2400" dirty="0"/>
              <a:t>. </a:t>
            </a:r>
            <a:endParaRPr lang="en-US" sz="2400" dirty="0" smtClean="0"/>
          </a:p>
          <a:p>
            <a:endParaRPr lang="en-US" sz="2400" dirty="0"/>
          </a:p>
          <a:p>
            <a:r>
              <a:rPr lang="en-US" sz="2400" dirty="0" smtClean="0"/>
              <a:t>Go to LMS and open the discussion board and contribute your thoughts.</a:t>
            </a:r>
          </a:p>
          <a:p>
            <a:endParaRPr lang="en-US" sz="2400" dirty="0" smtClean="0"/>
          </a:p>
          <a:p>
            <a:r>
              <a:rPr lang="en-US" sz="2400" dirty="0" smtClean="0"/>
              <a:t>See how you are similar and different from others thoughts an ideas. </a:t>
            </a:r>
          </a:p>
          <a:p>
            <a:endParaRPr lang="en-US" sz="2400" dirty="0" smtClean="0"/>
          </a:p>
          <a:p>
            <a:r>
              <a:rPr lang="en-US" sz="2400" dirty="0" smtClean="0"/>
              <a:t>Talk with each other on the forum by commenting </a:t>
            </a:r>
          </a:p>
          <a:p>
            <a:endParaRPr lang="en-US" sz="5000" dirty="0"/>
          </a:p>
        </p:txBody>
      </p:sp>
      <p:sp>
        <p:nvSpPr>
          <p:cNvPr id="4" name="Title 1"/>
          <p:cNvSpPr>
            <a:spLocks noGrp="1"/>
          </p:cNvSpPr>
          <p:nvPr>
            <p:ph type="title"/>
          </p:nvPr>
        </p:nvSpPr>
        <p:spPr>
          <a:xfrm>
            <a:off x="0" y="381000"/>
            <a:ext cx="9144000" cy="731838"/>
          </a:xfrm>
        </p:spPr>
        <p:txBody>
          <a:bodyPr>
            <a:normAutofit fontScale="90000"/>
          </a:bodyPr>
          <a:lstStyle/>
          <a:p>
            <a:r>
              <a:rPr lang="en-US" sz="2800" b="1" dirty="0" smtClean="0"/>
              <a:t>Establishing </a:t>
            </a:r>
            <a:r>
              <a:rPr lang="en-US" sz="2800" b="1" dirty="0"/>
              <a:t>content for elementary grade </a:t>
            </a:r>
            <a:r>
              <a:rPr lang="en-US" sz="2800" b="1" dirty="0" smtClean="0"/>
              <a:t>science Continue… </a:t>
            </a:r>
            <a:endParaRPr lang="en-US" dirty="0"/>
          </a:p>
        </p:txBody>
      </p:sp>
    </p:spTree>
    <p:extLst>
      <p:ext uri="{BB962C8B-B14F-4D97-AF65-F5344CB8AC3E}">
        <p14:creationId xmlns:p14="http://schemas.microsoft.com/office/powerpoint/2010/main" xmlns="" val="27517236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257800"/>
          </a:xfrm>
        </p:spPr>
        <p:txBody>
          <a:bodyPr>
            <a:normAutofit/>
          </a:bodyPr>
          <a:lstStyle/>
          <a:p>
            <a:endParaRPr lang="en-US" sz="2400" dirty="0"/>
          </a:p>
          <a:p>
            <a:r>
              <a:rPr lang="en-US" sz="2400" dirty="0"/>
              <a:t>Next, </a:t>
            </a:r>
            <a:r>
              <a:rPr lang="en-US" sz="2400" dirty="0" smtClean="0"/>
              <a:t>consult </a:t>
            </a:r>
            <a:r>
              <a:rPr lang="en-US" sz="2400" dirty="0"/>
              <a:t>Pakistan’s National Curriculum for General Science in grades 1–8 and determine if they have missed any relevant topics that they want to add now. </a:t>
            </a:r>
            <a:endParaRPr lang="en-US" sz="2400" dirty="0" smtClean="0"/>
          </a:p>
          <a:p>
            <a:endParaRPr lang="en-US" sz="2400" dirty="0"/>
          </a:p>
          <a:p>
            <a:r>
              <a:rPr lang="en-US" sz="2400" dirty="0"/>
              <a:t>G</a:t>
            </a:r>
            <a:r>
              <a:rPr lang="en-US" sz="2400" dirty="0" smtClean="0"/>
              <a:t>roups </a:t>
            </a:r>
            <a:r>
              <a:rPr lang="en-US" sz="2400" dirty="0"/>
              <a:t>for different grade levels, for instance, grades 1–3, 4–6, and 7–8. </a:t>
            </a:r>
            <a:endParaRPr lang="en-US" sz="2400" dirty="0" smtClean="0"/>
          </a:p>
          <a:p>
            <a:endParaRPr lang="en-US" sz="2400" dirty="0"/>
          </a:p>
          <a:p>
            <a:r>
              <a:rPr lang="en-US" sz="2400" dirty="0" smtClean="0"/>
              <a:t>Focus </a:t>
            </a:r>
            <a:r>
              <a:rPr lang="en-US" sz="2400" dirty="0"/>
              <a:t>the discussion on only science concepts that relate to diversity and adaptation. </a:t>
            </a:r>
            <a:endParaRPr lang="en-US" sz="5000" dirty="0"/>
          </a:p>
        </p:txBody>
      </p:sp>
      <p:sp>
        <p:nvSpPr>
          <p:cNvPr id="4" name="Title 1"/>
          <p:cNvSpPr>
            <a:spLocks noGrp="1"/>
          </p:cNvSpPr>
          <p:nvPr>
            <p:ph type="title"/>
          </p:nvPr>
        </p:nvSpPr>
        <p:spPr>
          <a:xfrm>
            <a:off x="0" y="381000"/>
            <a:ext cx="9144000" cy="731838"/>
          </a:xfrm>
        </p:spPr>
        <p:txBody>
          <a:bodyPr>
            <a:normAutofit fontScale="90000"/>
          </a:bodyPr>
          <a:lstStyle/>
          <a:p>
            <a:r>
              <a:rPr lang="en-US" sz="2800" b="1" dirty="0" smtClean="0"/>
              <a:t>Establishing </a:t>
            </a:r>
            <a:r>
              <a:rPr lang="en-US" sz="2800" b="1" dirty="0"/>
              <a:t>content for elementary grade </a:t>
            </a:r>
            <a:r>
              <a:rPr lang="en-US" sz="2800" b="1" dirty="0" smtClean="0"/>
              <a:t>science Continue… </a:t>
            </a:r>
            <a:endParaRPr lang="en-US" dirty="0"/>
          </a:p>
        </p:txBody>
      </p:sp>
    </p:spTree>
    <p:extLst>
      <p:ext uri="{BB962C8B-B14F-4D97-AF65-F5344CB8AC3E}">
        <p14:creationId xmlns:p14="http://schemas.microsoft.com/office/powerpoint/2010/main" xmlns="" val="18580543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257800"/>
          </a:xfrm>
        </p:spPr>
        <p:txBody>
          <a:bodyPr>
            <a:normAutofit/>
          </a:bodyPr>
          <a:lstStyle/>
          <a:p>
            <a:endParaRPr lang="en-US" sz="2400" dirty="0"/>
          </a:p>
          <a:p>
            <a:r>
              <a:rPr lang="en-US" sz="2400" dirty="0"/>
              <a:t>For grades 4–8, the National Curriculum includes diversity and adaptation in topics such as ‘Living things and their environment’, ‘Environment and interactions</a:t>
            </a:r>
            <a:r>
              <a:rPr lang="en-US" sz="2400" dirty="0" smtClean="0"/>
              <a:t>’. </a:t>
            </a:r>
          </a:p>
          <a:p>
            <a:endParaRPr lang="en-US" sz="2400" dirty="0"/>
          </a:p>
          <a:p>
            <a:r>
              <a:rPr lang="en-US" sz="2400" dirty="0" smtClean="0"/>
              <a:t>For grade 7, ‘Environment </a:t>
            </a:r>
            <a:r>
              <a:rPr lang="en-US" sz="2400" dirty="0"/>
              <a:t>and feeding </a:t>
            </a:r>
            <a:r>
              <a:rPr lang="en-US" sz="2400" dirty="0" smtClean="0"/>
              <a:t>relationships’, </a:t>
            </a:r>
            <a:r>
              <a:rPr lang="en-US" sz="2400" dirty="0"/>
              <a:t>building towards the concept of ‘Heredity in organisms’ (grade 8). </a:t>
            </a:r>
            <a:endParaRPr lang="en-US" sz="2400" dirty="0" smtClean="0"/>
          </a:p>
          <a:p>
            <a:endParaRPr lang="en-US" sz="2400" dirty="0"/>
          </a:p>
          <a:p>
            <a:r>
              <a:rPr lang="en-US" sz="2400" dirty="0" smtClean="0"/>
              <a:t>Taking </a:t>
            </a:r>
            <a:r>
              <a:rPr lang="en-US" sz="2400" dirty="0"/>
              <a:t>a systems approach to studying the environment, its makeup, and the role of individual species in it allows for an easier transition when discussing topics such as the concept of adaptation and the cause of diversity in natural systems. </a:t>
            </a:r>
            <a:endParaRPr lang="en-US" sz="5000" dirty="0"/>
          </a:p>
        </p:txBody>
      </p:sp>
      <p:sp>
        <p:nvSpPr>
          <p:cNvPr id="4" name="Title 1"/>
          <p:cNvSpPr>
            <a:spLocks noGrp="1"/>
          </p:cNvSpPr>
          <p:nvPr>
            <p:ph type="title"/>
          </p:nvPr>
        </p:nvSpPr>
        <p:spPr>
          <a:xfrm>
            <a:off x="0" y="381000"/>
            <a:ext cx="9144000" cy="731838"/>
          </a:xfrm>
        </p:spPr>
        <p:txBody>
          <a:bodyPr>
            <a:normAutofit fontScale="90000"/>
          </a:bodyPr>
          <a:lstStyle/>
          <a:p>
            <a:r>
              <a:rPr lang="en-US" sz="2400" dirty="0"/>
              <a:t/>
            </a:r>
            <a:br>
              <a:rPr lang="en-US" sz="2400" dirty="0"/>
            </a:br>
            <a:r>
              <a:rPr lang="en-US" sz="2400" b="1" dirty="0"/>
              <a:t>Designing activities for elementary grade science </a:t>
            </a:r>
            <a:endParaRPr lang="en-US" dirty="0"/>
          </a:p>
        </p:txBody>
      </p:sp>
    </p:spTree>
    <p:extLst>
      <p:ext uri="{BB962C8B-B14F-4D97-AF65-F5344CB8AC3E}">
        <p14:creationId xmlns:p14="http://schemas.microsoft.com/office/powerpoint/2010/main" xmlns="" val="34794589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257800"/>
          </a:xfrm>
        </p:spPr>
        <p:txBody>
          <a:bodyPr>
            <a:normAutofit/>
          </a:bodyPr>
          <a:lstStyle/>
          <a:p>
            <a:endParaRPr lang="en-US" sz="2400" dirty="0"/>
          </a:p>
          <a:p>
            <a:r>
              <a:rPr lang="en-US" sz="2400" dirty="0"/>
              <a:t>Building on the previous unit, children identify the features and </a:t>
            </a:r>
            <a:r>
              <a:rPr lang="en-US" sz="2400" dirty="0" smtClean="0"/>
              <a:t>behaviors </a:t>
            </a:r>
            <a:r>
              <a:rPr lang="en-US" sz="2400" dirty="0"/>
              <a:t>of organisms that help them survive in their particular habitats. </a:t>
            </a:r>
            <a:endParaRPr lang="en-US" sz="2400" dirty="0" smtClean="0"/>
          </a:p>
          <a:p>
            <a:endParaRPr lang="en-US" sz="2400" dirty="0"/>
          </a:p>
          <a:p>
            <a:r>
              <a:rPr lang="en-US" sz="2400" dirty="0" smtClean="0"/>
              <a:t>They </a:t>
            </a:r>
            <a:r>
              <a:rPr lang="en-US" sz="2400" dirty="0"/>
              <a:t>can conduct a field study to survey the plants and animals in their own areas (for example, the school yard or a local aquatic system such as a pond, a river, or tide pools). </a:t>
            </a:r>
            <a:endParaRPr lang="en-US" sz="2400" dirty="0" smtClean="0"/>
          </a:p>
          <a:p>
            <a:endParaRPr lang="en-US" sz="2400" dirty="0"/>
          </a:p>
          <a:p>
            <a:r>
              <a:rPr lang="en-US" sz="2400" dirty="0" smtClean="0"/>
              <a:t>By </a:t>
            </a:r>
            <a:r>
              <a:rPr lang="en-US" sz="2400" dirty="0"/>
              <a:t>studying the habitats and its inhabitants, children begin to develop an understanding of the complex interdependences of living things, including the important role of plants and microorganisms. </a:t>
            </a:r>
            <a:endParaRPr lang="en-US" sz="5000" dirty="0"/>
          </a:p>
        </p:txBody>
      </p:sp>
      <p:sp>
        <p:nvSpPr>
          <p:cNvPr id="4" name="Title 1"/>
          <p:cNvSpPr>
            <a:spLocks noGrp="1"/>
          </p:cNvSpPr>
          <p:nvPr>
            <p:ph type="title"/>
          </p:nvPr>
        </p:nvSpPr>
        <p:spPr>
          <a:xfrm>
            <a:off x="0" y="381000"/>
            <a:ext cx="9144000" cy="731838"/>
          </a:xfrm>
        </p:spPr>
        <p:txBody>
          <a:bodyPr>
            <a:normAutofit/>
          </a:bodyPr>
          <a:lstStyle/>
          <a:p>
            <a:r>
              <a:rPr lang="en-US" sz="2000" dirty="0"/>
              <a:t/>
            </a:r>
            <a:br>
              <a:rPr lang="en-US" sz="2000" dirty="0"/>
            </a:br>
            <a:r>
              <a:rPr lang="en-US" sz="2000" dirty="0" smtClean="0"/>
              <a:t>Examples: </a:t>
            </a:r>
            <a:r>
              <a:rPr lang="en-US" sz="2000" b="1" dirty="0" smtClean="0"/>
              <a:t>Adaptation </a:t>
            </a:r>
            <a:r>
              <a:rPr lang="en-US" sz="2000" b="1" dirty="0"/>
              <a:t>and survival </a:t>
            </a:r>
            <a:endParaRPr lang="en-US" dirty="0"/>
          </a:p>
        </p:txBody>
      </p:sp>
    </p:spTree>
    <p:extLst>
      <p:ext uri="{BB962C8B-B14F-4D97-AF65-F5344CB8AC3E}">
        <p14:creationId xmlns:p14="http://schemas.microsoft.com/office/powerpoint/2010/main" xmlns="" val="39987925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257800"/>
          </a:xfrm>
        </p:spPr>
        <p:txBody>
          <a:bodyPr>
            <a:normAutofit fontScale="92500" lnSpcReduction="10000"/>
          </a:bodyPr>
          <a:lstStyle/>
          <a:p>
            <a:endParaRPr lang="en-US" sz="2400" dirty="0"/>
          </a:p>
          <a:p>
            <a:r>
              <a:rPr lang="en-US" sz="2400" dirty="0"/>
              <a:t>Children should explore how various species satisfy their needs in the environments in which they are typically found. They can examine the survival needs of different species and consider how the conditions in particular habitats can limit what kinds of living things can survive. </a:t>
            </a:r>
            <a:endParaRPr lang="en-US" sz="2400" dirty="0" smtClean="0"/>
          </a:p>
          <a:p>
            <a:endParaRPr lang="en-US" sz="2400" dirty="0"/>
          </a:p>
          <a:p>
            <a:r>
              <a:rPr lang="en-US" sz="2400" dirty="0" smtClean="0"/>
              <a:t>Their </a:t>
            </a:r>
            <a:r>
              <a:rPr lang="en-US" sz="2400" dirty="0"/>
              <a:t>studies of interactions among organisms within an environment should start with relationships they can directly observe. </a:t>
            </a:r>
            <a:endParaRPr lang="en-US" sz="2400" dirty="0" smtClean="0"/>
          </a:p>
          <a:p>
            <a:endParaRPr lang="en-US" sz="2400" dirty="0"/>
          </a:p>
          <a:p>
            <a:r>
              <a:rPr lang="en-US" sz="2400" dirty="0"/>
              <a:t>They then look for adaptations that give species an advantage in meeting their needs. For instance, they can examine the beaks of birds as an example of an adaptation for obtaining food in different ways. </a:t>
            </a:r>
            <a:endParaRPr lang="en-US" sz="5000" dirty="0"/>
          </a:p>
        </p:txBody>
      </p:sp>
      <p:sp>
        <p:nvSpPr>
          <p:cNvPr id="4" name="Title 1"/>
          <p:cNvSpPr>
            <a:spLocks noGrp="1"/>
          </p:cNvSpPr>
          <p:nvPr>
            <p:ph type="title"/>
          </p:nvPr>
        </p:nvSpPr>
        <p:spPr>
          <a:xfrm>
            <a:off x="0" y="381000"/>
            <a:ext cx="9144000" cy="731838"/>
          </a:xfrm>
        </p:spPr>
        <p:txBody>
          <a:bodyPr>
            <a:normAutofit/>
          </a:bodyPr>
          <a:lstStyle/>
          <a:p>
            <a:r>
              <a:rPr lang="en-US" sz="2000" dirty="0"/>
              <a:t/>
            </a:r>
            <a:br>
              <a:rPr lang="en-US" sz="2000" dirty="0"/>
            </a:br>
            <a:r>
              <a:rPr lang="en-US" sz="2000" dirty="0" smtClean="0"/>
              <a:t>Examples: </a:t>
            </a:r>
            <a:r>
              <a:rPr lang="en-US" sz="2000" b="1" dirty="0" smtClean="0"/>
              <a:t>Adaptation </a:t>
            </a:r>
            <a:r>
              <a:rPr lang="en-US" sz="2000" b="1" dirty="0"/>
              <a:t>and </a:t>
            </a:r>
            <a:r>
              <a:rPr lang="en-US" sz="2000" b="1" dirty="0" smtClean="0"/>
              <a:t>survival continue ……… </a:t>
            </a:r>
            <a:endParaRPr lang="en-US" dirty="0"/>
          </a:p>
        </p:txBody>
      </p:sp>
    </p:spTree>
    <p:extLst>
      <p:ext uri="{BB962C8B-B14F-4D97-AF65-F5344CB8AC3E}">
        <p14:creationId xmlns:p14="http://schemas.microsoft.com/office/powerpoint/2010/main" xmlns="" val="6899166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257800"/>
          </a:xfrm>
        </p:spPr>
        <p:txBody>
          <a:bodyPr>
            <a:normAutofit/>
          </a:bodyPr>
          <a:lstStyle/>
          <a:p>
            <a:endParaRPr lang="en-US" sz="2400" dirty="0"/>
          </a:p>
          <a:p>
            <a:r>
              <a:rPr lang="en-US" sz="2400" dirty="0"/>
              <a:t>Older children can also focus on variation in structure and function among the species and their various reproductive strategies. They can begin to differentiate between inherited traits and those that are not inherited. They can also examine how specific </a:t>
            </a:r>
            <a:r>
              <a:rPr lang="en-US" sz="2400" dirty="0" smtClean="0"/>
              <a:t>behaviors </a:t>
            </a:r>
            <a:r>
              <a:rPr lang="en-US" sz="2400" dirty="0"/>
              <a:t>can help an organism survive. </a:t>
            </a:r>
            <a:endParaRPr lang="en-US" sz="2400" dirty="0" smtClean="0"/>
          </a:p>
          <a:p>
            <a:endParaRPr lang="en-US" sz="2400" dirty="0"/>
          </a:p>
          <a:p>
            <a:r>
              <a:rPr lang="en-US" sz="2400" dirty="0"/>
              <a:t>Children can begin to look for ways in which organisms in one habitat differ from those in another and consider how some of those differences are helpful to survival. The focus should be on the consequences of different features of organisms for their survival and reproduction. </a:t>
            </a:r>
            <a:endParaRPr lang="en-US" sz="5000" dirty="0"/>
          </a:p>
        </p:txBody>
      </p:sp>
      <p:sp>
        <p:nvSpPr>
          <p:cNvPr id="4" name="Title 1"/>
          <p:cNvSpPr>
            <a:spLocks noGrp="1"/>
          </p:cNvSpPr>
          <p:nvPr>
            <p:ph type="title"/>
          </p:nvPr>
        </p:nvSpPr>
        <p:spPr>
          <a:xfrm>
            <a:off x="0" y="381000"/>
            <a:ext cx="9144000" cy="731838"/>
          </a:xfrm>
        </p:spPr>
        <p:txBody>
          <a:bodyPr>
            <a:normAutofit/>
          </a:bodyPr>
          <a:lstStyle/>
          <a:p>
            <a:r>
              <a:rPr lang="en-US" sz="2000" dirty="0"/>
              <a:t/>
            </a:r>
            <a:br>
              <a:rPr lang="en-US" sz="2000" dirty="0"/>
            </a:br>
            <a:r>
              <a:rPr lang="en-US" sz="2000" dirty="0" smtClean="0"/>
              <a:t>Examples: </a:t>
            </a:r>
            <a:r>
              <a:rPr lang="en-US" sz="2000" b="1" dirty="0" smtClean="0"/>
              <a:t>Adaptation </a:t>
            </a:r>
            <a:r>
              <a:rPr lang="en-US" sz="2000" b="1" dirty="0"/>
              <a:t>and </a:t>
            </a:r>
            <a:r>
              <a:rPr lang="en-US" sz="2000" b="1" dirty="0" smtClean="0"/>
              <a:t>survival continue ……… </a:t>
            </a:r>
            <a:endParaRPr lang="en-US" dirty="0"/>
          </a:p>
        </p:txBody>
      </p:sp>
    </p:spTree>
    <p:extLst>
      <p:ext uri="{BB962C8B-B14F-4D97-AF65-F5344CB8AC3E}">
        <p14:creationId xmlns:p14="http://schemas.microsoft.com/office/powerpoint/2010/main" xmlns="" val="3503318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257800"/>
          </a:xfrm>
        </p:spPr>
        <p:txBody>
          <a:bodyPr>
            <a:normAutofit/>
          </a:bodyPr>
          <a:lstStyle/>
          <a:p>
            <a:endParaRPr lang="en-US" sz="2400" dirty="0"/>
          </a:p>
          <a:p>
            <a:r>
              <a:rPr lang="en-US" sz="2400" dirty="0"/>
              <a:t>They can broaden their study of habitats (for instance, habitats found in the mountainous areas, the plains, or along the coast) and compare and contrast ecosystems nationwide or even globally. </a:t>
            </a:r>
            <a:endParaRPr lang="en-US" sz="2400" dirty="0" smtClean="0"/>
          </a:p>
          <a:p>
            <a:endParaRPr lang="en-US" sz="2400" dirty="0"/>
          </a:p>
          <a:p>
            <a:r>
              <a:rPr lang="en-US" sz="2400" dirty="0" smtClean="0"/>
              <a:t>They </a:t>
            </a:r>
            <a:r>
              <a:rPr lang="en-US" sz="2400" dirty="0"/>
              <a:t>can also view nature films to see a great diversity of life in different habitats. (There are many good videos and resources on adaptation and survival online. For some examples, see the additional resources section.) </a:t>
            </a:r>
            <a:endParaRPr lang="en-US" sz="5000" dirty="0"/>
          </a:p>
        </p:txBody>
      </p:sp>
      <p:sp>
        <p:nvSpPr>
          <p:cNvPr id="4" name="Title 1"/>
          <p:cNvSpPr>
            <a:spLocks noGrp="1"/>
          </p:cNvSpPr>
          <p:nvPr>
            <p:ph type="title"/>
          </p:nvPr>
        </p:nvSpPr>
        <p:spPr>
          <a:xfrm>
            <a:off x="0" y="381000"/>
            <a:ext cx="9144000" cy="731838"/>
          </a:xfrm>
        </p:spPr>
        <p:txBody>
          <a:bodyPr>
            <a:normAutofit/>
          </a:bodyPr>
          <a:lstStyle/>
          <a:p>
            <a:r>
              <a:rPr lang="en-US" sz="2000" dirty="0"/>
              <a:t/>
            </a:r>
            <a:br>
              <a:rPr lang="en-US" sz="2000" dirty="0"/>
            </a:br>
            <a:r>
              <a:rPr lang="en-US" sz="2000" dirty="0" smtClean="0"/>
              <a:t>Examples: </a:t>
            </a:r>
            <a:r>
              <a:rPr lang="en-US" sz="2000" b="1" dirty="0" smtClean="0"/>
              <a:t>Adaptation </a:t>
            </a:r>
            <a:r>
              <a:rPr lang="en-US" sz="2000" b="1" dirty="0"/>
              <a:t>and </a:t>
            </a:r>
            <a:r>
              <a:rPr lang="en-US" sz="2000" b="1" dirty="0" smtClean="0"/>
              <a:t>survival continue ……… </a:t>
            </a:r>
            <a:endParaRPr lang="en-US" dirty="0"/>
          </a:p>
        </p:txBody>
      </p:sp>
    </p:spTree>
    <p:extLst>
      <p:ext uri="{BB962C8B-B14F-4D97-AF65-F5344CB8AC3E}">
        <p14:creationId xmlns:p14="http://schemas.microsoft.com/office/powerpoint/2010/main" xmlns="" val="2139970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257800"/>
          </a:xfrm>
        </p:spPr>
        <p:txBody>
          <a:bodyPr>
            <a:normAutofit fontScale="92500" lnSpcReduction="20000"/>
          </a:bodyPr>
          <a:lstStyle/>
          <a:p>
            <a:endParaRPr lang="en-US" sz="2400" dirty="0"/>
          </a:p>
          <a:p>
            <a:r>
              <a:rPr lang="en-US" sz="2400" dirty="0"/>
              <a:t>To guide children in their activities of exploring the big idea of adaptation and survival, they should be able to answer the following questions: </a:t>
            </a:r>
            <a:endParaRPr lang="en-US" sz="2400" dirty="0" smtClean="0"/>
          </a:p>
          <a:p>
            <a:endParaRPr lang="en-US" sz="2400" dirty="0"/>
          </a:p>
          <a:p>
            <a:pPr marL="457200" indent="-457200">
              <a:buFont typeface="+mj-lt"/>
              <a:buAutoNum type="arabicPeriod"/>
            </a:pPr>
            <a:r>
              <a:rPr lang="en-US" sz="2400" dirty="0"/>
              <a:t>How do the environmental conditions of specific ecosystems determine which plants and animals live there? </a:t>
            </a:r>
            <a:endParaRPr lang="en-US" sz="2400" dirty="0" smtClean="0"/>
          </a:p>
          <a:p>
            <a:pPr marL="457200" indent="-457200">
              <a:buFont typeface="+mj-lt"/>
              <a:buAutoNum type="arabicPeriod"/>
            </a:pPr>
            <a:endParaRPr lang="en-US" sz="2400" dirty="0"/>
          </a:p>
          <a:p>
            <a:pPr marL="457200" indent="-457200">
              <a:buFont typeface="+mj-lt"/>
              <a:buAutoNum type="arabicPeriod"/>
            </a:pPr>
            <a:r>
              <a:rPr lang="en-US" sz="2400" dirty="0"/>
              <a:t>What features enable certain plants and animals to thrive in specific environments? </a:t>
            </a:r>
            <a:endParaRPr lang="en-US" sz="2400" dirty="0" smtClean="0"/>
          </a:p>
          <a:p>
            <a:pPr marL="457200" indent="-457200">
              <a:buFont typeface="+mj-lt"/>
              <a:buAutoNum type="arabicPeriod"/>
            </a:pPr>
            <a:endParaRPr lang="en-US" sz="2400" dirty="0"/>
          </a:p>
          <a:p>
            <a:pPr marL="457200" indent="-457200">
              <a:buFont typeface="+mj-lt"/>
              <a:buAutoNum type="arabicPeriod"/>
            </a:pPr>
            <a:r>
              <a:rPr lang="en-US" sz="2400" dirty="0"/>
              <a:t>What adaptations help local plants and animals live in their habitat? </a:t>
            </a:r>
            <a:endParaRPr lang="en-US" sz="2400" dirty="0" smtClean="0"/>
          </a:p>
          <a:p>
            <a:pPr marL="457200" indent="-457200">
              <a:buFont typeface="+mj-lt"/>
              <a:buAutoNum type="arabicPeriod"/>
            </a:pPr>
            <a:endParaRPr lang="en-US" sz="2400" dirty="0"/>
          </a:p>
          <a:p>
            <a:pPr marL="457200" indent="-457200">
              <a:buFont typeface="+mj-lt"/>
              <a:buAutoNum type="arabicPeriod"/>
            </a:pPr>
            <a:r>
              <a:rPr lang="en-US" sz="2400" dirty="0"/>
              <a:t>In the end, children should conclude that the structures and </a:t>
            </a:r>
            <a:r>
              <a:rPr lang="en-US" sz="2400" dirty="0" err="1"/>
              <a:t>behaviours</a:t>
            </a:r>
            <a:r>
              <a:rPr lang="en-US" sz="2400" dirty="0"/>
              <a:t> of living things must enable them to meet their basic needs, or they will not survive. </a:t>
            </a:r>
          </a:p>
        </p:txBody>
      </p:sp>
      <p:sp>
        <p:nvSpPr>
          <p:cNvPr id="4" name="Title 1"/>
          <p:cNvSpPr>
            <a:spLocks noGrp="1"/>
          </p:cNvSpPr>
          <p:nvPr>
            <p:ph type="title"/>
          </p:nvPr>
        </p:nvSpPr>
        <p:spPr>
          <a:xfrm>
            <a:off x="0" y="381000"/>
            <a:ext cx="9144000" cy="731838"/>
          </a:xfrm>
        </p:spPr>
        <p:txBody>
          <a:bodyPr>
            <a:normAutofit/>
          </a:bodyPr>
          <a:lstStyle/>
          <a:p>
            <a:r>
              <a:rPr lang="en-US" sz="2000" dirty="0"/>
              <a:t/>
            </a:r>
            <a:br>
              <a:rPr lang="en-US" sz="2000" dirty="0"/>
            </a:br>
            <a:r>
              <a:rPr lang="en-US" sz="2000" dirty="0" smtClean="0"/>
              <a:t>Examples: </a:t>
            </a:r>
            <a:r>
              <a:rPr lang="en-US" sz="2000" b="1" dirty="0" smtClean="0"/>
              <a:t>Adaptation </a:t>
            </a:r>
            <a:r>
              <a:rPr lang="en-US" sz="2000" b="1" dirty="0"/>
              <a:t>and </a:t>
            </a:r>
            <a:r>
              <a:rPr lang="en-US" sz="2000" b="1" dirty="0" smtClean="0"/>
              <a:t>survival continue ……… </a:t>
            </a:r>
            <a:endParaRPr lang="en-US" dirty="0"/>
          </a:p>
        </p:txBody>
      </p:sp>
    </p:spTree>
    <p:extLst>
      <p:ext uri="{BB962C8B-B14F-4D97-AF65-F5344CB8AC3E}">
        <p14:creationId xmlns:p14="http://schemas.microsoft.com/office/powerpoint/2010/main" xmlns="" val="29651192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257800"/>
          </a:xfrm>
        </p:spPr>
        <p:txBody>
          <a:bodyPr>
            <a:normAutofit/>
          </a:bodyPr>
          <a:lstStyle/>
          <a:p>
            <a:endParaRPr lang="en-US" sz="2400" dirty="0"/>
          </a:p>
          <a:p>
            <a:r>
              <a:rPr lang="en-US" sz="2400" dirty="0"/>
              <a:t>Although younger children will not understand evolutionary details, they can observe the structures and responses that enable an organism to thrive in its respective environment. The concepts of natural selection and evolution will be explored in later grades. </a:t>
            </a:r>
            <a:endParaRPr lang="en-US" sz="2400" dirty="0" smtClean="0"/>
          </a:p>
          <a:p>
            <a:endParaRPr lang="en-US" sz="2400" dirty="0"/>
          </a:p>
          <a:p>
            <a:r>
              <a:rPr lang="en-US" sz="2400" dirty="0"/>
              <a:t>Children may confuse adaptations of a species with methods that an individual organism may use to ‘adapt’ to an immediate situation. In science, an adaptation is a specialization in the design of structure, form, or function that has evolved to suit an environment. </a:t>
            </a:r>
          </a:p>
        </p:txBody>
      </p:sp>
      <p:sp>
        <p:nvSpPr>
          <p:cNvPr id="4" name="Title 1"/>
          <p:cNvSpPr>
            <a:spLocks noGrp="1"/>
          </p:cNvSpPr>
          <p:nvPr>
            <p:ph type="title"/>
          </p:nvPr>
        </p:nvSpPr>
        <p:spPr>
          <a:xfrm>
            <a:off x="0" y="381000"/>
            <a:ext cx="9144000" cy="731838"/>
          </a:xfrm>
        </p:spPr>
        <p:txBody>
          <a:bodyPr>
            <a:normAutofit/>
          </a:bodyPr>
          <a:lstStyle/>
          <a:p>
            <a:r>
              <a:rPr lang="en-US" sz="2000" dirty="0"/>
              <a:t/>
            </a:r>
            <a:br>
              <a:rPr lang="en-US" sz="2000" dirty="0"/>
            </a:br>
            <a:r>
              <a:rPr lang="en-US" sz="2000" dirty="0" smtClean="0"/>
              <a:t>Examples: </a:t>
            </a:r>
            <a:r>
              <a:rPr lang="en-US" sz="2000" b="1" dirty="0" smtClean="0"/>
              <a:t>Adaptation </a:t>
            </a:r>
            <a:r>
              <a:rPr lang="en-US" sz="2000" b="1" dirty="0"/>
              <a:t>and </a:t>
            </a:r>
            <a:r>
              <a:rPr lang="en-US" sz="2000" b="1" dirty="0" smtClean="0"/>
              <a:t>survival continue ……… </a:t>
            </a:r>
            <a:endParaRPr lang="en-US" dirty="0"/>
          </a:p>
        </p:txBody>
      </p:sp>
    </p:spTree>
    <p:extLst>
      <p:ext uri="{BB962C8B-B14F-4D97-AF65-F5344CB8AC3E}">
        <p14:creationId xmlns:p14="http://schemas.microsoft.com/office/powerpoint/2010/main" xmlns="" val="39843569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257800"/>
          </a:xfrm>
        </p:spPr>
        <p:txBody>
          <a:bodyPr>
            <a:normAutofit fontScale="92500" lnSpcReduction="10000"/>
          </a:bodyPr>
          <a:lstStyle/>
          <a:p>
            <a:endParaRPr lang="en-US" sz="2400" dirty="0"/>
          </a:p>
          <a:p>
            <a:r>
              <a:rPr lang="en-US" sz="2400" dirty="0"/>
              <a:t>It is important that </a:t>
            </a:r>
            <a:r>
              <a:rPr lang="en-US" sz="2400" dirty="0" smtClean="0"/>
              <a:t>Teachers </a:t>
            </a:r>
            <a:r>
              <a:rPr lang="en-US" sz="2400" dirty="0"/>
              <a:t>understand the expectations for children in elementary grades. Although science content can and should be taught to young learners, it needs to be age appropriate and concrete and include hands-on inquiry. Whenever possible, young learners should experience the real world first-hand rather than studying images or models inside the classroom</a:t>
            </a:r>
            <a:r>
              <a:rPr lang="en-US" sz="2400" dirty="0" smtClean="0"/>
              <a:t>.</a:t>
            </a:r>
          </a:p>
          <a:p>
            <a:endParaRPr lang="en-US" sz="2400" dirty="0"/>
          </a:p>
          <a:p>
            <a:r>
              <a:rPr lang="en-US" sz="2400" dirty="0" smtClean="0"/>
              <a:t> </a:t>
            </a:r>
            <a:r>
              <a:rPr lang="en-US" sz="2400" dirty="0"/>
              <a:t>Curiosity and fascination can build a strong foundation and motivate children to pursue a science career. </a:t>
            </a:r>
            <a:endParaRPr lang="en-US" sz="2400" dirty="0" smtClean="0"/>
          </a:p>
          <a:p>
            <a:endParaRPr lang="en-US" sz="2400" dirty="0"/>
          </a:p>
          <a:p>
            <a:r>
              <a:rPr lang="en-US" sz="2400" dirty="0"/>
              <a:t>A lot of the following suggestions are similar to those listed in the previous unit on ecosystems and populations. To some extent, studying ecosystems and populations leads to the more complex and abstract topic of adaptation and diversity. </a:t>
            </a:r>
          </a:p>
        </p:txBody>
      </p:sp>
      <p:sp>
        <p:nvSpPr>
          <p:cNvPr id="4" name="Title 1"/>
          <p:cNvSpPr>
            <a:spLocks noGrp="1"/>
          </p:cNvSpPr>
          <p:nvPr>
            <p:ph type="title"/>
          </p:nvPr>
        </p:nvSpPr>
        <p:spPr>
          <a:xfrm>
            <a:off x="0" y="381000"/>
            <a:ext cx="9144000" cy="731838"/>
          </a:xfrm>
        </p:spPr>
        <p:txBody>
          <a:bodyPr>
            <a:normAutofit/>
          </a:bodyPr>
          <a:lstStyle/>
          <a:p>
            <a:r>
              <a:rPr lang="en-US" sz="2000" dirty="0" smtClean="0"/>
              <a:t/>
            </a:r>
            <a:br>
              <a:rPr lang="en-US" sz="2000" dirty="0" smtClean="0"/>
            </a:br>
            <a:r>
              <a:rPr lang="en-US" sz="2000" b="1" dirty="0" smtClean="0"/>
              <a:t>Suggested Progression activities for Adaptation and survival</a:t>
            </a:r>
            <a:endParaRPr lang="en-US" b="1" dirty="0"/>
          </a:p>
        </p:txBody>
      </p:sp>
    </p:spTree>
    <p:extLst>
      <p:ext uri="{BB962C8B-B14F-4D97-AF65-F5344CB8AC3E}">
        <p14:creationId xmlns:p14="http://schemas.microsoft.com/office/powerpoint/2010/main" xmlns="" val="32410419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772</TotalTime>
  <Words>1016</Words>
  <Application>Microsoft Office PowerPoint</Application>
  <PresentationFormat>On-screen Show (4:3)</PresentationFormat>
  <Paragraphs>85</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Lecture # 11  </vt:lpstr>
      <vt:lpstr>Switch   from   Teaching content that enhances science understanding   to   How to foster the science learning of young pupils in elementary school</vt:lpstr>
      <vt:lpstr>Establishing content for elementary grade science </vt:lpstr>
      <vt:lpstr>Establishing content for elementary grade science Continue… </vt:lpstr>
      <vt:lpstr>Establishing content for elementary grade science Continue… </vt:lpstr>
      <vt:lpstr> Designing activities for elementary grade science </vt:lpstr>
      <vt:lpstr> Examples: Adaptation and survival </vt:lpstr>
      <vt:lpstr> Examples: Adaptation and survival continue ……… </vt:lpstr>
      <vt:lpstr> Examples: Adaptation and survival continue ……… </vt:lpstr>
      <vt:lpstr> Examples: Adaptation and survival continue ……… </vt:lpstr>
      <vt:lpstr> Examples: Adaptation and survival continue ……… </vt:lpstr>
      <vt:lpstr> Examples: Adaptation and survival continue ……… </vt:lpstr>
      <vt:lpstr> Suggested Progression activities for Adaptation and survival</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NTS</cp:lastModifiedBy>
  <cp:revision>115</cp:revision>
  <dcterms:created xsi:type="dcterms:W3CDTF">2014-06-03T04:54:29Z</dcterms:created>
  <dcterms:modified xsi:type="dcterms:W3CDTF">2014-06-30T04:46:23Z</dcterms:modified>
</cp:coreProperties>
</file>