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6"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27/06/2014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27/06/2014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10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914400" y="4114800"/>
            <a:ext cx="8229600" cy="838200"/>
          </a:xfrm>
          <a:prstGeom prst="rect">
            <a:avLst/>
          </a:prstGeom>
        </p:spPr>
        <p:txBody>
          <a:bodyPr vert="horz" lIns="91440" tIns="45720" rIns="91440" bIns="45720" rtlCol="0" anchor="ctr">
            <a:noAutofit/>
          </a:bodyPr>
          <a:lstStyle/>
          <a:p>
            <a:pPr algn="ctr"/>
            <a:r>
              <a:rPr lang="en-US" sz="3200" b="1" dirty="0" smtClean="0"/>
              <a:t>EVOLUTION </a:t>
            </a:r>
            <a:endParaRPr lang="en-US" sz="3200" b="1" u="sn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DARWIN THEORY OF EVOLUTION </a:t>
            </a:r>
            <a:r>
              <a:rPr lang="en-US" sz="2400" b="1" dirty="0" smtClean="0"/>
              <a:t>  </a:t>
            </a:r>
            <a:endParaRPr lang="en-US" dirty="0"/>
          </a:p>
        </p:txBody>
      </p:sp>
      <p:sp>
        <p:nvSpPr>
          <p:cNvPr id="3" name="Subtitle 2"/>
          <p:cNvSpPr>
            <a:spLocks noGrp="1"/>
          </p:cNvSpPr>
          <p:nvPr>
            <p:ph type="subTitle" idx="1"/>
          </p:nvPr>
        </p:nvSpPr>
        <p:spPr>
          <a:xfrm>
            <a:off x="533400" y="1143000"/>
            <a:ext cx="8229600" cy="5181600"/>
          </a:xfrm>
        </p:spPr>
        <p:txBody>
          <a:bodyPr>
            <a:normAutofit fontScale="85000" lnSpcReduction="20000"/>
          </a:bodyPr>
          <a:lstStyle/>
          <a:p>
            <a:pPr algn="l"/>
            <a:r>
              <a:rPr lang="en-US" dirty="0" smtClean="0">
                <a:solidFill>
                  <a:schemeClr val="tx1"/>
                </a:solidFill>
              </a:rPr>
              <a:t>This week we focus on Darwin’s </a:t>
            </a:r>
            <a:r>
              <a:rPr lang="en-US" dirty="0">
                <a:solidFill>
                  <a:schemeClr val="tx1"/>
                </a:solidFill>
              </a:rPr>
              <a:t>ideas on evolution. </a:t>
            </a:r>
            <a:endParaRPr lang="en-US" dirty="0" smtClean="0">
              <a:solidFill>
                <a:schemeClr val="tx1"/>
              </a:solidFill>
            </a:endParaRPr>
          </a:p>
          <a:p>
            <a:pPr algn="l"/>
            <a:endParaRPr lang="en-US" dirty="0">
              <a:solidFill>
                <a:schemeClr val="tx1"/>
              </a:solidFill>
            </a:endParaRPr>
          </a:p>
          <a:p>
            <a:pPr algn="l"/>
            <a:r>
              <a:rPr lang="en-US" dirty="0" smtClean="0">
                <a:solidFill>
                  <a:schemeClr val="tx1"/>
                </a:solidFill>
              </a:rPr>
              <a:t>The students should </a:t>
            </a:r>
            <a:r>
              <a:rPr lang="en-US" dirty="0">
                <a:solidFill>
                  <a:schemeClr val="tx1"/>
                </a:solidFill>
              </a:rPr>
              <a:t>also learn how his scientific work was the basis for criticism but also new research. </a:t>
            </a:r>
          </a:p>
          <a:p>
            <a:pPr algn="l"/>
            <a:endParaRPr lang="en-US" dirty="0" smtClean="0">
              <a:solidFill>
                <a:schemeClr val="tx1"/>
              </a:solidFill>
            </a:endParaRPr>
          </a:p>
          <a:p>
            <a:pPr algn="l"/>
            <a:r>
              <a:rPr lang="en-US" dirty="0" smtClean="0">
                <a:solidFill>
                  <a:schemeClr val="tx1"/>
                </a:solidFill>
              </a:rPr>
              <a:t>Have </a:t>
            </a:r>
            <a:r>
              <a:rPr lang="en-US" dirty="0">
                <a:solidFill>
                  <a:schemeClr val="tx1"/>
                </a:solidFill>
              </a:rPr>
              <a:t>them research the following questions and share their findings with the class: </a:t>
            </a:r>
          </a:p>
          <a:p>
            <a:pPr algn="l"/>
            <a:r>
              <a:rPr lang="en-US" dirty="0">
                <a:solidFill>
                  <a:schemeClr val="tx1"/>
                </a:solidFill>
              </a:rPr>
              <a:t> </a:t>
            </a:r>
          </a:p>
          <a:p>
            <a:pPr marL="514350" indent="-514350" algn="l">
              <a:buFont typeface="+mj-lt"/>
              <a:buAutoNum type="arabicPeriod"/>
            </a:pPr>
            <a:r>
              <a:rPr lang="en-US" dirty="0" smtClean="0">
                <a:solidFill>
                  <a:schemeClr val="tx1"/>
                </a:solidFill>
              </a:rPr>
              <a:t>Was </a:t>
            </a:r>
            <a:r>
              <a:rPr lang="en-US" dirty="0">
                <a:solidFill>
                  <a:schemeClr val="tx1"/>
                </a:solidFill>
              </a:rPr>
              <a:t>Darwin right? </a:t>
            </a:r>
          </a:p>
          <a:p>
            <a:pPr marL="514350" indent="-514350" algn="l">
              <a:buFont typeface="+mj-lt"/>
              <a:buAutoNum type="arabicPeriod"/>
            </a:pPr>
            <a:r>
              <a:rPr lang="en-US" dirty="0" smtClean="0">
                <a:solidFill>
                  <a:schemeClr val="tx1"/>
                </a:solidFill>
              </a:rPr>
              <a:t>Was </a:t>
            </a:r>
            <a:r>
              <a:rPr lang="en-US" dirty="0">
                <a:solidFill>
                  <a:schemeClr val="tx1"/>
                </a:solidFill>
              </a:rPr>
              <a:t>he wrong? </a:t>
            </a:r>
          </a:p>
          <a:p>
            <a:pPr marL="514350" indent="-514350" algn="l">
              <a:buFont typeface="+mj-lt"/>
              <a:buAutoNum type="arabicPeriod"/>
            </a:pPr>
            <a:r>
              <a:rPr lang="en-US" dirty="0" smtClean="0">
                <a:solidFill>
                  <a:schemeClr val="tx1"/>
                </a:solidFill>
              </a:rPr>
              <a:t>What </a:t>
            </a:r>
            <a:r>
              <a:rPr lang="en-US" dirty="0">
                <a:solidFill>
                  <a:schemeClr val="tx1"/>
                </a:solidFill>
              </a:rPr>
              <a:t>new discoveries have helped </a:t>
            </a:r>
            <a:r>
              <a:rPr lang="en-US" dirty="0" smtClean="0">
                <a:solidFill>
                  <a:schemeClr val="tx1"/>
                </a:solidFill>
              </a:rPr>
              <a:t>scientists understand </a:t>
            </a:r>
            <a:r>
              <a:rPr lang="en-US" dirty="0">
                <a:solidFill>
                  <a:schemeClr val="tx1"/>
                </a:solidFill>
              </a:rPr>
              <a:t>better how species evolve?</a:t>
            </a:r>
          </a:p>
          <a:p>
            <a:pPr marL="514350" indent="-514350" algn="l">
              <a:buFont typeface="+mj-lt"/>
              <a:buAutoNum type="arabicPeriod"/>
            </a:pPr>
            <a:r>
              <a:rPr lang="en-US" dirty="0" smtClean="0">
                <a:solidFill>
                  <a:schemeClr val="tx1"/>
                </a:solidFill>
              </a:rPr>
              <a:t>What’s </a:t>
            </a:r>
            <a:r>
              <a:rPr lang="en-US" dirty="0">
                <a:solidFill>
                  <a:schemeClr val="tx1"/>
                </a:solidFill>
              </a:rPr>
              <a:t>the current thinking?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fontScale="40000" lnSpcReduction="20000"/>
          </a:bodyPr>
          <a:lstStyle/>
          <a:p>
            <a:pPr marL="0" indent="0">
              <a:buNone/>
            </a:pPr>
            <a:endParaRPr lang="en-US" dirty="0"/>
          </a:p>
          <a:p>
            <a:pPr marL="914400" indent="-914400">
              <a:buFont typeface="+mj-lt"/>
              <a:buAutoNum type="arabicPeriod"/>
            </a:pPr>
            <a:r>
              <a:rPr lang="en-US" sz="5000" dirty="0"/>
              <a:t>If possible, allow </a:t>
            </a:r>
            <a:r>
              <a:rPr lang="en-US" sz="5000" dirty="0" smtClean="0"/>
              <a:t>Students </a:t>
            </a:r>
            <a:r>
              <a:rPr lang="en-US" sz="5000" dirty="0"/>
              <a:t>access to the Internet or any other resources available.</a:t>
            </a:r>
          </a:p>
          <a:p>
            <a:pPr marL="914400" indent="-914400">
              <a:buFont typeface="+mj-lt"/>
              <a:buAutoNum type="arabicPeriod"/>
            </a:pPr>
            <a:endParaRPr lang="en-US" sz="5000" dirty="0"/>
          </a:p>
          <a:p>
            <a:pPr marL="914400" indent="-914400">
              <a:buFont typeface="+mj-lt"/>
              <a:buAutoNum type="arabicPeriod"/>
            </a:pPr>
            <a:r>
              <a:rPr lang="en-US" sz="5000" dirty="0"/>
              <a:t>There is no need to go into great detail on evolutionary theory in this session. </a:t>
            </a:r>
            <a:r>
              <a:rPr lang="en-US" sz="5000" dirty="0" smtClean="0"/>
              <a:t>However</a:t>
            </a:r>
            <a:r>
              <a:rPr lang="en-US" sz="5000" dirty="0"/>
              <a:t>, it is important to show how scientific thinking progresses over time. </a:t>
            </a:r>
            <a:endParaRPr lang="en-US" sz="5000" dirty="0" smtClean="0"/>
          </a:p>
          <a:p>
            <a:pPr marL="914400" indent="-914400">
              <a:buFont typeface="+mj-lt"/>
              <a:buAutoNum type="arabicPeriod"/>
            </a:pPr>
            <a:endParaRPr lang="en-US" sz="5000" dirty="0"/>
          </a:p>
          <a:p>
            <a:pPr marL="914400" indent="-914400">
              <a:buFont typeface="+mj-lt"/>
              <a:buAutoNum type="arabicPeriod"/>
            </a:pPr>
            <a:r>
              <a:rPr lang="en-US" sz="5000" dirty="0" smtClean="0"/>
              <a:t>Students </a:t>
            </a:r>
            <a:r>
              <a:rPr lang="en-US" sz="5000" dirty="0"/>
              <a:t>should understand that certain facts get questioned and may be </a:t>
            </a:r>
            <a:r>
              <a:rPr lang="en-US" sz="5000" dirty="0" smtClean="0"/>
              <a:t>revised </a:t>
            </a:r>
            <a:r>
              <a:rPr lang="en-US" sz="5000" dirty="0"/>
              <a:t>based on new findings. </a:t>
            </a:r>
            <a:endParaRPr lang="en-US" sz="5000" dirty="0" smtClean="0"/>
          </a:p>
          <a:p>
            <a:pPr marL="914400" indent="-914400">
              <a:buFont typeface="+mj-lt"/>
              <a:buAutoNum type="arabicPeriod"/>
            </a:pPr>
            <a:endParaRPr lang="en-US" sz="5000" dirty="0" smtClean="0"/>
          </a:p>
          <a:p>
            <a:pPr marL="914400" indent="-914400">
              <a:buFont typeface="+mj-lt"/>
              <a:buAutoNum type="arabicPeriod"/>
            </a:pPr>
            <a:r>
              <a:rPr lang="en-US" sz="5000" dirty="0" smtClean="0"/>
              <a:t>They </a:t>
            </a:r>
            <a:r>
              <a:rPr lang="en-US" sz="5000" dirty="0"/>
              <a:t>need to realize that scientific knowledge is never </a:t>
            </a:r>
            <a:r>
              <a:rPr lang="en-US" sz="5000" dirty="0" smtClean="0"/>
              <a:t>complete </a:t>
            </a:r>
            <a:r>
              <a:rPr lang="en-US" sz="5000" dirty="0"/>
              <a:t>and that the quest of understanding the natural world is ongoing. Learning </a:t>
            </a:r>
            <a:r>
              <a:rPr lang="en-US" sz="5000" dirty="0" smtClean="0"/>
              <a:t>about </a:t>
            </a:r>
            <a:r>
              <a:rPr lang="en-US" sz="5000" dirty="0"/>
              <a:t>Darwin and his concept of evolution illustrates the interacting roles of evidence </a:t>
            </a:r>
            <a:r>
              <a:rPr lang="en-US" sz="5000" dirty="0" smtClean="0"/>
              <a:t>and </a:t>
            </a:r>
            <a:r>
              <a:rPr lang="en-US" sz="5000" dirty="0"/>
              <a:t>theory in scientific inquiry. </a:t>
            </a:r>
            <a:endParaRPr lang="en-US" sz="5000" dirty="0" smtClean="0"/>
          </a:p>
          <a:p>
            <a:pPr marL="914400" indent="-914400">
              <a:buFont typeface="+mj-lt"/>
              <a:buAutoNum type="arabicPeriod"/>
            </a:pPr>
            <a:endParaRPr lang="en-US" sz="5000" dirty="0"/>
          </a:p>
          <a:p>
            <a:pPr marL="914400" indent="-914400">
              <a:buFont typeface="+mj-lt"/>
              <a:buAutoNum type="arabicPeriod"/>
            </a:pPr>
            <a:r>
              <a:rPr lang="en-US" sz="5000" dirty="0" smtClean="0"/>
              <a:t>This </a:t>
            </a:r>
            <a:r>
              <a:rPr lang="en-US" sz="5000" dirty="0"/>
              <a:t>information demonstrates how scientists’ work is </a:t>
            </a:r>
            <a:r>
              <a:rPr lang="en-US" sz="5000" dirty="0" smtClean="0"/>
              <a:t>influenced </a:t>
            </a:r>
            <a:r>
              <a:rPr lang="en-US" sz="5000" dirty="0"/>
              <a:t>by their societal and cultural beliefs and how scientific thinking builds on </a:t>
            </a:r>
            <a:r>
              <a:rPr lang="en-US" sz="5000" dirty="0" smtClean="0"/>
              <a:t>earlier </a:t>
            </a:r>
            <a:r>
              <a:rPr lang="en-US" sz="5000" dirty="0"/>
              <a:t>knowledge. </a:t>
            </a:r>
          </a:p>
        </p:txBody>
      </p:sp>
      <p:sp>
        <p:nvSpPr>
          <p:cNvPr id="4" name="Title 1"/>
          <p:cNvSpPr>
            <a:spLocks noGrp="1"/>
          </p:cNvSpPr>
          <p:nvPr>
            <p:ph type="title"/>
          </p:nvPr>
        </p:nvSpPr>
        <p:spPr/>
        <p:txBody>
          <a:bodyPr>
            <a:normAutofit/>
          </a:bodyPr>
          <a:lstStyle/>
          <a:p>
            <a:r>
              <a:rPr lang="en-US" sz="2800" b="1" dirty="0" smtClean="0"/>
              <a:t>DARWIN THEORY OF EVOLUTION </a:t>
            </a:r>
            <a:r>
              <a:rPr lang="en-US" sz="2400" b="1" dirty="0" smtClean="0"/>
              <a:t>   Continue…….</a:t>
            </a:r>
            <a:endParaRPr lang="en-US" dirty="0"/>
          </a:p>
        </p:txBody>
      </p:sp>
    </p:spTree>
    <p:extLst>
      <p:ext uri="{BB962C8B-B14F-4D97-AF65-F5344CB8AC3E}">
        <p14:creationId xmlns:p14="http://schemas.microsoft.com/office/powerpoint/2010/main" xmlns="" val="1956685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pPr marL="0" indent="0">
              <a:buNone/>
            </a:pPr>
            <a:r>
              <a:rPr lang="en-US" sz="2800" dirty="0" smtClean="0"/>
              <a:t>This </a:t>
            </a:r>
            <a:r>
              <a:rPr lang="en-US" sz="2800" dirty="0"/>
              <a:t>is also a good time to discuss with </a:t>
            </a:r>
            <a:r>
              <a:rPr lang="en-US" sz="2800" dirty="0" smtClean="0"/>
              <a:t>Students </a:t>
            </a:r>
            <a:r>
              <a:rPr lang="en-US" sz="2800" dirty="0"/>
              <a:t>the difference between science and other ways of knowing</a:t>
            </a:r>
            <a:r>
              <a:rPr lang="en-US" sz="2800" dirty="0" smtClean="0"/>
              <a:t>.</a:t>
            </a:r>
          </a:p>
          <a:p>
            <a:pPr marL="0" indent="0" algn="ctr">
              <a:buNone/>
            </a:pPr>
            <a:endParaRPr lang="en-US" sz="2800" dirty="0" smtClean="0"/>
          </a:p>
          <a:p>
            <a:pPr marL="0" indent="0" algn="ctr">
              <a:buNone/>
            </a:pPr>
            <a:r>
              <a:rPr lang="en-US" sz="2800" dirty="0" smtClean="0"/>
              <a:t>OR</a:t>
            </a:r>
          </a:p>
          <a:p>
            <a:pPr marL="0" indent="0" algn="ctr">
              <a:buNone/>
            </a:pPr>
            <a:endParaRPr lang="en-US" sz="2800" dirty="0" smtClean="0"/>
          </a:p>
          <a:p>
            <a:pPr marL="0" indent="0">
              <a:buNone/>
            </a:pPr>
            <a:r>
              <a:rPr lang="en-US" sz="2800" dirty="0"/>
              <a:t>D</a:t>
            </a:r>
            <a:r>
              <a:rPr lang="en-US" sz="2800" dirty="0" smtClean="0"/>
              <a:t>epending </a:t>
            </a:r>
            <a:r>
              <a:rPr lang="en-US" sz="2800" dirty="0"/>
              <a:t>on your Students’ background knowledge and ability, you might continue the discussion and progress to genetically modified produce, cloning, and so on</a:t>
            </a:r>
            <a:r>
              <a:rPr lang="en-US" sz="2800" dirty="0" smtClean="0"/>
              <a:t>.</a:t>
            </a:r>
            <a:endParaRPr lang="en-US" sz="2800" dirty="0"/>
          </a:p>
        </p:txBody>
      </p:sp>
      <p:sp>
        <p:nvSpPr>
          <p:cNvPr id="4" name="Title 1"/>
          <p:cNvSpPr>
            <a:spLocks noGrp="1"/>
          </p:cNvSpPr>
          <p:nvPr>
            <p:ph type="title"/>
          </p:nvPr>
        </p:nvSpPr>
        <p:spPr/>
        <p:txBody>
          <a:bodyPr>
            <a:normAutofit/>
          </a:bodyPr>
          <a:lstStyle/>
          <a:p>
            <a:r>
              <a:rPr lang="en-US" sz="2800" b="1" dirty="0" smtClean="0"/>
              <a:t>DARWIN THEORY OF EVOLUTION </a:t>
            </a:r>
            <a:r>
              <a:rPr lang="en-US" sz="2400" b="1" dirty="0" smtClean="0"/>
              <a:t>   Continue…….</a:t>
            </a:r>
            <a:endParaRPr lang="en-US" dirty="0"/>
          </a:p>
        </p:txBody>
      </p:sp>
    </p:spTree>
    <p:extLst>
      <p:ext uri="{BB962C8B-B14F-4D97-AF65-F5344CB8AC3E}">
        <p14:creationId xmlns:p14="http://schemas.microsoft.com/office/powerpoint/2010/main" xmlns="" val="3463416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fontScale="92500"/>
          </a:bodyPr>
          <a:lstStyle/>
          <a:p>
            <a:pPr marL="514350" indent="-514350">
              <a:buFont typeface="+mj-lt"/>
              <a:buAutoNum type="arabicPeriod"/>
            </a:pPr>
            <a:r>
              <a:rPr lang="en-US" sz="2800" dirty="0" smtClean="0"/>
              <a:t>In this week, </a:t>
            </a:r>
            <a:r>
              <a:rPr lang="en-US" sz="2800" dirty="0"/>
              <a:t>the goal is to help </a:t>
            </a:r>
            <a:r>
              <a:rPr lang="en-US" sz="2800" dirty="0" smtClean="0"/>
              <a:t>Students </a:t>
            </a:r>
            <a:r>
              <a:rPr lang="en-US" sz="2800" dirty="0"/>
              <a:t>distinguish between evolution </a:t>
            </a:r>
            <a:r>
              <a:rPr lang="en-US" sz="2800" dirty="0" smtClean="0"/>
              <a:t>(</a:t>
            </a:r>
            <a:r>
              <a:rPr lang="en-US" sz="2800" dirty="0"/>
              <a:t>the historical changes in life forms) and natural selection (the mechanism for these </a:t>
            </a:r>
            <a:r>
              <a:rPr lang="en-US" sz="2800" dirty="0" smtClean="0"/>
              <a:t>changes</a:t>
            </a:r>
            <a:r>
              <a:rPr lang="en-US" sz="2800" dirty="0"/>
              <a:t>). </a:t>
            </a:r>
            <a:endParaRPr lang="en-US" sz="2800" dirty="0" smtClean="0"/>
          </a:p>
          <a:p>
            <a:pPr marL="514350" indent="-514350">
              <a:buFont typeface="+mj-lt"/>
              <a:buAutoNum type="arabicPeriod"/>
            </a:pPr>
            <a:endParaRPr lang="en-US" sz="2800" dirty="0"/>
          </a:p>
          <a:p>
            <a:pPr marL="514350" indent="-514350">
              <a:buFont typeface="+mj-lt"/>
              <a:buAutoNum type="arabicPeriod"/>
            </a:pPr>
            <a:r>
              <a:rPr lang="en-US" sz="2800" dirty="0" smtClean="0"/>
              <a:t>It </a:t>
            </a:r>
            <a:r>
              <a:rPr lang="en-US" sz="2800" dirty="0"/>
              <a:t>is strongly suggested that you allow ample time in units 2 and 3 to make </a:t>
            </a:r>
            <a:r>
              <a:rPr lang="en-US" sz="2800" dirty="0" smtClean="0"/>
              <a:t>sure </a:t>
            </a:r>
            <a:r>
              <a:rPr lang="en-US" sz="2800" dirty="0"/>
              <a:t>that they first recognize the diversity and relatedness of species. Then they can </a:t>
            </a:r>
            <a:r>
              <a:rPr lang="en-US" sz="2800" dirty="0" smtClean="0"/>
              <a:t>move </a:t>
            </a:r>
            <a:r>
              <a:rPr lang="en-US" sz="2800" dirty="0"/>
              <a:t>on to study natural selection as an evolution mechanism. </a:t>
            </a:r>
            <a:endParaRPr lang="en-US" sz="2800" dirty="0" smtClean="0"/>
          </a:p>
          <a:p>
            <a:pPr marL="514350" indent="-514350">
              <a:buFont typeface="+mj-lt"/>
              <a:buAutoNum type="arabicPeriod"/>
            </a:pPr>
            <a:endParaRPr lang="en-US" sz="2800" dirty="0"/>
          </a:p>
          <a:p>
            <a:pPr marL="514350" indent="-514350">
              <a:buFont typeface="+mj-lt"/>
              <a:buAutoNum type="arabicPeriod"/>
            </a:pPr>
            <a:r>
              <a:rPr lang="en-US" sz="2800" dirty="0" smtClean="0"/>
              <a:t>This </a:t>
            </a:r>
            <a:r>
              <a:rPr lang="en-US" sz="2800" dirty="0"/>
              <a:t>progression may </a:t>
            </a:r>
            <a:r>
              <a:rPr lang="en-US" sz="2800" dirty="0" smtClean="0"/>
              <a:t>help </a:t>
            </a:r>
            <a:r>
              <a:rPr lang="en-US" sz="2800" dirty="0"/>
              <a:t>avoid some misconceptions.</a:t>
            </a:r>
          </a:p>
        </p:txBody>
      </p:sp>
      <p:sp>
        <p:nvSpPr>
          <p:cNvPr id="4" name="Title 1"/>
          <p:cNvSpPr>
            <a:spLocks noGrp="1"/>
          </p:cNvSpPr>
          <p:nvPr>
            <p:ph type="title"/>
          </p:nvPr>
        </p:nvSpPr>
        <p:spPr/>
        <p:txBody>
          <a:bodyPr>
            <a:normAutofit/>
          </a:bodyPr>
          <a:lstStyle/>
          <a:p>
            <a:r>
              <a:rPr lang="en-US" sz="2800" b="1" u="sng" dirty="0" smtClean="0"/>
              <a:t>EVOLUTION AND SPECIATION </a:t>
            </a:r>
            <a:endParaRPr lang="en-US" b="1" u="sng" dirty="0"/>
          </a:p>
        </p:txBody>
      </p:sp>
    </p:spTree>
    <p:extLst>
      <p:ext uri="{BB962C8B-B14F-4D97-AF65-F5344CB8AC3E}">
        <p14:creationId xmlns:p14="http://schemas.microsoft.com/office/powerpoint/2010/main" xmlns="" val="245095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EVOLUTION AND SPECIATION </a:t>
            </a:r>
            <a:r>
              <a:rPr lang="en-US" sz="2800" b="1" u="sng" dirty="0" smtClean="0"/>
              <a:t> continue </a:t>
            </a:r>
            <a:endParaRPr lang="en-US" sz="2800" dirty="0"/>
          </a:p>
        </p:txBody>
      </p:sp>
      <p:sp>
        <p:nvSpPr>
          <p:cNvPr id="3" name="Content Placeholder 2"/>
          <p:cNvSpPr>
            <a:spLocks noGrp="1"/>
          </p:cNvSpPr>
          <p:nvPr>
            <p:ph idx="1"/>
          </p:nvPr>
        </p:nvSpPr>
        <p:spPr>
          <a:xfrm>
            <a:off x="457200" y="1447800"/>
            <a:ext cx="8229600" cy="4525963"/>
          </a:xfrm>
        </p:spPr>
        <p:txBody>
          <a:bodyPr>
            <a:normAutofit fontScale="70000" lnSpcReduction="20000"/>
          </a:bodyPr>
          <a:lstStyle/>
          <a:p>
            <a:endParaRPr lang="en-US" dirty="0" smtClean="0"/>
          </a:p>
          <a:p>
            <a:r>
              <a:rPr lang="en-US" dirty="0" smtClean="0"/>
              <a:t>Some </a:t>
            </a:r>
            <a:r>
              <a:rPr lang="en-US" dirty="0" smtClean="0"/>
              <a:t>Students </a:t>
            </a:r>
            <a:r>
              <a:rPr lang="en-US" dirty="0" smtClean="0"/>
              <a:t>might have difficulty understanding that population changes are the result of the survival of a few individuals that preferentially reproduce. They instead might believe that populations change over time because of the gradual change of all individuals in that population</a:t>
            </a:r>
            <a:r>
              <a:rPr lang="en-US" dirty="0" smtClean="0"/>
              <a:t>.</a:t>
            </a:r>
          </a:p>
          <a:p>
            <a:endParaRPr lang="en-US" dirty="0" smtClean="0"/>
          </a:p>
          <a:p>
            <a:r>
              <a:rPr lang="en-US" dirty="0" smtClean="0"/>
              <a:t> </a:t>
            </a:r>
            <a:r>
              <a:rPr lang="en-US" dirty="0" smtClean="0"/>
              <a:t>They do not realize that changes are caused by the increase in the proportion of individuals that have advantageous characteristics. To realize how natural selection can account for evolution, </a:t>
            </a:r>
            <a:r>
              <a:rPr lang="en-US" dirty="0" smtClean="0"/>
              <a:t>Students </a:t>
            </a:r>
            <a:r>
              <a:rPr lang="en-US" dirty="0" smtClean="0"/>
              <a:t>must understand the important difference between the selection of an </a:t>
            </a:r>
            <a:r>
              <a:rPr lang="en-US" i="1" dirty="0" smtClean="0"/>
              <a:t>individual with a certain trait and a change in the proportions of that trait in populations.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EVOLUTION AND SPECIATION </a:t>
            </a:r>
            <a:r>
              <a:rPr lang="en-US" sz="2800" b="1" u="sng" dirty="0" smtClean="0"/>
              <a:t> continue </a:t>
            </a:r>
            <a:endParaRPr lang="en-US" sz="2800" dirty="0"/>
          </a:p>
        </p:txBody>
      </p:sp>
      <p:sp>
        <p:nvSpPr>
          <p:cNvPr id="3" name="Content Placeholder 2"/>
          <p:cNvSpPr>
            <a:spLocks noGrp="1"/>
          </p:cNvSpPr>
          <p:nvPr>
            <p:ph idx="1"/>
          </p:nvPr>
        </p:nvSpPr>
        <p:spPr>
          <a:xfrm>
            <a:off x="457200" y="1447800"/>
            <a:ext cx="8229600" cy="4525963"/>
          </a:xfrm>
        </p:spPr>
        <p:txBody>
          <a:bodyPr>
            <a:normAutofit fontScale="70000" lnSpcReduction="20000"/>
          </a:bodyPr>
          <a:lstStyle/>
          <a:p>
            <a:pPr>
              <a:buNone/>
            </a:pPr>
            <a:endParaRPr lang="en-US" dirty="0" smtClean="0"/>
          </a:p>
          <a:p>
            <a:r>
              <a:rPr lang="en-US" dirty="0" smtClean="0"/>
              <a:t>Students </a:t>
            </a:r>
            <a:r>
              <a:rPr lang="en-US" dirty="0" smtClean="0"/>
              <a:t>who believe that evolution is the process in which species respond to environmental conditions by changing gradually over time think that the environment (rather than random processes and natural selection) causes traits to change. </a:t>
            </a:r>
            <a:endParaRPr lang="en-US" dirty="0" smtClean="0"/>
          </a:p>
          <a:p>
            <a:endParaRPr lang="en-US" dirty="0" smtClean="0"/>
          </a:p>
          <a:p>
            <a:r>
              <a:rPr lang="en-US" dirty="0" smtClean="0"/>
              <a:t>They </a:t>
            </a:r>
            <a:r>
              <a:rPr lang="en-US" dirty="0" smtClean="0"/>
              <a:t>believe that acquired traits can be inherited and that variability is not important in evolution. It is very common for children and Student Teachers alike to believe that organisms develop new traits because they need them to survive. </a:t>
            </a:r>
            <a:endParaRPr lang="en-US" dirty="0" smtClean="0"/>
          </a:p>
          <a:p>
            <a:endParaRPr lang="en-US" dirty="0" smtClean="0"/>
          </a:p>
          <a:p>
            <a:r>
              <a:rPr lang="en-US" dirty="0" smtClean="0"/>
              <a:t>They </a:t>
            </a:r>
            <a:r>
              <a:rPr lang="en-US" dirty="0" smtClean="0"/>
              <a:t>think that </a:t>
            </a:r>
            <a:r>
              <a:rPr lang="en-US" i="1" dirty="0" smtClean="0"/>
              <a:t>adaptation refers to individuals deliberately developing new traits in response to the environment. Confusion about these topics may be due to the everyday usage of the terms adapt, adaptation, and fitness.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EVOLUTION AND SPECIATION </a:t>
            </a:r>
            <a:r>
              <a:rPr lang="en-US" sz="2800" b="1" u="sng" dirty="0" smtClean="0"/>
              <a:t> continue </a:t>
            </a:r>
            <a:endParaRPr lang="en-US" sz="2800" dirty="0"/>
          </a:p>
        </p:txBody>
      </p:sp>
      <p:sp>
        <p:nvSpPr>
          <p:cNvPr id="3" name="Content Placeholder 2"/>
          <p:cNvSpPr>
            <a:spLocks noGrp="1"/>
          </p:cNvSpPr>
          <p:nvPr>
            <p:ph idx="1"/>
          </p:nvPr>
        </p:nvSpPr>
        <p:spPr>
          <a:xfrm>
            <a:off x="457200" y="1447800"/>
            <a:ext cx="8229600" cy="4525963"/>
          </a:xfrm>
        </p:spPr>
        <p:txBody>
          <a:bodyPr>
            <a:normAutofit fontScale="92500" lnSpcReduction="20000"/>
          </a:bodyPr>
          <a:lstStyle/>
          <a:p>
            <a:endParaRPr lang="en-US" dirty="0" smtClean="0"/>
          </a:p>
          <a:p>
            <a:r>
              <a:rPr lang="en-US" dirty="0" smtClean="0"/>
              <a:t>This week, </a:t>
            </a:r>
            <a:r>
              <a:rPr lang="en-US" dirty="0" smtClean="0"/>
              <a:t>Students learn </a:t>
            </a:r>
            <a:r>
              <a:rPr lang="en-US" dirty="0" smtClean="0"/>
              <a:t>how similar internal structures and chemical processes in different organisms can infer shared ancestry. They use simulations, data from primary sources, and fossil records to hypothesize how evolutionary paths diverged from a common ancestor. </a:t>
            </a:r>
            <a:endParaRPr lang="en-US" dirty="0" smtClean="0"/>
          </a:p>
          <a:p>
            <a:endParaRPr lang="en-US" dirty="0" smtClean="0"/>
          </a:p>
          <a:p>
            <a:r>
              <a:rPr lang="en-US" dirty="0" smtClean="0"/>
              <a:t>They </a:t>
            </a:r>
            <a:r>
              <a:rPr lang="en-US" dirty="0" smtClean="0"/>
              <a:t>draw on these understandings as they examine the biochemical evidence for common ancestry in this unit.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EVOLUTION AND SPECIATION </a:t>
            </a:r>
            <a:r>
              <a:rPr lang="en-US" sz="2800" b="1" u="sng" dirty="0" smtClean="0"/>
              <a:t> continue </a:t>
            </a:r>
            <a:endParaRPr lang="en-US" sz="2800" dirty="0"/>
          </a:p>
        </p:txBody>
      </p:sp>
      <p:sp>
        <p:nvSpPr>
          <p:cNvPr id="3" name="Content Placeholder 2"/>
          <p:cNvSpPr>
            <a:spLocks noGrp="1"/>
          </p:cNvSpPr>
          <p:nvPr>
            <p:ph idx="1"/>
          </p:nvPr>
        </p:nvSpPr>
        <p:spPr>
          <a:xfrm>
            <a:off x="457200" y="1447800"/>
            <a:ext cx="8229600" cy="4525963"/>
          </a:xfrm>
        </p:spPr>
        <p:txBody>
          <a:bodyPr>
            <a:normAutofit fontScale="70000" lnSpcReduction="20000"/>
          </a:bodyPr>
          <a:lstStyle/>
          <a:p>
            <a:endParaRPr lang="en-US" dirty="0" smtClean="0"/>
          </a:p>
          <a:p>
            <a:r>
              <a:rPr lang="en-US" dirty="0" smtClean="0"/>
              <a:t>Students </a:t>
            </a:r>
            <a:r>
              <a:rPr lang="en-US" dirty="0" smtClean="0"/>
              <a:t>study how organisms are grouped based on evolutionary relationships or DNA similarities. They build on their understandings of classification from the previous unit. </a:t>
            </a:r>
            <a:endParaRPr lang="en-US" dirty="0" smtClean="0"/>
          </a:p>
          <a:p>
            <a:endParaRPr lang="en-US" dirty="0" smtClean="0"/>
          </a:p>
          <a:p>
            <a:r>
              <a:rPr lang="en-US" dirty="0" smtClean="0"/>
              <a:t>Recall </a:t>
            </a:r>
            <a:r>
              <a:rPr lang="en-US" dirty="0" smtClean="0"/>
              <a:t>that in unit 2 they used biological classification systems to interpret degrees of relatedness among species. They should be aware that the selection of naturally occurring variations in a population leads to great species diversity. </a:t>
            </a:r>
            <a:endParaRPr lang="en-US" dirty="0" smtClean="0"/>
          </a:p>
          <a:p>
            <a:endParaRPr lang="en-US" dirty="0" smtClean="0"/>
          </a:p>
          <a:p>
            <a:r>
              <a:rPr lang="en-US" dirty="0" smtClean="0"/>
              <a:t>They </a:t>
            </a:r>
            <a:r>
              <a:rPr lang="en-US" dirty="0" smtClean="0"/>
              <a:t>should also know that extinction of a species can occur when the environment changes and the adaptive characteristics of a species are insufficient to allow its survival.</a:t>
            </a:r>
            <a:r>
              <a:rPr lang="en-US"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EVOLUTION AND SPECIATION </a:t>
            </a:r>
            <a:r>
              <a:rPr lang="en-US" sz="2800" b="1" u="sng" dirty="0" smtClean="0"/>
              <a:t> continue </a:t>
            </a:r>
            <a:endParaRPr lang="en-US" sz="2800" dirty="0"/>
          </a:p>
        </p:txBody>
      </p:sp>
      <p:sp>
        <p:nvSpPr>
          <p:cNvPr id="3" name="Content Placeholder 2"/>
          <p:cNvSpPr>
            <a:spLocks noGrp="1"/>
          </p:cNvSpPr>
          <p:nvPr>
            <p:ph idx="1"/>
          </p:nvPr>
        </p:nvSpPr>
        <p:spPr>
          <a:xfrm>
            <a:off x="457200" y="1447800"/>
            <a:ext cx="8229600" cy="4525963"/>
          </a:xfrm>
        </p:spPr>
        <p:txBody>
          <a:bodyPr>
            <a:normAutofit fontScale="70000" lnSpcReduction="20000"/>
          </a:bodyPr>
          <a:lstStyle/>
          <a:p>
            <a:endParaRPr lang="en-US" dirty="0" smtClean="0"/>
          </a:p>
          <a:p>
            <a:r>
              <a:rPr lang="en-US" dirty="0" smtClean="0"/>
              <a:t>Students </a:t>
            </a:r>
            <a:r>
              <a:rPr lang="en-US" dirty="0" smtClean="0"/>
              <a:t>study how organisms are grouped based on evolutionary relationships or DNA similarities. They build on their understandings of classification from the previous unit. </a:t>
            </a:r>
            <a:endParaRPr lang="en-US" dirty="0" smtClean="0"/>
          </a:p>
          <a:p>
            <a:endParaRPr lang="en-US" dirty="0" smtClean="0"/>
          </a:p>
          <a:p>
            <a:r>
              <a:rPr lang="en-US" dirty="0" smtClean="0"/>
              <a:t>Recall </a:t>
            </a:r>
            <a:r>
              <a:rPr lang="en-US" dirty="0" smtClean="0"/>
              <a:t>that in unit 2 they used biological classification systems to interpret degrees of relatedness among species. They should be aware that the selection of naturally occurring variations in a population leads to great species diversity. </a:t>
            </a:r>
            <a:endParaRPr lang="en-US" dirty="0" smtClean="0"/>
          </a:p>
          <a:p>
            <a:endParaRPr lang="en-US" dirty="0" smtClean="0"/>
          </a:p>
          <a:p>
            <a:r>
              <a:rPr lang="en-US" dirty="0" smtClean="0"/>
              <a:t>They </a:t>
            </a:r>
            <a:r>
              <a:rPr lang="en-US" dirty="0" smtClean="0"/>
              <a:t>should also know that extinction of a species can occur when the environment changes and the adaptive characteristics of a species are insufficient to allow its survival.</a:t>
            </a:r>
            <a:r>
              <a:rPr lang="en-US" dirty="0" smtClean="0"/>
              <a:t>.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687</TotalTime>
  <Words>814</Words>
  <Application>Microsoft Macintosh PowerPoint</Application>
  <PresentationFormat>On-screen Show (4:3)</PresentationFormat>
  <Paragraphs>68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Lecture # 10  </vt:lpstr>
      <vt:lpstr>DARWIN THEORY OF EVOLUTION   </vt:lpstr>
      <vt:lpstr>DARWIN THEORY OF EVOLUTION    Continue…….</vt:lpstr>
      <vt:lpstr>DARWIN THEORY OF EVOLUTION    Continue…….</vt:lpstr>
      <vt:lpstr>EVOLUTION AND SPECIATION </vt:lpstr>
      <vt:lpstr>EVOLUTION AND SPECIATION  continue </vt:lpstr>
      <vt:lpstr>EVOLUTION AND SPECIATION  continue </vt:lpstr>
      <vt:lpstr>EVOLUTION AND SPECIATION  continue </vt:lpstr>
      <vt:lpstr>EVOLUTION AND SPECIATION  continue </vt:lpstr>
      <vt:lpstr>EVOLUTION AND SPECIATION  continue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111</cp:revision>
  <dcterms:created xsi:type="dcterms:W3CDTF">2014-06-03T04:54:29Z</dcterms:created>
  <dcterms:modified xsi:type="dcterms:W3CDTF">2014-06-27T04:12:37Z</dcterms:modified>
</cp:coreProperties>
</file>