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260" r:id="rId3"/>
    <p:sldId id="257" r:id="rId4"/>
    <p:sldId id="258" r:id="rId5"/>
    <p:sldId id="259" r:id="rId6"/>
    <p:sldId id="261" r:id="rId7"/>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3" d="100"/>
          <a:sy n="43" d="100"/>
        </p:scale>
        <p:origin x="-1566" y="-102"/>
      </p:cViewPr>
      <p:guideLst>
        <p:guide orient="horz" pos="3072"/>
        <p:guide pos="4096"/>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0" name="Shape 3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xmlns="" val="3373107649"/>
      </p:ext>
    </p:extLst>
  </p:cSld>
  <p:clrMap bg1="lt1" tx1="dk1" bg2="lt2" tx2="dk2" accent1="accent1" accent2="accent2" accent3="accent3" accent4="accent4" accent5="accent5" accent6="accent6" hlink="hlink" folHlink="folHlink"/>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1270000" y="1638300"/>
            <a:ext cx="10464800" cy="3302000"/>
          </a:xfrm>
          <a:prstGeom prst="rect">
            <a:avLst/>
          </a:prstGeom>
        </p:spPr>
        <p:txBody>
          <a:bodyPr anchor="b"/>
          <a:lstStyle/>
          <a:p>
            <a:pPr lvl="0">
              <a:defRPr sz="1800"/>
            </a:pPr>
            <a:r>
              <a:rPr sz="8000"/>
              <a:t>Title Text</a:t>
            </a:r>
          </a:p>
        </p:txBody>
      </p:sp>
      <p:sp>
        <p:nvSpPr>
          <p:cNvPr id="6" name="Shape 6"/>
          <p:cNvSpPr>
            <a:spLocks noGrp="1"/>
          </p:cNvSpPr>
          <p:nvPr>
            <p:ph type="body"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11" name="Shape 11"/>
          <p:cNvSpPr>
            <a:spLocks noGrp="1"/>
          </p:cNvSpPr>
          <p:nvPr>
            <p:ph type="title"/>
          </p:nvPr>
        </p:nvSpPr>
        <p:spPr>
          <a:xfrm>
            <a:off x="1270000" y="3225800"/>
            <a:ext cx="10464800" cy="3302000"/>
          </a:xfrm>
          <a:prstGeom prst="rect">
            <a:avLst/>
          </a:prstGeom>
        </p:spPr>
        <p:txBody>
          <a:bodyPr/>
          <a:lstStyle/>
          <a:p>
            <a:pPr lvl="0">
              <a:defRPr sz="1800"/>
            </a:pPr>
            <a:r>
              <a:rPr sz="8000"/>
              <a:t>Title Text</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13" name="Shape 13"/>
          <p:cNvSpPr>
            <a:spLocks noGrp="1"/>
          </p:cNvSpPr>
          <p:nvPr>
            <p:ph type="title"/>
          </p:nvPr>
        </p:nvSpPr>
        <p:spPr>
          <a:xfrm>
            <a:off x="952500" y="635000"/>
            <a:ext cx="5334000" cy="3987800"/>
          </a:xfrm>
          <a:prstGeom prst="rect">
            <a:avLst/>
          </a:prstGeom>
        </p:spPr>
        <p:txBody>
          <a:bodyPr anchor="b"/>
          <a:lstStyle>
            <a:lvl1pPr>
              <a:defRPr sz="6000"/>
            </a:lvl1pPr>
          </a:lstStyle>
          <a:p>
            <a:pPr lvl="0">
              <a:defRPr sz="1800"/>
            </a:pPr>
            <a:r>
              <a:rPr sz="6000"/>
              <a:t>Title Text</a:t>
            </a:r>
          </a:p>
        </p:txBody>
      </p:sp>
      <p:sp>
        <p:nvSpPr>
          <p:cNvPr id="14" name="Shape 14"/>
          <p:cNvSpPr>
            <a:spLocks noGrp="1"/>
          </p:cNvSpPr>
          <p:nvPr>
            <p:ph type="body"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pPr>
            <a:r>
              <a:rPr sz="8000"/>
              <a:t>Title Text</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8000"/>
              <a:t>Title Text</a:t>
            </a:r>
          </a:p>
        </p:txBody>
      </p:sp>
      <p:sp>
        <p:nvSpPr>
          <p:cNvPr id="19" name="Shape 19"/>
          <p:cNvSpPr>
            <a:spLocks noGrp="1"/>
          </p:cNvSpPr>
          <p:nvPr>
            <p:ph type="body" idx="1"/>
          </p:nvPr>
        </p:nvSpPr>
        <p:spPr>
          <a:prstGeom prst="rect">
            <a:avLst/>
          </a:prstGeom>
        </p:spPr>
        <p:txBody>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pPr>
            <a:r>
              <a:rPr sz="8000"/>
              <a:t>Title Text</a:t>
            </a:r>
          </a:p>
        </p:txBody>
      </p:sp>
      <p:sp>
        <p:nvSpPr>
          <p:cNvPr id="22" name="Shape 22"/>
          <p:cNvSpPr>
            <a:spLocks noGrp="1"/>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24" name="Shape 24"/>
          <p:cNvSpPr>
            <a:spLocks noGrp="1"/>
          </p:cNvSpPr>
          <p:nvPr>
            <p:ph type="body" idx="1"/>
          </p:nvPr>
        </p:nvSpPr>
        <p:spPr>
          <a:xfrm>
            <a:off x="952500" y="1270000"/>
            <a:ext cx="11099800" cy="7213600"/>
          </a:xfrm>
          <a:prstGeom prst="rect">
            <a:avLst/>
          </a:prstGeom>
        </p:spPr>
        <p:txBody>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8000"/>
              <a:t>Title Text</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algn="ctr" defTabSz="584200">
        <a:defRPr sz="8000">
          <a:latin typeface="+mn-lt"/>
          <a:ea typeface="+mn-ea"/>
          <a:cs typeface="+mn-cs"/>
          <a:sym typeface="Helvetica Light"/>
        </a:defRPr>
      </a:lvl1pPr>
      <a:lvl2pPr indent="228600" algn="ctr" defTabSz="584200">
        <a:defRPr sz="8000">
          <a:latin typeface="+mn-lt"/>
          <a:ea typeface="+mn-ea"/>
          <a:cs typeface="+mn-cs"/>
          <a:sym typeface="Helvetica Light"/>
        </a:defRPr>
      </a:lvl2pPr>
      <a:lvl3pPr indent="457200" algn="ctr" defTabSz="584200">
        <a:defRPr sz="8000">
          <a:latin typeface="+mn-lt"/>
          <a:ea typeface="+mn-ea"/>
          <a:cs typeface="+mn-cs"/>
          <a:sym typeface="Helvetica Light"/>
        </a:defRPr>
      </a:lvl3pPr>
      <a:lvl4pPr indent="685800" algn="ctr" defTabSz="584200">
        <a:defRPr sz="8000">
          <a:latin typeface="+mn-lt"/>
          <a:ea typeface="+mn-ea"/>
          <a:cs typeface="+mn-cs"/>
          <a:sym typeface="Helvetica Light"/>
        </a:defRPr>
      </a:lvl4pPr>
      <a:lvl5pPr indent="914400" algn="ctr" defTabSz="584200">
        <a:defRPr sz="8000">
          <a:latin typeface="+mn-lt"/>
          <a:ea typeface="+mn-ea"/>
          <a:cs typeface="+mn-cs"/>
          <a:sym typeface="Helvetica Light"/>
        </a:defRPr>
      </a:lvl5pPr>
      <a:lvl6pPr indent="1143000" algn="ctr" defTabSz="584200">
        <a:defRPr sz="8000">
          <a:latin typeface="+mn-lt"/>
          <a:ea typeface="+mn-ea"/>
          <a:cs typeface="+mn-cs"/>
          <a:sym typeface="Helvetica Light"/>
        </a:defRPr>
      </a:lvl6pPr>
      <a:lvl7pPr indent="1371600" algn="ctr" defTabSz="584200">
        <a:defRPr sz="8000">
          <a:latin typeface="+mn-lt"/>
          <a:ea typeface="+mn-ea"/>
          <a:cs typeface="+mn-cs"/>
          <a:sym typeface="Helvetica Light"/>
        </a:defRPr>
      </a:lvl7pPr>
      <a:lvl8pPr indent="1600200" algn="ctr" defTabSz="584200">
        <a:defRPr sz="8000">
          <a:latin typeface="+mn-lt"/>
          <a:ea typeface="+mn-ea"/>
          <a:cs typeface="+mn-cs"/>
          <a:sym typeface="Helvetica Light"/>
        </a:defRPr>
      </a:lvl8pPr>
      <a:lvl9pPr indent="1828800" algn="ctr" defTabSz="584200">
        <a:defRPr sz="8000">
          <a:latin typeface="+mn-lt"/>
          <a:ea typeface="+mn-ea"/>
          <a:cs typeface="+mn-cs"/>
          <a:sym typeface="Helvetica Light"/>
        </a:defRPr>
      </a:lvl9pPr>
    </p:titleStyle>
    <p:bodyStyle>
      <a:lvl1pPr marL="444500" indent="-444500" defTabSz="584200">
        <a:spcBef>
          <a:spcPts val="4200"/>
        </a:spcBef>
        <a:buSzPct val="75000"/>
        <a:buChar char="•"/>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marL="1333500" indent="-444500" defTabSz="584200">
        <a:spcBef>
          <a:spcPts val="4200"/>
        </a:spcBef>
        <a:buSzPct val="75000"/>
        <a:buChar char="•"/>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vl6pPr marL="2667000" indent="-444500" defTabSz="584200">
        <a:spcBef>
          <a:spcPts val="4200"/>
        </a:spcBef>
        <a:buSzPct val="75000"/>
        <a:buChar char="•"/>
        <a:defRPr sz="3600">
          <a:latin typeface="+mn-lt"/>
          <a:ea typeface="+mn-ea"/>
          <a:cs typeface="+mn-cs"/>
          <a:sym typeface="Helvetica Light"/>
        </a:defRPr>
      </a:lvl6pPr>
      <a:lvl7pPr marL="3111500" indent="-444500" defTabSz="584200">
        <a:spcBef>
          <a:spcPts val="4200"/>
        </a:spcBef>
        <a:buSzPct val="75000"/>
        <a:buChar char="•"/>
        <a:defRPr sz="3600">
          <a:latin typeface="+mn-lt"/>
          <a:ea typeface="+mn-ea"/>
          <a:cs typeface="+mn-cs"/>
          <a:sym typeface="Helvetica Light"/>
        </a:defRPr>
      </a:lvl7pPr>
      <a:lvl8pPr marL="3556000" indent="-444500" defTabSz="584200">
        <a:spcBef>
          <a:spcPts val="4200"/>
        </a:spcBef>
        <a:buSzPct val="75000"/>
        <a:buChar char="•"/>
        <a:defRPr sz="3600">
          <a:latin typeface="+mn-lt"/>
          <a:ea typeface="+mn-ea"/>
          <a:cs typeface="+mn-cs"/>
          <a:sym typeface="Helvetica Light"/>
        </a:defRPr>
      </a:lvl8pPr>
      <a:lvl9pPr marL="4000500" indent="-444500" defTabSz="584200">
        <a:spcBef>
          <a:spcPts val="4200"/>
        </a:spcBef>
        <a:buSzPct val="75000"/>
        <a:buChar char="•"/>
        <a:defRPr sz="3600">
          <a:latin typeface="+mn-lt"/>
          <a:ea typeface="+mn-ea"/>
          <a:cs typeface="+mn-cs"/>
          <a:sym typeface="Helvetica Light"/>
        </a:defRPr>
      </a:lvl9pPr>
    </p:bodyStyle>
    <p:otherStyle>
      <a:lvl1pPr algn="ctr" defTabSz="584200">
        <a:defRPr>
          <a:solidFill>
            <a:schemeClr val="tx1"/>
          </a:solidFill>
          <a:latin typeface="+mn-lt"/>
          <a:ea typeface="+mn-ea"/>
          <a:cs typeface="+mn-cs"/>
          <a:sym typeface="Helvetica Light"/>
        </a:defRPr>
      </a:lvl1pPr>
      <a:lvl2pPr indent="228600" algn="ctr" defTabSz="584200">
        <a:defRPr>
          <a:solidFill>
            <a:schemeClr val="tx1"/>
          </a:solidFill>
          <a:latin typeface="+mn-lt"/>
          <a:ea typeface="+mn-ea"/>
          <a:cs typeface="+mn-cs"/>
          <a:sym typeface="Helvetica Light"/>
        </a:defRPr>
      </a:lvl2pPr>
      <a:lvl3pPr indent="457200" algn="ctr" defTabSz="584200">
        <a:defRPr>
          <a:solidFill>
            <a:schemeClr val="tx1"/>
          </a:solidFill>
          <a:latin typeface="+mn-lt"/>
          <a:ea typeface="+mn-ea"/>
          <a:cs typeface="+mn-cs"/>
          <a:sym typeface="Helvetica Light"/>
        </a:defRPr>
      </a:lvl3pPr>
      <a:lvl4pPr indent="685800" algn="ctr" defTabSz="584200">
        <a:defRPr>
          <a:solidFill>
            <a:schemeClr val="tx1"/>
          </a:solidFill>
          <a:latin typeface="+mn-lt"/>
          <a:ea typeface="+mn-ea"/>
          <a:cs typeface="+mn-cs"/>
          <a:sym typeface="Helvetica Light"/>
        </a:defRPr>
      </a:lvl4pPr>
      <a:lvl5pPr indent="914400" algn="ctr" defTabSz="584200">
        <a:defRPr>
          <a:solidFill>
            <a:schemeClr val="tx1"/>
          </a:solidFill>
          <a:latin typeface="+mn-lt"/>
          <a:ea typeface="+mn-ea"/>
          <a:cs typeface="+mn-cs"/>
          <a:sym typeface="Helvetica Light"/>
        </a:defRPr>
      </a:lvl5pPr>
      <a:lvl6pPr indent="1143000" algn="ctr" defTabSz="584200">
        <a:defRPr>
          <a:solidFill>
            <a:schemeClr val="tx1"/>
          </a:solidFill>
          <a:latin typeface="+mn-lt"/>
          <a:ea typeface="+mn-ea"/>
          <a:cs typeface="+mn-cs"/>
          <a:sym typeface="Helvetica Light"/>
        </a:defRPr>
      </a:lvl6pPr>
      <a:lvl7pPr indent="1371600" algn="ctr" defTabSz="584200">
        <a:defRPr>
          <a:solidFill>
            <a:schemeClr val="tx1"/>
          </a:solidFill>
          <a:latin typeface="+mn-lt"/>
          <a:ea typeface="+mn-ea"/>
          <a:cs typeface="+mn-cs"/>
          <a:sym typeface="Helvetica Light"/>
        </a:defRPr>
      </a:lvl7pPr>
      <a:lvl8pPr indent="1600200" algn="ctr" defTabSz="584200">
        <a:defRPr>
          <a:solidFill>
            <a:schemeClr val="tx1"/>
          </a:solidFill>
          <a:latin typeface="+mn-lt"/>
          <a:ea typeface="+mn-ea"/>
          <a:cs typeface="+mn-cs"/>
          <a:sym typeface="Helvetica Light"/>
        </a:defRPr>
      </a:lvl8pPr>
      <a:lvl9pPr indent="1828800" algn="ctr" defTabSz="584200">
        <a:defRPr>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www.hec.gov.pk/InsideHEC/Divisions/AECA/CurriculumRevision/Documents/Science1_Sept13.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hape 32"/>
          <p:cNvSpPr>
            <a:spLocks noGrp="1"/>
          </p:cNvSpPr>
          <p:nvPr>
            <p:ph type="title"/>
          </p:nvPr>
        </p:nvSpPr>
        <p:spPr>
          <a:xfrm>
            <a:off x="1269999" y="1607842"/>
            <a:ext cx="10464801" cy="2144665"/>
          </a:xfrm>
          <a:prstGeom prst="rect">
            <a:avLst/>
          </a:prstGeom>
        </p:spPr>
        <p:txBody>
          <a:bodyPr/>
          <a:lstStyle>
            <a:lvl1pPr>
              <a:defRPr>
                <a:latin typeface="Noteworthy Bold"/>
                <a:ea typeface="Noteworthy Bold"/>
                <a:cs typeface="Noteworthy Bold"/>
                <a:sym typeface="Noteworthy Bold"/>
              </a:defRPr>
            </a:lvl1pPr>
          </a:lstStyle>
          <a:p>
            <a:pPr lvl="0">
              <a:defRPr sz="1800"/>
            </a:pPr>
            <a:r>
              <a:rPr sz="8000"/>
              <a:t>Science 1 </a:t>
            </a:r>
          </a:p>
        </p:txBody>
      </p:sp>
      <p:sp>
        <p:nvSpPr>
          <p:cNvPr id="33" name="Shape 33"/>
          <p:cNvSpPr>
            <a:spLocks noGrp="1"/>
          </p:cNvSpPr>
          <p:nvPr>
            <p:ph type="body" idx="1"/>
          </p:nvPr>
        </p:nvSpPr>
        <p:spPr>
          <a:xfrm>
            <a:off x="1270000" y="3932774"/>
            <a:ext cx="10464800" cy="1130300"/>
          </a:xfrm>
          <a:prstGeom prst="rect">
            <a:avLst/>
          </a:prstGeom>
        </p:spPr>
        <p:txBody>
          <a:bodyPr/>
          <a:lstStyle/>
          <a:p>
            <a:pPr lvl="0">
              <a:defRPr sz="1800"/>
            </a:pPr>
            <a:r>
              <a:rPr sz="3200"/>
              <a:t>Associate Degree in Education </a:t>
            </a:r>
          </a:p>
          <a:p>
            <a:pPr lvl="0">
              <a:defRPr sz="1800"/>
            </a:pPr>
            <a:r>
              <a:rPr sz="3200"/>
              <a:t>Fall 2014 </a:t>
            </a:r>
          </a:p>
        </p:txBody>
      </p:sp>
      <p:sp>
        <p:nvSpPr>
          <p:cNvPr id="4" name="Shape 33"/>
          <p:cNvSpPr txBox="1">
            <a:spLocks/>
          </p:cNvSpPr>
          <p:nvPr/>
        </p:nvSpPr>
        <p:spPr>
          <a:xfrm>
            <a:off x="1397000" y="5715000"/>
            <a:ext cx="10464800" cy="17526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t">
            <a:normAutofit fontScale="92500" lnSpcReduction="10000"/>
          </a:bodyPr>
          <a:lstStyle/>
          <a:p>
            <a:pPr marL="0" marR="0" lvl="0" indent="0" algn="ctr" defTabSz="584200" eaLnBrk="1" fontAlgn="auto" latinLnBrk="0" hangingPunct="1">
              <a:lnSpc>
                <a:spcPct val="100000"/>
              </a:lnSpc>
              <a:spcBef>
                <a:spcPts val="0"/>
              </a:spcBef>
              <a:spcAft>
                <a:spcPts val="0"/>
              </a:spcAft>
              <a:buClrTx/>
              <a:buSzTx/>
              <a:buFontTx/>
              <a:buNone/>
              <a:tabLst/>
              <a:defRPr sz="1800"/>
            </a:pPr>
            <a:r>
              <a:rPr lang="en-US" sz="3200" b="1" dirty="0" smtClean="0">
                <a:latin typeface="Calibri" pitchFamily="34" charset="0"/>
                <a:cs typeface="Calibri" pitchFamily="34" charset="0"/>
              </a:rPr>
              <a:t>DR. ARSHAD BASHIR </a:t>
            </a:r>
          </a:p>
          <a:p>
            <a:pPr marL="0" marR="0" lvl="0" indent="0" algn="ctr" defTabSz="584200" eaLnBrk="1" fontAlgn="auto" latinLnBrk="0" hangingPunct="1">
              <a:lnSpc>
                <a:spcPct val="100000"/>
              </a:lnSpc>
              <a:spcBef>
                <a:spcPts val="0"/>
              </a:spcBef>
              <a:spcAft>
                <a:spcPts val="0"/>
              </a:spcAft>
              <a:buClrTx/>
              <a:buSzTx/>
              <a:buFontTx/>
              <a:buNone/>
              <a:tabLst/>
              <a:defRPr sz="1800"/>
            </a:pPr>
            <a:r>
              <a:rPr lang="en-US" sz="3200" b="1" dirty="0" smtClean="0">
                <a:latin typeface="Calibri" pitchFamily="34" charset="0"/>
                <a:cs typeface="Calibri" pitchFamily="34" charset="0"/>
              </a:rPr>
              <a:t>Assistant Professor in Educational Leadership</a:t>
            </a:r>
          </a:p>
          <a:p>
            <a:pPr marL="0" marR="0" lvl="0" indent="0" algn="ctr" defTabSz="584200" eaLnBrk="1" fontAlgn="auto" latinLnBrk="0" hangingPunct="1">
              <a:lnSpc>
                <a:spcPct val="100000"/>
              </a:lnSpc>
              <a:spcBef>
                <a:spcPts val="0"/>
              </a:spcBef>
              <a:spcAft>
                <a:spcPts val="0"/>
              </a:spcAft>
              <a:buClrTx/>
              <a:buSzTx/>
              <a:buFontTx/>
              <a:buNone/>
              <a:tabLst/>
              <a:defRPr sz="1800"/>
            </a:pPr>
            <a:r>
              <a:rPr lang="en-US" sz="3000" b="1" dirty="0" smtClean="0">
                <a:latin typeface="Calibri" pitchFamily="34" charset="0"/>
                <a:cs typeface="Calibri" pitchFamily="34" charset="0"/>
              </a:rPr>
              <a:t>DEPARTMENT OF EDUCATION </a:t>
            </a:r>
          </a:p>
          <a:p>
            <a:pPr>
              <a:defRPr sz="1800"/>
            </a:pPr>
            <a:r>
              <a:rPr lang="en-US" sz="3200" b="1" dirty="0" smtClean="0">
                <a:latin typeface="Calibri" pitchFamily="34" charset="0"/>
                <a:cs typeface="Calibri" pitchFamily="34" charset="0"/>
              </a:rPr>
              <a:t>COMSATS Institute of Information Technology, Islamabad  </a:t>
            </a:r>
            <a:endParaRPr lang="en-US" sz="3200" b="1" dirty="0">
              <a:latin typeface="Calibri" pitchFamily="34" charset="0"/>
              <a:cs typeface="Calibri"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p:cNvSpPr>
          <p:nvPr>
            <p:ph type="title"/>
          </p:nvPr>
        </p:nvSpPr>
        <p:spPr>
          <a:xfrm>
            <a:off x="1270000" y="663701"/>
            <a:ext cx="10464800" cy="1840103"/>
          </a:xfrm>
          <a:prstGeom prst="rect">
            <a:avLst/>
          </a:prstGeom>
        </p:spPr>
        <p:txBody>
          <a:bodyPr>
            <a:normAutofit fontScale="90000"/>
          </a:bodyPr>
          <a:lstStyle>
            <a:lvl1pPr>
              <a:defRPr b="1">
                <a:latin typeface="Noteworthy Light"/>
                <a:ea typeface="Noteworthy Light"/>
                <a:cs typeface="Noteworthy Light"/>
                <a:sym typeface="Noteworthy Light"/>
              </a:defRPr>
            </a:lvl1pPr>
          </a:lstStyle>
          <a:p>
            <a:pPr lvl="0">
              <a:defRPr sz="1800" b="0"/>
            </a:pPr>
            <a:r>
              <a:rPr sz="8000" b="1" dirty="0" smtClean="0"/>
              <a:t>Wh</a:t>
            </a:r>
            <a:r>
              <a:rPr lang="en-US" sz="8000" b="1" dirty="0" smtClean="0"/>
              <a:t>y we teach Science?</a:t>
            </a:r>
            <a:r>
              <a:rPr sz="8000" b="1" dirty="0" smtClean="0"/>
              <a:t> </a:t>
            </a:r>
            <a:endParaRPr sz="8000" b="1" dirty="0"/>
          </a:p>
        </p:txBody>
      </p:sp>
      <p:sp>
        <p:nvSpPr>
          <p:cNvPr id="36" name="Shape 36"/>
          <p:cNvSpPr>
            <a:spLocks noGrp="1"/>
          </p:cNvSpPr>
          <p:nvPr>
            <p:ph type="body" idx="1"/>
          </p:nvPr>
        </p:nvSpPr>
        <p:spPr>
          <a:xfrm>
            <a:off x="1473200" y="3048000"/>
            <a:ext cx="10721719" cy="3857054"/>
          </a:xfrm>
          <a:prstGeom prst="rect">
            <a:avLst/>
          </a:prstGeom>
        </p:spPr>
        <p:style>
          <a:lnRef idx="2">
            <a:schemeClr val="accent4"/>
          </a:lnRef>
          <a:fillRef idx="1">
            <a:schemeClr val="lt1"/>
          </a:fillRef>
          <a:effectRef idx="0">
            <a:schemeClr val="accent4"/>
          </a:effectRef>
          <a:fontRef idx="minor">
            <a:schemeClr val="dk1"/>
          </a:fontRef>
        </p:style>
        <p:txBody>
          <a:bodyPr>
            <a:normAutofit fontScale="92500" lnSpcReduction="20000"/>
          </a:bodyPr>
          <a:lstStyle/>
          <a:p>
            <a:pPr lvl="0" algn="l">
              <a:lnSpc>
                <a:spcPct val="200000"/>
              </a:lnSpc>
              <a:defRPr sz="1800"/>
            </a:pPr>
            <a:r>
              <a:rPr sz="3200" b="1" dirty="0" smtClean="0"/>
              <a:t>1. </a:t>
            </a:r>
            <a:r>
              <a:rPr lang="en-US" sz="3200" b="1" dirty="0" smtClean="0"/>
              <a:t>Value of </a:t>
            </a:r>
            <a:r>
              <a:rPr sz="3200" b="1" dirty="0" smtClean="0"/>
              <a:t>Scien</a:t>
            </a:r>
            <a:r>
              <a:rPr lang="en-US" sz="3200" b="1" dirty="0" smtClean="0"/>
              <a:t>tific knowledge in our lives</a:t>
            </a:r>
            <a:endParaRPr sz="3200" b="1" dirty="0" smtClean="0"/>
          </a:p>
          <a:p>
            <a:pPr lvl="0" algn="l">
              <a:lnSpc>
                <a:spcPct val="200000"/>
              </a:lnSpc>
              <a:defRPr sz="1800"/>
            </a:pPr>
            <a:r>
              <a:rPr sz="3200" b="1" dirty="0" smtClean="0"/>
              <a:t>2. </a:t>
            </a:r>
            <a:r>
              <a:rPr lang="en-US" sz="3200" b="1" dirty="0" smtClean="0"/>
              <a:t>Science relates to our lives </a:t>
            </a:r>
          </a:p>
          <a:p>
            <a:pPr lvl="0" algn="l">
              <a:lnSpc>
                <a:spcPct val="200000"/>
              </a:lnSpc>
              <a:defRPr sz="1800"/>
            </a:pPr>
            <a:r>
              <a:rPr sz="3200" b="1" dirty="0" smtClean="0"/>
              <a:t>3. </a:t>
            </a:r>
            <a:r>
              <a:rPr lang="en-US" sz="3200" b="1" dirty="0" smtClean="0"/>
              <a:t>Science brings curiosity and creativity in our lives </a:t>
            </a:r>
            <a:endParaRPr sz="3200" b="1" dirty="0" smtClean="0"/>
          </a:p>
          <a:p>
            <a:pPr lvl="0" algn="l">
              <a:lnSpc>
                <a:spcPct val="200000"/>
              </a:lnSpc>
              <a:defRPr sz="1800"/>
            </a:pPr>
            <a:endParaRPr sz="3200" b="1" dirty="0" smtClean="0"/>
          </a:p>
          <a:p>
            <a:pPr lvl="0" algn="l">
              <a:defRPr sz="1800"/>
            </a:pPr>
            <a:r>
              <a:rPr sz="3200" dirty="0" smtClean="0"/>
              <a:t> </a:t>
            </a:r>
            <a:endParaRPr sz="3200" dirty="0"/>
          </a:p>
        </p:txBody>
      </p:sp>
    </p:spTree>
    <p:extLst>
      <p:ext uri="{BB962C8B-B14F-4D97-AF65-F5344CB8AC3E}">
        <p14:creationId xmlns:p14="http://schemas.microsoft.com/office/powerpoint/2010/main" xmlns="" val="705131021"/>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p:cNvSpPr>
          <p:nvPr>
            <p:ph type="title"/>
          </p:nvPr>
        </p:nvSpPr>
        <p:spPr>
          <a:xfrm>
            <a:off x="1270000" y="663701"/>
            <a:ext cx="10464800" cy="1840103"/>
          </a:xfrm>
          <a:prstGeom prst="rect">
            <a:avLst/>
          </a:prstGeom>
        </p:spPr>
        <p:txBody>
          <a:bodyPr>
            <a:normAutofit fontScale="90000"/>
          </a:bodyPr>
          <a:lstStyle>
            <a:lvl1pPr>
              <a:defRPr b="1">
                <a:latin typeface="Noteworthy Light"/>
                <a:ea typeface="Noteworthy Light"/>
                <a:cs typeface="Noteworthy Light"/>
                <a:sym typeface="Noteworthy Light"/>
              </a:defRPr>
            </a:lvl1pPr>
          </a:lstStyle>
          <a:p>
            <a:pPr lvl="0">
              <a:defRPr sz="1800" b="0"/>
            </a:pPr>
            <a:r>
              <a:rPr sz="8000" b="1"/>
              <a:t>What's in the </a:t>
            </a:r>
            <a:r>
              <a:rPr sz="8000" b="1" smtClean="0"/>
              <a:t>course</a:t>
            </a:r>
            <a:r>
              <a:rPr lang="en-US" sz="8000" b="1" dirty="0" smtClean="0"/>
              <a:t>?</a:t>
            </a:r>
            <a:r>
              <a:rPr sz="8000" b="1" smtClean="0"/>
              <a:t> </a:t>
            </a:r>
            <a:endParaRPr sz="8000" b="1"/>
          </a:p>
        </p:txBody>
      </p:sp>
      <p:sp>
        <p:nvSpPr>
          <p:cNvPr id="36" name="Shape 36"/>
          <p:cNvSpPr>
            <a:spLocks noGrp="1"/>
          </p:cNvSpPr>
          <p:nvPr>
            <p:ph type="body" idx="1"/>
          </p:nvPr>
        </p:nvSpPr>
        <p:spPr>
          <a:xfrm>
            <a:off x="1285227" y="2851581"/>
            <a:ext cx="10721719" cy="4510337"/>
          </a:xfrm>
          <a:prstGeom prst="rect">
            <a:avLst/>
          </a:prstGeom>
        </p:spPr>
        <p:txBody>
          <a:bodyPr/>
          <a:lstStyle/>
          <a:p>
            <a:pPr lvl="0" algn="l">
              <a:lnSpc>
                <a:spcPct val="200000"/>
              </a:lnSpc>
              <a:defRPr sz="1800"/>
            </a:pPr>
            <a:r>
              <a:rPr sz="3200" b="1"/>
              <a:t>1. Science contents and Pedagogical (teaching) skills </a:t>
            </a:r>
          </a:p>
          <a:p>
            <a:pPr lvl="0" algn="l">
              <a:lnSpc>
                <a:spcPct val="200000"/>
              </a:lnSpc>
              <a:defRPr sz="1800"/>
            </a:pPr>
            <a:r>
              <a:rPr sz="3200" b="1"/>
              <a:t>2. Core concepts in Physical, Life and Earth Science</a:t>
            </a:r>
          </a:p>
          <a:p>
            <a:pPr lvl="0" algn="l">
              <a:lnSpc>
                <a:spcPct val="200000"/>
              </a:lnSpc>
              <a:defRPr sz="1800"/>
            </a:pPr>
            <a:r>
              <a:rPr sz="3200" b="1"/>
              <a:t>3. Implementation of Grade 1-5 Science curriculum </a:t>
            </a:r>
          </a:p>
          <a:p>
            <a:pPr lvl="0" algn="l">
              <a:lnSpc>
                <a:spcPct val="200000"/>
              </a:lnSpc>
              <a:defRPr sz="1800"/>
            </a:pPr>
            <a:endParaRPr sz="3200" b="1"/>
          </a:p>
          <a:p>
            <a:pPr lvl="0" algn="l">
              <a:defRPr sz="1800"/>
            </a:pPr>
            <a:r>
              <a:rPr sz="3200"/>
              <a:t> </a:t>
            </a: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Shape 38"/>
          <p:cNvSpPr>
            <a:spLocks noGrp="1"/>
          </p:cNvSpPr>
          <p:nvPr>
            <p:ph type="title"/>
          </p:nvPr>
        </p:nvSpPr>
        <p:spPr>
          <a:xfrm>
            <a:off x="1270000" y="206858"/>
            <a:ext cx="10464800" cy="1535541"/>
          </a:xfrm>
          <a:prstGeom prst="rect">
            <a:avLst/>
          </a:prstGeom>
        </p:spPr>
        <p:txBody>
          <a:bodyPr/>
          <a:lstStyle>
            <a:lvl1pPr defTabSz="514095">
              <a:defRPr sz="7040" b="1">
                <a:latin typeface="Noteworthy Light"/>
                <a:ea typeface="Noteworthy Light"/>
                <a:cs typeface="Noteworthy Light"/>
                <a:sym typeface="Noteworthy Light"/>
              </a:defRPr>
            </a:lvl1pPr>
          </a:lstStyle>
          <a:p>
            <a:pPr lvl="0">
              <a:defRPr sz="1800" b="0"/>
            </a:pPr>
            <a:r>
              <a:rPr sz="7040" b="1"/>
              <a:t>Course Outcomes  </a:t>
            </a:r>
          </a:p>
        </p:txBody>
      </p:sp>
      <p:sp>
        <p:nvSpPr>
          <p:cNvPr id="39" name="Shape 39"/>
          <p:cNvSpPr>
            <a:spLocks noGrp="1"/>
          </p:cNvSpPr>
          <p:nvPr>
            <p:ph type="body" idx="1"/>
          </p:nvPr>
        </p:nvSpPr>
        <p:spPr>
          <a:xfrm>
            <a:off x="1778000" y="2032054"/>
            <a:ext cx="9092311" cy="7721546"/>
          </a:xfrm>
          <a:prstGeom prst="rect">
            <a:avLst/>
          </a:prstGeom>
        </p:spPr>
        <p:txBody>
          <a:bodyPr/>
          <a:lstStyle/>
          <a:p>
            <a:pPr lvl="0" defTabSz="356362">
              <a:lnSpc>
                <a:spcPct val="225000"/>
              </a:lnSpc>
              <a:defRPr sz="1800"/>
            </a:pPr>
            <a:r>
              <a:rPr sz="2196" b="1">
                <a:solidFill>
                  <a:srgbClr val="C82506"/>
                </a:solidFill>
              </a:rPr>
              <a:t>At the end of this course, you must understand: </a:t>
            </a:r>
          </a:p>
          <a:p>
            <a:pPr lvl="0" algn="l" defTabSz="356362">
              <a:lnSpc>
                <a:spcPct val="200000"/>
              </a:lnSpc>
              <a:defRPr sz="1800"/>
            </a:pPr>
            <a:r>
              <a:rPr sz="1952" b="1"/>
              <a:t>1. Ecological system and it's interdependence </a:t>
            </a:r>
          </a:p>
          <a:p>
            <a:pPr lvl="0" algn="l" defTabSz="356362">
              <a:lnSpc>
                <a:spcPct val="200000"/>
              </a:lnSpc>
              <a:defRPr sz="1800"/>
            </a:pPr>
            <a:r>
              <a:rPr sz="1952" b="1"/>
              <a:t>2. Effect of human activity on ecosystem </a:t>
            </a:r>
          </a:p>
          <a:p>
            <a:pPr lvl="0" algn="l" defTabSz="356362">
              <a:lnSpc>
                <a:spcPct val="200000"/>
              </a:lnSpc>
              <a:defRPr sz="1800"/>
            </a:pPr>
            <a:r>
              <a:rPr sz="1952" b="1"/>
              <a:t>3. Physical, chemical and biological processes in ecosystem </a:t>
            </a:r>
          </a:p>
          <a:p>
            <a:pPr lvl="0" algn="l" defTabSz="356362">
              <a:lnSpc>
                <a:spcPct val="200000"/>
              </a:lnSpc>
              <a:defRPr sz="1800"/>
            </a:pPr>
            <a:r>
              <a:rPr sz="1952" b="1"/>
              <a:t>4. The ecosystem processes and it's relation with energy </a:t>
            </a:r>
          </a:p>
          <a:p>
            <a:pPr lvl="0" algn="l" defTabSz="356362">
              <a:lnSpc>
                <a:spcPct val="200000"/>
              </a:lnSpc>
              <a:defRPr sz="1800"/>
            </a:pPr>
            <a:r>
              <a:rPr sz="1952" b="1"/>
              <a:t>5. Matter and practice theory </a:t>
            </a:r>
          </a:p>
          <a:p>
            <a:pPr lvl="0" algn="l" defTabSz="356362">
              <a:lnSpc>
                <a:spcPct val="200000"/>
              </a:lnSpc>
              <a:defRPr sz="1800"/>
            </a:pPr>
            <a:r>
              <a:rPr sz="1952" b="1"/>
              <a:t>6. Chemical reactions and their results </a:t>
            </a:r>
          </a:p>
          <a:p>
            <a:pPr lvl="0" algn="l" defTabSz="356362">
              <a:lnSpc>
                <a:spcPct val="200000"/>
              </a:lnSpc>
              <a:defRPr sz="1800"/>
            </a:pPr>
            <a:r>
              <a:rPr sz="1952" b="1"/>
              <a:t>7. Relationship of force, mass and motion </a:t>
            </a:r>
          </a:p>
          <a:p>
            <a:pPr lvl="0" algn="l" defTabSz="356362">
              <a:lnSpc>
                <a:spcPct val="200000"/>
              </a:lnSpc>
              <a:defRPr sz="1800"/>
            </a:pPr>
            <a:r>
              <a:rPr sz="1952" b="1"/>
              <a:t>8. Science teaching models </a:t>
            </a:r>
          </a:p>
          <a:p>
            <a:pPr lvl="0" algn="l" defTabSz="356362">
              <a:lnSpc>
                <a:spcPct val="200000"/>
              </a:lnSpc>
              <a:defRPr sz="1800"/>
            </a:pPr>
            <a:r>
              <a:rPr sz="1952" b="1"/>
              <a:t>9. Read, record, analyze data</a:t>
            </a:r>
          </a:p>
          <a:p>
            <a:pPr lvl="0" algn="l" defTabSz="356362">
              <a:lnSpc>
                <a:spcPct val="200000"/>
              </a:lnSpc>
              <a:defRPr sz="1800"/>
            </a:pPr>
            <a:r>
              <a:rPr sz="1952" b="1"/>
              <a:t>10. Meaningful presentation of research data</a:t>
            </a:r>
          </a:p>
          <a:p>
            <a:pPr lvl="0" algn="l" defTabSz="356362">
              <a:lnSpc>
                <a:spcPct val="200000"/>
              </a:lnSpc>
              <a:defRPr sz="1800"/>
            </a:pPr>
            <a:endParaRPr sz="1952" b="1"/>
          </a:p>
          <a:p>
            <a:pPr lvl="0" algn="l" defTabSz="356362">
              <a:defRPr sz="1800"/>
            </a:pPr>
            <a:r>
              <a:rPr sz="1952"/>
              <a:t> </a:t>
            </a: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a:spLocks noGrp="1"/>
          </p:cNvSpPr>
          <p:nvPr>
            <p:ph type="title"/>
          </p:nvPr>
        </p:nvSpPr>
        <p:spPr>
          <a:xfrm>
            <a:off x="1270000" y="145946"/>
            <a:ext cx="10464800" cy="1535541"/>
          </a:xfrm>
          <a:prstGeom prst="rect">
            <a:avLst/>
          </a:prstGeom>
        </p:spPr>
        <p:txBody>
          <a:bodyPr>
            <a:normAutofit fontScale="90000"/>
          </a:bodyPr>
          <a:lstStyle>
            <a:lvl1pPr defTabSz="455675">
              <a:defRPr sz="6240" b="1">
                <a:latin typeface="Noteworthy Light"/>
                <a:ea typeface="Noteworthy Light"/>
                <a:cs typeface="Noteworthy Light"/>
                <a:sym typeface="Noteworthy Light"/>
              </a:defRPr>
            </a:lvl1pPr>
          </a:lstStyle>
          <a:p>
            <a:pPr lvl="0">
              <a:defRPr sz="1800" b="0"/>
            </a:pPr>
            <a:r>
              <a:rPr sz="6240" b="1"/>
              <a:t>Teaching-Learning Framework  </a:t>
            </a:r>
          </a:p>
        </p:txBody>
      </p:sp>
      <p:sp>
        <p:nvSpPr>
          <p:cNvPr id="42" name="Shape 42"/>
          <p:cNvSpPr>
            <a:spLocks noGrp="1"/>
          </p:cNvSpPr>
          <p:nvPr>
            <p:ph type="body" idx="1"/>
          </p:nvPr>
        </p:nvSpPr>
        <p:spPr>
          <a:xfrm>
            <a:off x="1854200" y="1676400"/>
            <a:ext cx="9092311" cy="7721546"/>
          </a:xfrm>
          <a:prstGeom prst="rect">
            <a:avLst/>
          </a:prstGeom>
        </p:spPr>
        <p:txBody>
          <a:bodyPr>
            <a:normAutofit fontScale="85000" lnSpcReduction="20000"/>
          </a:bodyPr>
          <a:lstStyle/>
          <a:p>
            <a:pPr lvl="0" defTabSz="356362">
              <a:lnSpc>
                <a:spcPct val="225000"/>
              </a:lnSpc>
              <a:defRPr sz="1800"/>
            </a:pPr>
            <a:r>
              <a:rPr sz="2196" b="1" dirty="0">
                <a:solidFill>
                  <a:srgbClr val="C82506"/>
                </a:solidFill>
              </a:rPr>
              <a:t>At the end of this course, you must be able to: </a:t>
            </a:r>
            <a:endParaRPr lang="en-US" sz="2196" b="1" dirty="0" smtClean="0">
              <a:solidFill>
                <a:srgbClr val="C82506"/>
              </a:solidFill>
            </a:endParaRPr>
          </a:p>
          <a:p>
            <a:pPr lvl="0" defTabSz="356362">
              <a:lnSpc>
                <a:spcPct val="225000"/>
              </a:lnSpc>
              <a:defRPr sz="1800"/>
            </a:pPr>
            <a:endParaRPr sz="2000" b="1" dirty="0">
              <a:solidFill>
                <a:srgbClr val="C82506"/>
              </a:solidFill>
            </a:endParaRPr>
          </a:p>
          <a:p>
            <a:pPr marL="457200" indent="-457200" algn="l" rtl="0">
              <a:buFont typeface="+mj-lt"/>
              <a:buAutoNum type="arabicPeriod"/>
            </a:pPr>
            <a:r>
              <a:rPr lang="en-US" sz="2600" dirty="0" smtClean="0">
                <a:latin typeface="Book Antiqua" pitchFamily="18" charset="0"/>
              </a:rPr>
              <a:t>Apply inquiry to the teaching of science at the elementary level</a:t>
            </a:r>
          </a:p>
          <a:p>
            <a:pPr marL="457200" indent="-457200" algn="l" rtl="0">
              <a:buFont typeface="+mj-lt"/>
              <a:buAutoNum type="arabicPeriod"/>
            </a:pPr>
            <a:endParaRPr lang="en-US" sz="2600" dirty="0" smtClean="0">
              <a:latin typeface="Book Antiqua" pitchFamily="18" charset="0"/>
            </a:endParaRPr>
          </a:p>
          <a:p>
            <a:pPr marL="457200" indent="-457200" algn="l" rtl="0">
              <a:buFont typeface="+mj-lt"/>
              <a:buAutoNum type="arabicPeriod"/>
            </a:pPr>
            <a:r>
              <a:rPr lang="en-US" sz="2600" dirty="0" smtClean="0">
                <a:latin typeface="Book Antiqua" pitchFamily="18" charset="0"/>
              </a:rPr>
              <a:t>Identify, adapt, and modify investigations that lead to conceptual understanding</a:t>
            </a:r>
          </a:p>
          <a:p>
            <a:pPr marL="457200" indent="-457200" algn="l" rtl="0">
              <a:buFont typeface="+mj-lt"/>
              <a:buAutoNum type="arabicPeriod"/>
            </a:pPr>
            <a:endParaRPr lang="en-US" sz="2600" dirty="0" smtClean="0">
              <a:latin typeface="Book Antiqua" pitchFamily="18" charset="0"/>
            </a:endParaRPr>
          </a:p>
          <a:p>
            <a:pPr marL="457200" indent="-457200" algn="l" rtl="0">
              <a:buFont typeface="+mj-lt"/>
              <a:buAutoNum type="arabicPeriod"/>
            </a:pPr>
            <a:r>
              <a:rPr lang="en-US" sz="2600" dirty="0" smtClean="0">
                <a:latin typeface="Book Antiqua" pitchFamily="18" charset="0"/>
              </a:rPr>
              <a:t>Design science investigations around core concepts</a:t>
            </a:r>
          </a:p>
          <a:p>
            <a:pPr marL="457200" indent="-457200" algn="l" rtl="0">
              <a:buFont typeface="+mj-lt"/>
              <a:buAutoNum type="arabicPeriod"/>
            </a:pPr>
            <a:endParaRPr lang="en-US" sz="2600" dirty="0" smtClean="0">
              <a:latin typeface="Book Antiqua" pitchFamily="18" charset="0"/>
            </a:endParaRPr>
          </a:p>
          <a:p>
            <a:pPr marL="457200" indent="-457200" algn="l" rtl="0">
              <a:buFont typeface="+mj-lt"/>
              <a:buAutoNum type="arabicPeriod"/>
            </a:pPr>
            <a:r>
              <a:rPr lang="en-US" sz="2600" dirty="0" smtClean="0">
                <a:latin typeface="Book Antiqua" pitchFamily="18" charset="0"/>
              </a:rPr>
              <a:t>Understand the need for learning progressions</a:t>
            </a:r>
          </a:p>
          <a:p>
            <a:pPr marL="457200" indent="-457200" algn="l" rtl="0">
              <a:buFont typeface="+mj-lt"/>
              <a:buAutoNum type="arabicPeriod"/>
            </a:pPr>
            <a:endParaRPr lang="en-US" sz="2600" dirty="0" smtClean="0">
              <a:latin typeface="Book Antiqua" pitchFamily="18" charset="0"/>
            </a:endParaRPr>
          </a:p>
          <a:p>
            <a:pPr marL="457200" indent="-457200" algn="l" rtl="0">
              <a:buFont typeface="+mj-lt"/>
              <a:buAutoNum type="arabicPeriod"/>
            </a:pPr>
            <a:r>
              <a:rPr lang="en-US" sz="2600" dirty="0" smtClean="0">
                <a:latin typeface="Book Antiqua" pitchFamily="18" charset="0"/>
              </a:rPr>
              <a:t>Recognize common misconceptions and be able to respond </a:t>
            </a:r>
          </a:p>
          <a:p>
            <a:pPr marL="457200" indent="-457200" algn="l" rtl="0">
              <a:buFont typeface="+mj-lt"/>
              <a:buAutoNum type="arabicPeriod"/>
            </a:pPr>
            <a:endParaRPr lang="en-US" sz="2600" dirty="0" smtClean="0">
              <a:latin typeface="Book Antiqua" pitchFamily="18" charset="0"/>
            </a:endParaRPr>
          </a:p>
          <a:p>
            <a:pPr marL="457200" indent="-457200" algn="l" rtl="0">
              <a:buFont typeface="+mj-lt"/>
              <a:buAutoNum type="arabicPeriod"/>
            </a:pPr>
            <a:r>
              <a:rPr lang="en-US" sz="2600" dirty="0" smtClean="0">
                <a:latin typeface="Book Antiqua" pitchFamily="18" charset="0"/>
              </a:rPr>
              <a:t>Use open-ended questions to assess children’s conceptual understanding</a:t>
            </a:r>
          </a:p>
          <a:p>
            <a:pPr marL="457200" indent="-457200" algn="l" rtl="0">
              <a:buFont typeface="+mj-lt"/>
              <a:buAutoNum type="arabicPeriod"/>
            </a:pPr>
            <a:endParaRPr lang="en-US" sz="2600" dirty="0" smtClean="0">
              <a:latin typeface="Book Antiqua" pitchFamily="18" charset="0"/>
            </a:endParaRPr>
          </a:p>
          <a:p>
            <a:pPr marL="457200" indent="-457200" algn="l" rtl="0">
              <a:buFont typeface="+mj-lt"/>
              <a:buAutoNum type="arabicPeriod"/>
            </a:pPr>
            <a:r>
              <a:rPr lang="en-US" sz="2600" dirty="0" smtClean="0">
                <a:latin typeface="Book Antiqua" pitchFamily="18" charset="0"/>
              </a:rPr>
              <a:t>Provide children with exciting science experiences that extend their natural fascination with the world and help them learn the science skills and concepts they will need in later schooling and in life</a:t>
            </a:r>
          </a:p>
          <a:p>
            <a:pPr marL="457200" indent="-457200" algn="l" rtl="0">
              <a:buFont typeface="+mj-lt"/>
              <a:buAutoNum type="arabicPeriod"/>
            </a:pPr>
            <a:endParaRPr lang="en-US" sz="2600" dirty="0">
              <a:latin typeface="Book Antiqua" pitchFamily="18" charset="0"/>
            </a:endParaRPr>
          </a:p>
          <a:p>
            <a:pPr marL="457200" indent="-457200" algn="l" rtl="0">
              <a:buFont typeface="+mj-lt"/>
              <a:buAutoNum type="arabicPeriod"/>
            </a:pPr>
            <a:r>
              <a:rPr lang="en-US" sz="2600" dirty="0" smtClean="0">
                <a:latin typeface="Book Antiqua" pitchFamily="18" charset="0"/>
              </a:rPr>
              <a:t>Reflect on their teaching to develop a personal approach to the teaching of science</a:t>
            </a:r>
          </a:p>
          <a:p>
            <a:pPr lvl="0" algn="l" defTabSz="356362">
              <a:lnSpc>
                <a:spcPct val="200000"/>
              </a:lnSpc>
              <a:defRPr sz="1800"/>
            </a:pPr>
            <a:endParaRPr sz="1952" b="1" dirty="0"/>
          </a:p>
          <a:p>
            <a:pPr lvl="0" algn="l" defTabSz="356362">
              <a:defRPr sz="1800"/>
            </a:pPr>
            <a:r>
              <a:rPr sz="1952" dirty="0"/>
              <a:t> </a:t>
            </a: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1295400"/>
            <a:ext cx="12039600" cy="1447800"/>
          </a:xfrm>
        </p:spPr>
        <p:txBody>
          <a:bodyPr>
            <a:normAutofit/>
          </a:bodyPr>
          <a:lstStyle/>
          <a:p>
            <a:r>
              <a:rPr lang="en-US" b="1" dirty="0" smtClean="0">
                <a:latin typeface="Chalkduster"/>
                <a:cs typeface="Chalkduster"/>
              </a:rPr>
              <a:t>Assignment/Homework</a:t>
            </a:r>
            <a:endParaRPr lang="en-US" b="1" dirty="0">
              <a:latin typeface="Chalkduster"/>
              <a:cs typeface="Chalkduster"/>
            </a:endParaRPr>
          </a:p>
        </p:txBody>
      </p:sp>
      <p:sp>
        <p:nvSpPr>
          <p:cNvPr id="3" name="TextBox 2"/>
          <p:cNvSpPr txBox="1"/>
          <p:nvPr/>
        </p:nvSpPr>
        <p:spPr>
          <a:xfrm>
            <a:off x="482600" y="3505200"/>
            <a:ext cx="12115800"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742950" marR="0" indent="-742950" algn="l" defTabSz="584200" rtl="0" fontAlgn="auto" latinLnBrk="1" hangingPunct="0">
              <a:lnSpc>
                <a:spcPct val="100000"/>
              </a:lnSpc>
              <a:spcBef>
                <a:spcPts val="0"/>
              </a:spcBef>
              <a:spcAft>
                <a:spcPts val="0"/>
              </a:spcAft>
              <a:buClrTx/>
              <a:buSzTx/>
              <a:buFontTx/>
              <a:buAutoNum type="arabicPeriod"/>
              <a:tabLst/>
            </a:pPr>
            <a:r>
              <a:rPr lang="en-US" dirty="0" smtClean="0">
                <a:solidFill>
                  <a:srgbClr val="000000"/>
                </a:solidFill>
              </a:rPr>
              <a:t>What do you think why we teach science? </a:t>
            </a:r>
          </a:p>
          <a:p>
            <a:pPr marL="742950" marR="0" indent="-742950" algn="l" defTabSz="584200" rtl="0" fontAlgn="auto" latinLnBrk="1" hangingPunct="0">
              <a:lnSpc>
                <a:spcPct val="100000"/>
              </a:lnSpc>
              <a:spcBef>
                <a:spcPts val="0"/>
              </a:spcBef>
              <a:spcAft>
                <a:spcPts val="0"/>
              </a:spcAft>
              <a:buClrTx/>
              <a:buSzTx/>
              <a:buFontTx/>
              <a:buAutoNum type="arabicPeriod"/>
              <a:tabLst/>
            </a:pPr>
            <a:endParaRPr lang="en-US" dirty="0" smtClean="0">
              <a:solidFill>
                <a:srgbClr val="000000"/>
              </a:solidFill>
            </a:endParaRPr>
          </a:p>
          <a:p>
            <a:pPr marR="0" algn="l" defTabSz="584200" rtl="0" fontAlgn="auto" latinLnBrk="1" hangingPunct="0">
              <a:lnSpc>
                <a:spcPct val="100000"/>
              </a:lnSpc>
              <a:spcBef>
                <a:spcPts val="0"/>
              </a:spcBef>
              <a:spcAft>
                <a:spcPts val="0"/>
              </a:spcAft>
              <a:buClrTx/>
              <a:buSzTx/>
              <a:tabLst/>
            </a:pPr>
            <a:r>
              <a:rPr lang="en-US" dirty="0">
                <a:solidFill>
                  <a:srgbClr val="000000"/>
                </a:solidFill>
              </a:rPr>
              <a:t>(</a:t>
            </a:r>
            <a:r>
              <a:rPr lang="en-US" dirty="0" smtClean="0">
                <a:solidFill>
                  <a:srgbClr val="000000"/>
                </a:solidFill>
              </a:rPr>
              <a:t>Go to discussion board on LMS and share your thoughts)  </a:t>
            </a:r>
          </a:p>
        </p:txBody>
      </p:sp>
      <p:sp>
        <p:nvSpPr>
          <p:cNvPr id="4" name="TextBox 3"/>
          <p:cNvSpPr txBox="1"/>
          <p:nvPr/>
        </p:nvSpPr>
        <p:spPr>
          <a:xfrm>
            <a:off x="635000" y="5542003"/>
            <a:ext cx="12115800" cy="28725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584200" rtl="0" fontAlgn="auto" latinLnBrk="1" hangingPunct="0">
              <a:lnSpc>
                <a:spcPct val="100000"/>
              </a:lnSpc>
              <a:spcBef>
                <a:spcPts val="0"/>
              </a:spcBef>
              <a:spcAft>
                <a:spcPts val="0"/>
              </a:spcAft>
              <a:buClrTx/>
              <a:buSzTx/>
              <a:tabLst/>
            </a:pPr>
            <a:r>
              <a:rPr lang="en-US" dirty="0" smtClean="0">
                <a:solidFill>
                  <a:srgbClr val="000000"/>
                </a:solidFill>
              </a:rPr>
              <a:t>2. Go the link and see the Science Curriculum</a:t>
            </a:r>
          </a:p>
          <a:p>
            <a:pPr marR="0" algn="l" defTabSz="584200" rtl="0" fontAlgn="auto" latinLnBrk="1" hangingPunct="0">
              <a:lnSpc>
                <a:spcPct val="100000"/>
              </a:lnSpc>
              <a:spcBef>
                <a:spcPts val="0"/>
              </a:spcBef>
              <a:spcAft>
                <a:spcPts val="0"/>
              </a:spcAft>
              <a:buClrTx/>
              <a:buSzTx/>
              <a:tabLst/>
            </a:pPr>
            <a:endParaRPr lang="en-US" dirty="0">
              <a:solidFill>
                <a:srgbClr val="000000"/>
              </a:solidFill>
            </a:endParaRPr>
          </a:p>
          <a:p>
            <a:pPr algn="l" rtl="0" latinLnBrk="1" hangingPunct="0"/>
            <a:r>
              <a:rPr lang="en-US" dirty="0">
                <a:solidFill>
                  <a:srgbClr val="000000"/>
                </a:solidFill>
                <a:hlinkClick r:id="rId2"/>
              </a:rPr>
              <a:t>http://</a:t>
            </a:r>
            <a:r>
              <a:rPr lang="en-US" dirty="0" err="1">
                <a:solidFill>
                  <a:srgbClr val="000000"/>
                </a:solidFill>
                <a:hlinkClick r:id="rId2"/>
              </a:rPr>
              <a:t>www.hec.gov.pk</a:t>
            </a:r>
            <a:r>
              <a:rPr lang="en-US" dirty="0">
                <a:solidFill>
                  <a:srgbClr val="000000"/>
                </a:solidFill>
                <a:hlinkClick r:id="rId2"/>
              </a:rPr>
              <a:t>/</a:t>
            </a:r>
            <a:r>
              <a:rPr lang="en-US" dirty="0" err="1">
                <a:solidFill>
                  <a:srgbClr val="000000"/>
                </a:solidFill>
                <a:hlinkClick r:id="rId2"/>
              </a:rPr>
              <a:t>InsideHEC</a:t>
            </a:r>
            <a:r>
              <a:rPr lang="en-US" dirty="0">
                <a:solidFill>
                  <a:srgbClr val="000000"/>
                </a:solidFill>
                <a:hlinkClick r:id="rId2"/>
              </a:rPr>
              <a:t>/Divisions/AECA/</a:t>
            </a:r>
            <a:r>
              <a:rPr lang="en-US" dirty="0" err="1">
                <a:solidFill>
                  <a:srgbClr val="000000"/>
                </a:solidFill>
                <a:hlinkClick r:id="rId2"/>
              </a:rPr>
              <a:t>CurriculumRevision</a:t>
            </a:r>
            <a:r>
              <a:rPr lang="en-US" dirty="0">
                <a:solidFill>
                  <a:srgbClr val="000000"/>
                </a:solidFill>
                <a:hlinkClick r:id="rId2"/>
              </a:rPr>
              <a:t>/Documents/Science1_Sept13.pdf </a:t>
            </a:r>
            <a:endParaRPr lang="en-US" dirty="0" smtClean="0">
              <a:solidFill>
                <a:srgbClr val="000000"/>
              </a:solidFill>
            </a:endParaRPr>
          </a:p>
          <a:p>
            <a:pPr marR="0" algn="l" defTabSz="584200" rtl="0" fontAlgn="auto" latinLnBrk="1" hangingPunct="0">
              <a:lnSpc>
                <a:spcPct val="100000"/>
              </a:lnSpc>
              <a:spcBef>
                <a:spcPts val="0"/>
              </a:spcBef>
              <a:spcAft>
                <a:spcPts val="0"/>
              </a:spcAft>
              <a:buClrTx/>
              <a:buSzTx/>
              <a:tabLst/>
            </a:pPr>
            <a:endParaRPr lang="en-US" dirty="0" smtClean="0">
              <a:solidFill>
                <a:srgbClr val="000000"/>
              </a:solidFill>
            </a:endParaRPr>
          </a:p>
        </p:txBody>
      </p:sp>
    </p:spTree>
    <p:extLst>
      <p:ext uri="{BB962C8B-B14F-4D97-AF65-F5344CB8AC3E}">
        <p14:creationId xmlns:p14="http://schemas.microsoft.com/office/powerpoint/2010/main" xmlns="" val="1644363221"/>
      </p:ext>
    </p:extLst>
  </p:cSld>
  <p:clrMapOvr>
    <a:masterClrMapping/>
  </p:clrMapOvr>
  <p:transition spd="med"/>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100</TotalTime>
  <Words>333</Words>
  <Application>Microsoft Office PowerPoint</Application>
  <PresentationFormat>Custom</PresentationFormat>
  <Paragraphs>60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White</vt:lpstr>
      <vt:lpstr>Science 1 </vt:lpstr>
      <vt:lpstr>Why we teach Science? </vt:lpstr>
      <vt:lpstr>What's in the course? </vt:lpstr>
      <vt:lpstr>Course Outcomes  </vt:lpstr>
      <vt:lpstr>Teaching-Learning Framework  </vt:lpstr>
      <vt:lpstr>Assignment/Homework</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1</dc:title>
  <dc:creator>Microsoft</dc:creator>
  <cp:lastModifiedBy>NTS</cp:lastModifiedBy>
  <cp:revision>8</cp:revision>
  <dcterms:modified xsi:type="dcterms:W3CDTF">2014-05-29T10:18:58Z</dcterms:modified>
</cp:coreProperties>
</file>