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52"/>
  </p:notesMasterIdLst>
  <p:sldIdLst>
    <p:sldId id="596" r:id="rId2"/>
    <p:sldId id="597" r:id="rId3"/>
    <p:sldId id="598" r:id="rId4"/>
    <p:sldId id="599" r:id="rId5"/>
    <p:sldId id="1029" r:id="rId6"/>
    <p:sldId id="990" r:id="rId7"/>
    <p:sldId id="991" r:id="rId8"/>
    <p:sldId id="992" r:id="rId9"/>
    <p:sldId id="993" r:id="rId10"/>
    <p:sldId id="994" r:id="rId11"/>
    <p:sldId id="995" r:id="rId12"/>
    <p:sldId id="1022" r:id="rId13"/>
    <p:sldId id="1023" r:id="rId14"/>
    <p:sldId id="1024" r:id="rId15"/>
    <p:sldId id="996" r:id="rId16"/>
    <p:sldId id="997" r:id="rId17"/>
    <p:sldId id="998" r:id="rId18"/>
    <p:sldId id="1011" r:id="rId19"/>
    <p:sldId id="1012" r:id="rId20"/>
    <p:sldId id="999" r:id="rId21"/>
    <p:sldId id="1000" r:id="rId22"/>
    <p:sldId id="1002" r:id="rId23"/>
    <p:sldId id="1003" r:id="rId24"/>
    <p:sldId id="1004" r:id="rId25"/>
    <p:sldId id="1005" r:id="rId26"/>
    <p:sldId id="1006" r:id="rId27"/>
    <p:sldId id="1007" r:id="rId28"/>
    <p:sldId id="1008" r:id="rId29"/>
    <p:sldId id="1009" r:id="rId30"/>
    <p:sldId id="848" r:id="rId31"/>
    <p:sldId id="854" r:id="rId32"/>
    <p:sldId id="1020" r:id="rId33"/>
    <p:sldId id="859" r:id="rId34"/>
    <p:sldId id="860" r:id="rId35"/>
    <p:sldId id="1019" r:id="rId36"/>
    <p:sldId id="895" r:id="rId37"/>
    <p:sldId id="1026" r:id="rId38"/>
    <p:sldId id="1017" r:id="rId39"/>
    <p:sldId id="1018" r:id="rId40"/>
    <p:sldId id="916" r:id="rId41"/>
    <p:sldId id="917" r:id="rId42"/>
    <p:sldId id="918" r:id="rId43"/>
    <p:sldId id="920" r:id="rId44"/>
    <p:sldId id="921" r:id="rId45"/>
    <p:sldId id="923" r:id="rId46"/>
    <p:sldId id="924" r:id="rId47"/>
    <p:sldId id="946" r:id="rId48"/>
    <p:sldId id="1030" r:id="rId49"/>
    <p:sldId id="1027" r:id="rId50"/>
    <p:sldId id="1021"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62" autoAdjust="0"/>
    <p:restoredTop sz="94660"/>
  </p:normalViewPr>
  <p:slideViewPr>
    <p:cSldViewPr>
      <p:cViewPr varScale="1">
        <p:scale>
          <a:sx n="65" d="100"/>
          <a:sy n="65" d="100"/>
        </p:scale>
        <p:origin x="-1410"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EE3C16C-0D9B-4F0A-8C90-890036E72960}" type="datetimeFigureOut">
              <a:rPr lang="en-US" smtClean="0"/>
              <a:pPr/>
              <a:t>5/22/2014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FE9046A-939F-4F33-B20F-BCC3EACAE3CE}"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155FD2D-B472-40E6-A2D8-F7497D17A484}" type="slidenum">
              <a:rPr lang="ar-SA"/>
              <a:pPr/>
              <a:t>47</a:t>
            </a:fld>
            <a:endParaRPr lang="en-US"/>
          </a:p>
        </p:txBody>
      </p:sp>
      <p:sp>
        <p:nvSpPr>
          <p:cNvPr id="164866" name="Rectangle 2"/>
          <p:cNvSpPr>
            <a:spLocks noGrp="1" noRot="1" noChangeAspect="1" noChangeArrowheads="1" noTextEdit="1"/>
          </p:cNvSpPr>
          <p:nvPr>
            <p:ph type="sldImg"/>
          </p:nvPr>
        </p:nvSpPr>
        <p:spPr>
          <a:xfrm>
            <a:off x="1152525" y="692150"/>
            <a:ext cx="4554538" cy="3416300"/>
          </a:xfrm>
          <a:ln w="12700" cap="flat">
            <a:solidFill>
              <a:schemeClr val="tx1"/>
            </a:solidFill>
          </a:ln>
        </p:spPr>
      </p:sp>
      <p:sp>
        <p:nvSpPr>
          <p:cNvPr id="164867" name="Rectangle 3"/>
          <p:cNvSpPr>
            <a:spLocks noGrp="1" noChangeArrowheads="1"/>
          </p:cNvSpPr>
          <p:nvPr>
            <p:ph type="body" idx="1"/>
          </p:nvPr>
        </p:nvSpPr>
        <p:spPr>
          <a:xfrm>
            <a:off x="912813" y="4343400"/>
            <a:ext cx="5032375" cy="4114800"/>
          </a:xfrm>
          <a:ln/>
        </p:spPr>
        <p:txBody>
          <a:bodyPr lIns="92084" tIns="46043" rIns="92084" bIns="46043"/>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smtClean="0"/>
              <a:t>Discuss as a class the idea that Arabian Polytheism is condemned as being sinful because it goes against Tawhid.</a:t>
            </a:r>
          </a:p>
        </p:txBody>
      </p:sp>
      <p:sp>
        <p:nvSpPr>
          <p:cNvPr id="2355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798681E-39BA-4F3C-ACBD-6216375069DB}" type="slidenum">
              <a:rPr lang="en-GB" smtClean="0"/>
              <a:pPr fontAlgn="base">
                <a:spcBef>
                  <a:spcPct val="0"/>
                </a:spcBef>
                <a:spcAft>
                  <a:spcPct val="0"/>
                </a:spcAft>
                <a:defRPr/>
              </a:pPr>
              <a:t>49</a:t>
            </a:fld>
            <a:endParaRPr lang="en-GB"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solidFill>
                  <a:srgbClr val="0070C0"/>
                </a:solidFill>
              </a:defRPr>
            </a:lvl1p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rgbClr val="C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FA179B0-F36C-4D73-8491-E48D749811F0}" type="datetime1">
              <a:rPr lang="en-US" smtClean="0"/>
              <a:pPr/>
              <a:t>5/22/2014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C91BCE-F812-4952-A23B-44D6EE9BB165}" type="slidenum">
              <a:rPr lang="en-US" smtClean="0"/>
              <a:pPr/>
              <a:t>‹#›</a:t>
            </a:fld>
            <a:endParaRPr lang="en-US"/>
          </a:p>
        </p:txBody>
      </p:sp>
      <p:cxnSp>
        <p:nvCxnSpPr>
          <p:cNvPr id="8" name="Straight Connector 7"/>
          <p:cNvCxnSpPr/>
          <p:nvPr userDrawn="1"/>
        </p:nvCxnSpPr>
        <p:spPr>
          <a:xfrm>
            <a:off x="0" y="3733800"/>
            <a:ext cx="9144000" cy="0"/>
          </a:xfrm>
          <a:prstGeom prst="line">
            <a:avLst/>
          </a:prstGeom>
          <a:ln w="76200"/>
        </p:spPr>
        <p:style>
          <a:lnRef idx="3">
            <a:schemeClr val="accent2"/>
          </a:lnRef>
          <a:fillRef idx="0">
            <a:schemeClr val="accent2"/>
          </a:fillRef>
          <a:effectRef idx="2">
            <a:schemeClr val="accent2"/>
          </a:effectRef>
          <a:fontRef idx="minor">
            <a:schemeClr val="tx1"/>
          </a:fontRef>
        </p:style>
      </p:cxn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2pPr>
              <a:defRPr>
                <a:solidFill>
                  <a:srgbClr val="0070C0"/>
                </a:solidFill>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DD03461E-DC37-4054-9F6B-6F9393E106CD}" type="datetime1">
              <a:rPr lang="en-US" smtClean="0"/>
              <a:pPr/>
              <a:t>5/22/2014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C91BCE-F812-4952-A23B-44D6EE9BB165}" type="slidenum">
              <a:rPr lang="en-US" smtClean="0"/>
              <a:pPr/>
              <a:t>‹#›</a:t>
            </a:fld>
            <a:r>
              <a:rPr lang="en-US" smtClean="0"/>
              <a:t> of 40</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7D9196E-FF00-4110-B8A6-234BF8BA09E4}" type="datetime1">
              <a:rPr lang="en-US" smtClean="0"/>
              <a:pPr/>
              <a:t>5/22/2014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C91BCE-F812-4952-A23B-44D6EE9BB16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597E5FE-650F-4C51-AC27-2E8C7B704F89}" type="datetime1">
              <a:rPr lang="en-US" smtClean="0"/>
              <a:pPr/>
              <a:t>5/22/2014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C91BCE-F812-4952-A23B-44D6EE9BB16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C169A00-B168-4422-BCB3-BB76F7D2C90D}" type="datetime1">
              <a:rPr lang="en-US" smtClean="0"/>
              <a:pPr/>
              <a:t>5/22/2014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8C91BCE-F812-4952-A23B-44D6EE9BB16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00BA765-C4BE-43E7-A77A-74339A0E1CE4}" type="datetime1">
              <a:rPr lang="en-US" smtClean="0"/>
              <a:pPr/>
              <a:t>5/22/2014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8C91BCE-F812-4952-A23B-44D6EE9BB16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1BBCC0-A0F5-4106-8CE3-D466692C3081}" type="datetime1">
              <a:rPr lang="en-US" smtClean="0"/>
              <a:pPr/>
              <a:t>5/22/2014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8C91BCE-F812-4952-A23B-44D6EE9BB16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7D7381-2EAA-4414-A38F-E49F3CED74B0}" type="datetime1">
              <a:rPr lang="en-US" smtClean="0"/>
              <a:pPr/>
              <a:t>5/22/2014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C91BCE-F812-4952-A23B-44D6EE9BB16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A94B6A-4504-49EB-904F-4D8D177EC8C9}" type="datetime1">
              <a:rPr lang="en-US" smtClean="0"/>
              <a:pPr/>
              <a:t>5/22/2014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C91BCE-F812-4952-A23B-44D6EE9BB16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FFECF25-3070-4056-9E4B-76AA8CF7B139}" type="datetime1">
              <a:rPr lang="en-US" smtClean="0"/>
              <a:pPr/>
              <a:t>5/22/2014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C91BCE-F812-4952-A23B-44D6EE9BB16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D4B1031-974C-40B5-BFDB-A2E3665A48D5}" type="datetime1">
              <a:rPr lang="en-US" smtClean="0"/>
              <a:pPr/>
              <a:t>5/22/2014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C91BCE-F812-4952-A23B-44D6EE9BB16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152400"/>
            <a:ext cx="84582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AE94C4-0E2C-479D-808C-17867F754C91}" type="datetime1">
              <a:rPr lang="en-US" smtClean="0"/>
              <a:pPr/>
              <a:t>5/22/2014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C91BCE-F812-4952-A23B-44D6EE9BB165}" type="slidenum">
              <a:rPr lang="en-US" smtClean="0"/>
              <a:pPr/>
              <a:t>‹#›</a:t>
            </a:fld>
            <a:r>
              <a:rPr lang="en-US" smtClean="0"/>
              <a:t> of 40</a:t>
            </a:r>
            <a:endParaRPr lang="en-US"/>
          </a:p>
        </p:txBody>
      </p:sp>
      <p:cxnSp>
        <p:nvCxnSpPr>
          <p:cNvPr id="7" name="Straight Connector 6"/>
          <p:cNvCxnSpPr/>
          <p:nvPr userDrawn="1"/>
        </p:nvCxnSpPr>
        <p:spPr>
          <a:xfrm>
            <a:off x="0" y="1447800"/>
            <a:ext cx="9144000" cy="0"/>
          </a:xfrm>
          <a:prstGeom prst="line">
            <a:avLst/>
          </a:prstGeom>
          <a:ln w="76200"/>
        </p:spPr>
        <p:style>
          <a:lnRef idx="3">
            <a:schemeClr val="accent2"/>
          </a:lnRef>
          <a:fillRef idx="0">
            <a:schemeClr val="accent2"/>
          </a:fillRef>
          <a:effectRef idx="2">
            <a:schemeClr val="accent2"/>
          </a:effectRef>
          <a:fontRef idx="minor">
            <a:schemeClr val="tx1"/>
          </a:fontRef>
        </p:style>
      </p:cxn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rgbClr val="0070C0"/>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0070C0"/>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C00000"/>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78C91BCE-F812-4952-A23B-44D6EE9BB165}" type="slidenum">
              <a:rPr lang="en-US" smtClean="0"/>
              <a:pPr/>
              <a:t>1</a:t>
            </a:fld>
            <a:endParaRPr lang="en-US"/>
          </a:p>
        </p:txBody>
      </p:sp>
      <p:pic>
        <p:nvPicPr>
          <p:cNvPr id="4" name="irc_mi" descr="http://www.2muslims.com/images/postcards/postcards/Bismillah/bismillah_islamic_gallery_Bism002-m_jpg.jpg"/>
          <p:cNvPicPr/>
          <p:nvPr/>
        </p:nvPicPr>
        <p:blipFill>
          <a:blip r:embed="rId2" cstate="print"/>
          <a:srcRect b="5322"/>
          <a:stretch>
            <a:fillRect/>
          </a:stretch>
        </p:blipFill>
        <p:spPr bwMode="auto">
          <a:xfrm>
            <a:off x="0" y="0"/>
            <a:ext cx="9143999" cy="6858000"/>
          </a:xfrm>
          <a:prstGeom prst="rect">
            <a:avLst/>
          </a:prstGeom>
          <a:noFill/>
          <a:ln w="9525">
            <a:noFill/>
            <a:miter lim="800000"/>
            <a:headEnd/>
            <a:tailEnd/>
          </a:ln>
        </p:spPr>
      </p:pic>
      <p:sp>
        <p:nvSpPr>
          <p:cNvPr id="5" name="Rectangle 4"/>
          <p:cNvSpPr/>
          <p:nvPr/>
        </p:nvSpPr>
        <p:spPr>
          <a:xfrm>
            <a:off x="4447607" y="3244334"/>
            <a:ext cx="248786" cy="369332"/>
          </a:xfrm>
          <a:prstGeom prst="rect">
            <a:avLst/>
          </a:prstGeom>
        </p:spPr>
        <p:txBody>
          <a:bodyPr wrap="none">
            <a:spAutoFit/>
          </a:bodyPr>
          <a:lstStyle/>
          <a:p>
            <a:r>
              <a:rPr lang="en-US" smtClean="0"/>
              <a:t> </a:t>
            </a:r>
            <a:endParaRPr lang="en-US"/>
          </a:p>
        </p:txBody>
      </p:sp>
    </p:spTree>
  </p:cSld>
  <p:clrMapOvr>
    <a:masterClrMapping/>
  </p:clrMapOvr>
  <p:transition>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524000"/>
            <a:ext cx="7772400" cy="1905000"/>
          </a:xfrm>
          <a:solidFill>
            <a:schemeClr val="accent2">
              <a:lumMod val="75000"/>
            </a:schemeClr>
          </a:solidFill>
        </p:spPr>
        <p:style>
          <a:lnRef idx="2">
            <a:schemeClr val="dk1">
              <a:shade val="50000"/>
            </a:schemeClr>
          </a:lnRef>
          <a:fillRef idx="1">
            <a:schemeClr val="dk1"/>
          </a:fillRef>
          <a:effectRef idx="0">
            <a:schemeClr val="dk1"/>
          </a:effectRef>
          <a:fontRef idx="minor">
            <a:schemeClr val="lt1"/>
          </a:fontRef>
        </p:style>
        <p:txBody>
          <a:bodyPr>
            <a:normAutofit fontScale="90000"/>
          </a:bodyPr>
          <a:lstStyle/>
          <a:p>
            <a:r>
              <a:rPr lang="en-US" sz="7300" smtClean="0">
                <a:solidFill>
                  <a:srgbClr val="FF0000"/>
                </a:solidFill>
              </a:rPr>
              <a:t>Islamic</a:t>
            </a:r>
            <a:r>
              <a:rPr lang="en-US" sz="9800" smtClean="0">
                <a:solidFill>
                  <a:srgbClr val="FF0000"/>
                </a:solidFill>
              </a:rPr>
              <a:t> </a:t>
            </a:r>
            <a:r>
              <a:rPr lang="en-US" sz="7300" smtClean="0">
                <a:solidFill>
                  <a:srgbClr val="FF0000"/>
                </a:solidFill>
              </a:rPr>
              <a:t>Studies</a:t>
            </a:r>
            <a:r>
              <a:rPr lang="en-US" sz="6000" smtClean="0">
                <a:solidFill>
                  <a:srgbClr val="FF0000"/>
                </a:solidFill>
              </a:rPr>
              <a:t/>
            </a:r>
            <a:br>
              <a:rPr lang="en-US" sz="6000" smtClean="0">
                <a:solidFill>
                  <a:srgbClr val="FF0000"/>
                </a:solidFill>
              </a:rPr>
            </a:br>
            <a:r>
              <a:rPr lang="en-US" sz="4000" smtClean="0">
                <a:solidFill>
                  <a:srgbClr val="FF0000"/>
                </a:solidFill>
              </a:rPr>
              <a:t>course code 104</a:t>
            </a:r>
            <a:endParaRPr lang="en-US" sz="6000">
              <a:solidFill>
                <a:srgbClr val="FF0000"/>
              </a:solidFill>
            </a:endParaRPr>
          </a:p>
        </p:txBody>
      </p:sp>
      <p:sp>
        <p:nvSpPr>
          <p:cNvPr id="3" name="Subtitle 2"/>
          <p:cNvSpPr>
            <a:spLocks noGrp="1"/>
          </p:cNvSpPr>
          <p:nvPr>
            <p:ph type="subTitle" idx="1"/>
          </p:nvPr>
        </p:nvSpPr>
        <p:spPr>
          <a:xfrm>
            <a:off x="457200" y="3886200"/>
            <a:ext cx="8382000" cy="1752600"/>
          </a:xfrm>
        </p:spPr>
        <p:txBody>
          <a:bodyPr/>
          <a:lstStyle/>
          <a:p>
            <a:r>
              <a:rPr lang="en-US" smtClean="0"/>
              <a:t>Associate Degree Education ADE/B.Ed(Hons)Elementary</a:t>
            </a:r>
          </a:p>
          <a:p>
            <a:r>
              <a:rPr lang="en-US" smtClean="0"/>
              <a:t>Semester I</a:t>
            </a:r>
          </a:p>
          <a:p>
            <a:endParaRPr lang="en-US"/>
          </a:p>
        </p:txBody>
      </p:sp>
      <p:sp>
        <p:nvSpPr>
          <p:cNvPr id="4" name="Slide Number Placeholder 3"/>
          <p:cNvSpPr>
            <a:spLocks noGrp="1"/>
          </p:cNvSpPr>
          <p:nvPr>
            <p:ph type="sldNum" sz="quarter" idx="12"/>
          </p:nvPr>
        </p:nvSpPr>
        <p:spPr/>
        <p:txBody>
          <a:bodyPr/>
          <a:lstStyle/>
          <a:p>
            <a:fld id="{78C91BCE-F812-4952-A23B-44D6EE9BB165}"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762000" y="2209800"/>
            <a:ext cx="7623175" cy="1524000"/>
          </a:xfrm>
        </p:spPr>
        <p:txBody>
          <a:bodyPr>
            <a:normAutofit/>
          </a:bodyPr>
          <a:lstStyle/>
          <a:p>
            <a:pPr algn="ctr"/>
            <a:r>
              <a:rPr lang="en-US" sz="8000" b="1" smtClean="0"/>
              <a:t>Lectuere#09</a:t>
            </a:r>
            <a:endParaRPr lang="en-US" sz="8000"/>
          </a:p>
        </p:txBody>
      </p:sp>
      <p:pic>
        <p:nvPicPr>
          <p:cNvPr id="2058" name="Picture 10" descr="untitled"/>
          <p:cNvPicPr>
            <a:picLocks noChangeAspect="1" noChangeArrowheads="1"/>
          </p:cNvPicPr>
          <p:nvPr/>
        </p:nvPicPr>
        <p:blipFill>
          <a:blip r:embed="rId2" cstate="print"/>
          <a:srcRect/>
          <a:stretch>
            <a:fillRect/>
          </a:stretch>
        </p:blipFill>
        <p:spPr bwMode="auto">
          <a:xfrm>
            <a:off x="685800" y="1371600"/>
            <a:ext cx="2876550" cy="866775"/>
          </a:xfrm>
          <a:prstGeom prst="rect">
            <a:avLst/>
          </a:prstGeom>
          <a:noFill/>
        </p:spPr>
      </p:pic>
      <p:sp>
        <p:nvSpPr>
          <p:cNvPr id="4" name="Slide Number Placeholder 3"/>
          <p:cNvSpPr>
            <a:spLocks noGrp="1"/>
          </p:cNvSpPr>
          <p:nvPr>
            <p:ph type="sldNum" sz="quarter" idx="12"/>
          </p:nvPr>
        </p:nvSpPr>
        <p:spPr/>
        <p:txBody>
          <a:bodyPr/>
          <a:lstStyle/>
          <a:p>
            <a:fld id="{78C91BCE-F812-4952-A23B-44D6EE9BB165}" type="slidenum">
              <a:rPr lang="en-US" smtClean="0"/>
              <a:pPr/>
              <a:t>3</a:t>
            </a:fld>
            <a:endParaRPr lang="en-US"/>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p:txBody>
          <a:bodyPr>
            <a:normAutofit/>
          </a:bodyPr>
          <a:lstStyle/>
          <a:p>
            <a:r>
              <a:rPr lang="en-US" sz="3600" smtClean="0"/>
              <a:t>By Muhammad Imran</a:t>
            </a:r>
            <a:endParaRPr lang="en-US" sz="3600"/>
          </a:p>
        </p:txBody>
      </p:sp>
      <p:sp>
        <p:nvSpPr>
          <p:cNvPr id="5" name="Title 4"/>
          <p:cNvSpPr>
            <a:spLocks noGrp="1"/>
          </p:cNvSpPr>
          <p:nvPr>
            <p:ph type="ctrTitle"/>
          </p:nvPr>
        </p:nvSpPr>
        <p:spPr>
          <a:xfrm>
            <a:off x="685800" y="1524001"/>
            <a:ext cx="7772400" cy="1600200"/>
          </a:xfrm>
        </p:spPr>
        <p:txBody>
          <a:bodyPr/>
          <a:lstStyle/>
          <a:p>
            <a:r>
              <a:rPr lang="en-US" b="1" smtClean="0"/>
              <a:t>Introduction to Holy Quran and Quranic Studies</a:t>
            </a:r>
            <a:endParaRPr lang="en-US" b="1"/>
          </a:p>
        </p:txBody>
      </p:sp>
      <p:sp>
        <p:nvSpPr>
          <p:cNvPr id="6" name="Slide Number Placeholder 5"/>
          <p:cNvSpPr>
            <a:spLocks noGrp="1"/>
          </p:cNvSpPr>
          <p:nvPr>
            <p:ph type="sldNum" sz="quarter" idx="12"/>
          </p:nvPr>
        </p:nvSpPr>
        <p:spPr/>
        <p:txBody>
          <a:bodyPr/>
          <a:lstStyle/>
          <a:p>
            <a:fld id="{78C91BCE-F812-4952-A23B-44D6EE9BB165}"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09600" y="304800"/>
            <a:ext cx="7772400" cy="914400"/>
          </a:xfrm>
        </p:spPr>
        <p:txBody>
          <a:bodyPr/>
          <a:lstStyle/>
          <a:p>
            <a:r>
              <a:rPr lang="en-US" sz="5400" b="1" u="sng" smtClean="0">
                <a:solidFill>
                  <a:schemeClr val="accent6">
                    <a:lumMod val="75000"/>
                  </a:schemeClr>
                </a:solidFill>
                <a:effectLst>
                  <a:outerShdw blurRad="38100" dist="38100" dir="2700000" algn="tl">
                    <a:srgbClr val="000000">
                      <a:alpha val="43137"/>
                    </a:srgbClr>
                  </a:outerShdw>
                </a:effectLst>
                <a:latin typeface="Rockwell" pitchFamily="18" charset="0"/>
              </a:rPr>
              <a:t>Out Lines</a:t>
            </a:r>
            <a:endParaRPr lang="en-US" sz="5400" b="1" u="sng">
              <a:solidFill>
                <a:schemeClr val="accent6">
                  <a:lumMod val="75000"/>
                </a:schemeClr>
              </a:solidFill>
              <a:effectLst>
                <a:outerShdw blurRad="38100" dist="38100" dir="2700000" algn="tl">
                  <a:srgbClr val="000000">
                    <a:alpha val="43137"/>
                  </a:srgbClr>
                </a:outerShdw>
              </a:effectLst>
            </a:endParaRPr>
          </a:p>
        </p:txBody>
      </p:sp>
      <p:sp>
        <p:nvSpPr>
          <p:cNvPr id="10243" name="Rectangle 3"/>
          <p:cNvSpPr>
            <a:spLocks noGrp="1" noChangeArrowheads="1"/>
          </p:cNvSpPr>
          <p:nvPr>
            <p:ph type="body" idx="1"/>
          </p:nvPr>
        </p:nvSpPr>
        <p:spPr>
          <a:xfrm>
            <a:off x="0" y="1524000"/>
            <a:ext cx="5334000" cy="5181600"/>
          </a:xfrm>
        </p:spPr>
        <p:txBody>
          <a:bodyPr>
            <a:normAutofit/>
          </a:bodyPr>
          <a:lstStyle/>
          <a:p>
            <a:pPr lvl="1">
              <a:buFont typeface="Wingdings"/>
              <a:buChar char="v"/>
            </a:pPr>
            <a:r>
              <a:rPr lang="en-US" sz="3200" b="1" smtClean="0">
                <a:latin typeface="AvantGarde Md BT" pitchFamily="34" charset="0"/>
              </a:rPr>
              <a:t>Introduction to Quran </a:t>
            </a:r>
          </a:p>
          <a:p>
            <a:pPr lvl="1">
              <a:buFont typeface="Wingdings"/>
              <a:buChar char="v"/>
            </a:pPr>
            <a:r>
              <a:rPr lang="en-US" sz="3200" b="1" smtClean="0">
                <a:latin typeface="AvantGarde Md BT" pitchFamily="34" charset="0"/>
              </a:rPr>
              <a:t>Quranic studies</a:t>
            </a:r>
          </a:p>
          <a:p>
            <a:pPr lvl="1">
              <a:buFont typeface="Wingdings"/>
              <a:buChar char="v"/>
            </a:pPr>
            <a:r>
              <a:rPr lang="en-US" sz="3200" b="1" smtClean="0">
                <a:latin typeface="AvantGarde Md BT" pitchFamily="34" charset="0"/>
              </a:rPr>
              <a:t>History of Quran</a:t>
            </a:r>
          </a:p>
          <a:p>
            <a:pPr lvl="1">
              <a:buFont typeface="Wingdings"/>
              <a:buChar char="v"/>
            </a:pPr>
            <a:r>
              <a:rPr lang="en-US" sz="3200" b="1" smtClean="0">
                <a:latin typeface="AvantGarde Md BT" pitchFamily="34" charset="0"/>
              </a:rPr>
              <a:t>uloom-ul-Quran</a:t>
            </a:r>
          </a:p>
          <a:p>
            <a:pPr lvl="1">
              <a:buFont typeface="Wingdings"/>
              <a:buChar char="v"/>
            </a:pPr>
            <a:r>
              <a:rPr lang="en-US" sz="3200" b="1" smtClean="0">
                <a:latin typeface="AvantGarde Md BT" pitchFamily="34" charset="0"/>
              </a:rPr>
              <a:t>Characterestics of Quran</a:t>
            </a:r>
            <a:endParaRPr lang="en-US" b="1" smtClean="0">
              <a:latin typeface="AvantGarde Md BT" pitchFamily="34" charset="0"/>
            </a:endParaRPr>
          </a:p>
          <a:p>
            <a:pPr lvl="1">
              <a:buNone/>
            </a:pPr>
            <a:endParaRPr lang="en-US" b="1" smtClean="0">
              <a:latin typeface="AvantGarde Md BT" pitchFamily="34" charset="0"/>
            </a:endParaRPr>
          </a:p>
          <a:p>
            <a:pPr lvl="1">
              <a:buFont typeface="Wingdings"/>
              <a:buChar char="v"/>
            </a:pPr>
            <a:endParaRPr lang="en-US" b="1" smtClean="0">
              <a:latin typeface="AvantGarde Md BT" pitchFamily="34" charset="0"/>
            </a:endParaRPr>
          </a:p>
        </p:txBody>
      </p:sp>
      <p:sp>
        <p:nvSpPr>
          <p:cNvPr id="4" name="Slide Number Placeholder 3"/>
          <p:cNvSpPr>
            <a:spLocks noGrp="1"/>
          </p:cNvSpPr>
          <p:nvPr>
            <p:ph type="sldNum" sz="quarter" idx="12"/>
          </p:nvPr>
        </p:nvSpPr>
        <p:spPr/>
        <p:txBody>
          <a:bodyPr/>
          <a:lstStyle/>
          <a:p>
            <a:fld id="{78C91BCE-F812-4952-A23B-44D6EE9BB165}" type="slidenum">
              <a:rPr lang="en-US" smtClean="0"/>
              <a:pPr/>
              <a:t>5</a:t>
            </a:fld>
            <a:endParaRPr lang="en-US"/>
          </a:p>
        </p:txBody>
      </p:sp>
      <p:pic>
        <p:nvPicPr>
          <p:cNvPr id="1026" name="Picture 2" descr="http://www.shahinshah.com/images/pakistan/al-quran.jpg"/>
          <p:cNvPicPr>
            <a:picLocks noChangeAspect="1" noChangeArrowheads="1"/>
          </p:cNvPicPr>
          <p:nvPr/>
        </p:nvPicPr>
        <p:blipFill>
          <a:blip r:embed="rId2" cstate="print"/>
          <a:srcRect/>
          <a:stretch>
            <a:fillRect/>
          </a:stretch>
        </p:blipFill>
        <p:spPr bwMode="auto">
          <a:xfrm>
            <a:off x="5334000" y="1447800"/>
            <a:ext cx="3810000" cy="541020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normAutofit/>
          </a:bodyPr>
          <a:lstStyle/>
          <a:p>
            <a:pPr eaLnBrk="1" hangingPunct="1">
              <a:defRPr/>
            </a:pPr>
            <a:r>
              <a:rPr lang="en-US" sz="4000" smtClean="0"/>
              <a:t>Introcuction to Holy Quran</a:t>
            </a:r>
            <a:endParaRPr lang="en-US" sz="4000" dirty="0" smtClean="0"/>
          </a:p>
        </p:txBody>
      </p:sp>
      <p:sp>
        <p:nvSpPr>
          <p:cNvPr id="3075" name="AutoShape 3"/>
          <p:cNvSpPr>
            <a:spLocks noGrp="1" noChangeAspect="1" noChangeArrowheads="1"/>
          </p:cNvSpPr>
          <p:nvPr>
            <p:ph type="body" idx="1"/>
          </p:nvPr>
        </p:nvSpPr>
        <p:spPr>
          <a:xfrm>
            <a:off x="228600" y="1447800"/>
            <a:ext cx="8765498" cy="5105400"/>
          </a:xfrm>
        </p:spPr>
        <p:txBody>
          <a:bodyPr>
            <a:normAutofit/>
          </a:bodyPr>
          <a:lstStyle/>
          <a:p>
            <a:pPr algn="ctr">
              <a:defRPr/>
            </a:pPr>
            <a:r>
              <a:rPr lang="en-US" sz="4000" smtClean="0">
                <a:solidFill>
                  <a:srgbClr val="C00000"/>
                </a:solidFill>
              </a:rPr>
              <a:t> </a:t>
            </a:r>
            <a:r>
              <a:rPr lang="arn-CL" sz="4000" b="1" smtClean="0">
                <a:solidFill>
                  <a:srgbClr val="C00000"/>
                </a:solidFill>
              </a:rPr>
              <a:t>Meaning of the word Quran</a:t>
            </a:r>
            <a:endParaRPr lang="en-US" sz="2400" b="1" smtClean="0">
              <a:solidFill>
                <a:srgbClr val="C00000"/>
              </a:solidFill>
            </a:endParaRPr>
          </a:p>
          <a:p>
            <a:pPr>
              <a:defRPr/>
            </a:pPr>
            <a:r>
              <a:rPr lang="arn-CL" sz="2400" smtClean="0"/>
              <a:t>This word is derived from the </a:t>
            </a:r>
            <a:endParaRPr lang="ar-EG" sz="2400" smtClean="0"/>
          </a:p>
          <a:p>
            <a:pPr>
              <a:defRPr/>
            </a:pPr>
            <a:r>
              <a:rPr lang="ar-EG" sz="2400" smtClean="0"/>
              <a:t>ق.ر.أ.</a:t>
            </a:r>
            <a:r>
              <a:rPr lang="arn-CL" sz="2400" smtClean="0"/>
              <a:t>Arabic roots</a:t>
            </a:r>
            <a:endParaRPr lang="en-US" sz="2400" smtClean="0"/>
          </a:p>
          <a:p>
            <a:pPr>
              <a:defRPr/>
            </a:pPr>
            <a:r>
              <a:rPr lang="en-US" sz="2400" smtClean="0"/>
              <a:t>The word (qiraah) is also derived from the same roots. So the meaning of (qiraah) is reading and recitation. The word Qur’n in the tense of exaggeration. So the literal meaning of the word Qura’n is the widely read book. So:</a:t>
            </a:r>
          </a:p>
          <a:p>
            <a:pPr>
              <a:defRPr/>
            </a:pPr>
            <a:r>
              <a:rPr lang="en-US" sz="2400" smtClean="0"/>
              <a:t>Qira’ah means: reading and recitation.</a:t>
            </a:r>
          </a:p>
          <a:p>
            <a:pPr>
              <a:defRPr/>
            </a:pPr>
            <a:r>
              <a:rPr lang="en-US" sz="2400" smtClean="0"/>
              <a:t>And Qura’n means the widely read book. </a:t>
            </a:r>
          </a:p>
          <a:p>
            <a:pPr>
              <a:defRPr/>
            </a:pPr>
            <a:r>
              <a:rPr lang="en-US" sz="2400" smtClean="0"/>
              <a:t>No doubt that the holy Qura’n is recited widely.. </a:t>
            </a:r>
          </a:p>
          <a:p>
            <a:pPr eaLnBrk="1" hangingPunct="1">
              <a:buFontTx/>
              <a:buBlip>
                <a:blip r:embed="rId2"/>
              </a:buBlip>
            </a:pPr>
            <a:endParaRPr lang="en-US" sz="2400" smtClean="0"/>
          </a:p>
        </p:txBody>
      </p:sp>
    </p:spTree>
  </p:cSld>
  <p:clrMapOvr>
    <a:masterClrMapping/>
  </p:clrMapOvr>
  <p:transition advTm="13152"/>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Technically it means</a:t>
            </a:r>
            <a:endParaRPr lang="en-US"/>
          </a:p>
        </p:txBody>
      </p:sp>
      <p:sp>
        <p:nvSpPr>
          <p:cNvPr id="3" name="Content Placeholder 2"/>
          <p:cNvSpPr>
            <a:spLocks noGrp="1"/>
          </p:cNvSpPr>
          <p:nvPr>
            <p:ph idx="1"/>
          </p:nvPr>
        </p:nvSpPr>
        <p:spPr/>
        <p:txBody>
          <a:bodyPr/>
          <a:lstStyle/>
          <a:p>
            <a:pPr algn="just">
              <a:defRPr/>
            </a:pPr>
            <a:r>
              <a:rPr lang="en-US" smtClean="0"/>
              <a:t>One of the holy books </a:t>
            </a:r>
            <a:r>
              <a:rPr lang="en-GB" smtClean="0"/>
              <a:t>o</a:t>
            </a:r>
            <a:r>
              <a:rPr lang="en-US" smtClean="0"/>
              <a:t>f Allah which has been revealed to the holy prophet Muhammad (s.a.w.s.) in 23 years.</a:t>
            </a:r>
          </a:p>
          <a:p>
            <a:pPr>
              <a:buBlip>
                <a:blip r:embed="rId2"/>
              </a:buBlip>
            </a:pPr>
            <a:r>
              <a:rPr lang="en-US" smtClean="0"/>
              <a:t>The revelation of the Qur’an started through Wahi (inspiration) from Allah (swt). </a:t>
            </a:r>
          </a:p>
          <a:p>
            <a:pPr>
              <a:defRPr/>
            </a:pPr>
            <a:r>
              <a:rPr lang="en-US" smtClean="0"/>
              <a:t>The first revelation came to the Prophet (pbuh) in Ghare Hera (cave Hera).</a:t>
            </a:r>
          </a:p>
          <a:p>
            <a:pPr>
              <a:defRPr/>
            </a:pPr>
            <a:endParaRPr lang="en-US" smtClean="0"/>
          </a:p>
          <a:p>
            <a:endParaRPr lang="en-US"/>
          </a:p>
        </p:txBody>
      </p:sp>
      <p:sp>
        <p:nvSpPr>
          <p:cNvPr id="4" name="Slide Number Placeholder 3"/>
          <p:cNvSpPr>
            <a:spLocks noGrp="1"/>
          </p:cNvSpPr>
          <p:nvPr>
            <p:ph type="sldNum" sz="quarter" idx="12"/>
          </p:nvPr>
        </p:nvSpPr>
        <p:spPr/>
        <p:txBody>
          <a:bodyPr/>
          <a:lstStyle/>
          <a:p>
            <a:fld id="{78C91BCE-F812-4952-A23B-44D6EE9BB165}" type="slidenum">
              <a:rPr lang="en-US" smtClean="0"/>
              <a:pPr/>
              <a:t>7</a:t>
            </a:fld>
            <a:r>
              <a:rPr lang="en-US" smtClean="0"/>
              <a:t> of 40</a:t>
            </a:r>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685800" y="838200"/>
            <a:ext cx="3810000" cy="1143000"/>
          </a:xfrm>
        </p:spPr>
        <p:txBody>
          <a:bodyPr>
            <a:normAutofit fontScale="90000"/>
          </a:bodyPr>
          <a:lstStyle/>
          <a:p>
            <a:pPr eaLnBrk="1" hangingPunct="1">
              <a:defRPr/>
            </a:pPr>
            <a:r>
              <a:rPr lang="en-US" sz="4000" smtClean="0"/>
              <a:t>The Path to </a:t>
            </a:r>
            <a:br>
              <a:rPr lang="en-US" sz="4000" smtClean="0"/>
            </a:br>
            <a:r>
              <a:rPr lang="en-US" sz="4000" smtClean="0"/>
              <a:t>Cave Hera</a:t>
            </a:r>
          </a:p>
        </p:txBody>
      </p:sp>
      <p:pic>
        <p:nvPicPr>
          <p:cNvPr id="4099" name="Picture 4"/>
          <p:cNvPicPr>
            <a:picLocks noChangeAspect="1" noChangeArrowheads="1"/>
          </p:cNvPicPr>
          <p:nvPr/>
        </p:nvPicPr>
        <p:blipFill>
          <a:blip r:embed="rId2" cstate="print"/>
          <a:srcRect l="19200" b="14285"/>
          <a:stretch>
            <a:fillRect/>
          </a:stretch>
        </p:blipFill>
        <p:spPr bwMode="auto">
          <a:xfrm>
            <a:off x="685800" y="2438400"/>
            <a:ext cx="3848100" cy="3200400"/>
          </a:xfrm>
          <a:prstGeom prst="rect">
            <a:avLst/>
          </a:prstGeom>
          <a:noFill/>
          <a:ln w="57150" cmpd="thinThick">
            <a:solidFill>
              <a:srgbClr val="993366"/>
            </a:solidFill>
            <a:miter lim="800000"/>
            <a:headEnd/>
            <a:tailEnd/>
          </a:ln>
        </p:spPr>
      </p:pic>
      <p:pic>
        <p:nvPicPr>
          <p:cNvPr id="4100" name="Picture 8"/>
          <p:cNvPicPr>
            <a:picLocks noChangeAspect="1" noChangeArrowheads="1"/>
          </p:cNvPicPr>
          <p:nvPr/>
        </p:nvPicPr>
        <p:blipFill>
          <a:blip r:embed="rId3" cstate="print"/>
          <a:srcRect l="12749" r="9163"/>
          <a:stretch>
            <a:fillRect/>
          </a:stretch>
        </p:blipFill>
        <p:spPr bwMode="auto">
          <a:xfrm>
            <a:off x="4800600" y="838200"/>
            <a:ext cx="3733800" cy="3200400"/>
          </a:xfrm>
          <a:prstGeom prst="rect">
            <a:avLst/>
          </a:prstGeom>
          <a:noFill/>
          <a:ln w="57150" cmpd="thinThick">
            <a:solidFill>
              <a:srgbClr val="993366"/>
            </a:solidFill>
            <a:miter lim="800000"/>
            <a:headEnd/>
            <a:tailEnd/>
          </a:ln>
        </p:spPr>
      </p:pic>
      <p:sp>
        <p:nvSpPr>
          <p:cNvPr id="31753" name="Rectangle 9"/>
          <p:cNvSpPr>
            <a:spLocks noChangeArrowheads="1"/>
          </p:cNvSpPr>
          <p:nvPr/>
        </p:nvSpPr>
        <p:spPr bwMode="auto">
          <a:xfrm>
            <a:off x="4724400" y="4419600"/>
            <a:ext cx="3886200" cy="1295400"/>
          </a:xfrm>
          <a:prstGeom prst="rect">
            <a:avLst/>
          </a:prstGeom>
          <a:noFill/>
          <a:ln w="9525">
            <a:noFill/>
            <a:miter lim="800000"/>
            <a:headEnd/>
            <a:tailEnd/>
          </a:ln>
          <a:effectLst>
            <a:outerShdw dist="35921" dir="2700000" algn="ctr" rotWithShape="0">
              <a:srgbClr val="68ECFE"/>
            </a:outerShdw>
          </a:effectLst>
        </p:spPr>
        <p:txBody>
          <a:bodyPr anchor="ctr"/>
          <a:lstStyle/>
          <a:p>
            <a:pPr algn="ctr">
              <a:defRPr/>
            </a:pPr>
            <a:r>
              <a:rPr lang="en-US" sz="4000" b="1">
                <a:solidFill>
                  <a:srgbClr val="065A74"/>
                </a:solidFill>
                <a:latin typeface="Monotype Corsiva" pitchFamily="66" charset="0"/>
              </a:rPr>
              <a:t>Cave Hera in </a:t>
            </a:r>
            <a:br>
              <a:rPr lang="en-US" sz="4000" b="1">
                <a:solidFill>
                  <a:srgbClr val="065A74"/>
                </a:solidFill>
                <a:latin typeface="Monotype Corsiva" pitchFamily="66" charset="0"/>
              </a:rPr>
            </a:br>
            <a:r>
              <a:rPr lang="en-US" sz="4000" b="1">
                <a:solidFill>
                  <a:srgbClr val="065A74"/>
                </a:solidFill>
                <a:latin typeface="Monotype Corsiva" pitchFamily="66" charset="0"/>
              </a:rPr>
              <a:t>Jabl-e-Noor</a:t>
            </a:r>
          </a:p>
        </p:txBody>
      </p:sp>
    </p:spTree>
  </p:cSld>
  <p:clrMapOvr>
    <a:masterClrMapping/>
  </p:clrMapOvr>
  <p:transition advTm="560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defRPr/>
            </a:pPr>
            <a:r>
              <a:rPr lang="en-US" sz="4000" smtClean="0"/>
              <a:t>First Revelation</a:t>
            </a:r>
          </a:p>
        </p:txBody>
      </p:sp>
      <p:sp>
        <p:nvSpPr>
          <p:cNvPr id="5123" name="Rectangle 3"/>
          <p:cNvSpPr>
            <a:spLocks noGrp="1" noChangeArrowheads="1"/>
          </p:cNvSpPr>
          <p:nvPr>
            <p:ph type="body" idx="1"/>
          </p:nvPr>
        </p:nvSpPr>
        <p:spPr>
          <a:xfrm>
            <a:off x="685800" y="1676400"/>
            <a:ext cx="7772400" cy="4419600"/>
          </a:xfrm>
        </p:spPr>
        <p:txBody>
          <a:bodyPr>
            <a:normAutofit lnSpcReduction="10000"/>
          </a:bodyPr>
          <a:lstStyle/>
          <a:p>
            <a:pPr eaLnBrk="1" hangingPunct="1">
              <a:buFontTx/>
              <a:buBlip>
                <a:blip r:embed="rId2"/>
              </a:buBlip>
            </a:pPr>
            <a:r>
              <a:rPr lang="en-US" smtClean="0"/>
              <a:t>Cave Hera is in Jabl-e-Noor (Noor Mountain) on the road to Mina about 3 miles to the East of Holy Macca. </a:t>
            </a:r>
          </a:p>
          <a:p>
            <a:pPr eaLnBrk="1" hangingPunct="1">
              <a:buFontTx/>
              <a:buBlip>
                <a:blip r:embed="rId2"/>
              </a:buBlip>
            </a:pPr>
            <a:r>
              <a:rPr lang="en-US" smtClean="0"/>
              <a:t>The Prophet was about 40 years old when Angel Jibrail brought the first revelation from Allah (swt). </a:t>
            </a:r>
          </a:p>
          <a:p>
            <a:pPr eaLnBrk="1" hangingPunct="1">
              <a:buFontTx/>
              <a:buBlip>
                <a:blip r:embed="rId2"/>
              </a:buBlip>
            </a:pPr>
            <a:r>
              <a:rPr lang="en-US" smtClean="0"/>
              <a:t>The first revealed verses of the Qur’an are the first 5 verses (Ayats) of Surah Al Alaq. </a:t>
            </a:r>
          </a:p>
        </p:txBody>
      </p:sp>
    </p:spTree>
  </p:cSld>
  <p:clrMapOvr>
    <a:masterClrMapping/>
  </p:clrMapOvr>
  <p:transition advTm="18432"/>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normAutofit fontScale="90000"/>
          </a:bodyPr>
          <a:lstStyle/>
          <a:p>
            <a:pPr eaLnBrk="1" hangingPunct="1">
              <a:defRPr/>
            </a:pPr>
            <a:r>
              <a:rPr lang="en-US" smtClean="0"/>
              <a:t>The first revealed verses of the Qur’an</a:t>
            </a:r>
          </a:p>
        </p:txBody>
      </p:sp>
      <p:sp>
        <p:nvSpPr>
          <p:cNvPr id="6147" name="Rectangle 3"/>
          <p:cNvSpPr>
            <a:spLocks noGrp="1" noChangeArrowheads="1"/>
          </p:cNvSpPr>
          <p:nvPr>
            <p:ph type="body" idx="1"/>
          </p:nvPr>
        </p:nvSpPr>
        <p:spPr>
          <a:xfrm>
            <a:off x="0" y="1524000"/>
            <a:ext cx="9144000" cy="5410200"/>
          </a:xfrm>
        </p:spPr>
        <p:style>
          <a:lnRef idx="2">
            <a:schemeClr val="accent2"/>
          </a:lnRef>
          <a:fillRef idx="1">
            <a:schemeClr val="lt1"/>
          </a:fillRef>
          <a:effectRef idx="0">
            <a:schemeClr val="accent2"/>
          </a:effectRef>
          <a:fontRef idx="minor">
            <a:schemeClr val="dk1"/>
          </a:fontRef>
        </p:style>
        <p:txBody>
          <a:bodyPr>
            <a:noAutofit/>
          </a:bodyPr>
          <a:lstStyle/>
          <a:p>
            <a:pPr algn="ctr" eaLnBrk="1" hangingPunct="1">
              <a:lnSpc>
                <a:spcPct val="90000"/>
              </a:lnSpc>
              <a:buFontTx/>
              <a:buNone/>
            </a:pPr>
            <a:r>
              <a:rPr lang="ar-SA" sz="3600" smtClean="0">
                <a:cs typeface="Times New Roman" pitchFamily="18" charset="0"/>
              </a:rPr>
              <a:t>اقْرَأْ بِاسْمِ رَبِّكَ الَّذِي خَلَقَ</a:t>
            </a:r>
            <a:endParaRPr lang="en-US" sz="3600" smtClean="0">
              <a:cs typeface="Times New Roman" pitchFamily="18" charset="0"/>
            </a:endParaRPr>
          </a:p>
          <a:p>
            <a:pPr algn="ctr" eaLnBrk="1" hangingPunct="1">
              <a:lnSpc>
                <a:spcPct val="90000"/>
              </a:lnSpc>
              <a:buFontTx/>
              <a:buBlip>
                <a:blip r:embed="rId2"/>
              </a:buBlip>
            </a:pPr>
            <a:r>
              <a:rPr lang="en-US" sz="2000" smtClean="0"/>
              <a:t>1 READ in the name of thy Sustainer, who has- </a:t>
            </a:r>
            <a:endParaRPr lang="en-US" sz="3600" smtClean="0">
              <a:cs typeface="Times New Roman" pitchFamily="18" charset="0"/>
            </a:endParaRPr>
          </a:p>
          <a:p>
            <a:pPr algn="ctr" eaLnBrk="1" hangingPunct="1">
              <a:lnSpc>
                <a:spcPct val="90000"/>
              </a:lnSpc>
              <a:buFontTx/>
              <a:buNone/>
            </a:pPr>
            <a:r>
              <a:rPr lang="ar-SA" sz="3600" smtClean="0">
                <a:cs typeface="Times New Roman" pitchFamily="18" charset="0"/>
              </a:rPr>
              <a:t>خَلَقَ الْإِنسَانَ مِنْ عَلَقٍ</a:t>
            </a:r>
            <a:r>
              <a:rPr lang="en-US" sz="3600" smtClean="0"/>
              <a:t> </a:t>
            </a:r>
          </a:p>
          <a:p>
            <a:pPr algn="ctr" eaLnBrk="1" hangingPunct="1">
              <a:lnSpc>
                <a:spcPct val="90000"/>
              </a:lnSpc>
              <a:buFontTx/>
              <a:buBlip>
                <a:blip r:embed="rId2"/>
              </a:buBlip>
            </a:pPr>
            <a:r>
              <a:rPr lang="en-US" sz="2000" smtClean="0"/>
              <a:t>2 created man out of a germ-cell </a:t>
            </a:r>
            <a:endParaRPr lang="en-US" sz="3600" smtClean="0">
              <a:cs typeface="Times New Roman" pitchFamily="18" charset="0"/>
            </a:endParaRPr>
          </a:p>
          <a:p>
            <a:pPr algn="ctr" eaLnBrk="1" hangingPunct="1">
              <a:lnSpc>
                <a:spcPct val="90000"/>
              </a:lnSpc>
              <a:buFontTx/>
              <a:buNone/>
            </a:pPr>
            <a:r>
              <a:rPr lang="ar-SA" sz="3600" smtClean="0">
                <a:cs typeface="Times New Roman" pitchFamily="18" charset="0"/>
              </a:rPr>
              <a:t>اقْرَأْ وَرَبُّكَ الْأَكْرَمُ</a:t>
            </a:r>
            <a:r>
              <a:rPr lang="en-US" sz="3600" smtClean="0"/>
              <a:t> </a:t>
            </a:r>
          </a:p>
          <a:p>
            <a:pPr algn="ctr" eaLnBrk="1" hangingPunct="1">
              <a:lnSpc>
                <a:spcPct val="90000"/>
              </a:lnSpc>
              <a:buFontTx/>
              <a:buNone/>
            </a:pPr>
            <a:r>
              <a:rPr lang="en-US" sz="2000" smtClean="0"/>
              <a:t>3 Read - for thy Sustainer is the Most Bountiful One</a:t>
            </a:r>
            <a:endParaRPr lang="en-US" sz="3600" smtClean="0"/>
          </a:p>
          <a:p>
            <a:pPr algn="ctr" eaLnBrk="1" hangingPunct="1">
              <a:lnSpc>
                <a:spcPct val="90000"/>
              </a:lnSpc>
              <a:buFontTx/>
              <a:buNone/>
            </a:pPr>
            <a:r>
              <a:rPr lang="ar-SA" sz="3600" smtClean="0">
                <a:cs typeface="Times New Roman" pitchFamily="18" charset="0"/>
              </a:rPr>
              <a:t>الَّذِي عَلَّمَ بِالْقَلَمِ</a:t>
            </a:r>
            <a:endParaRPr lang="en-US" sz="3600" smtClean="0">
              <a:cs typeface="Times New Roman" pitchFamily="18" charset="0"/>
            </a:endParaRPr>
          </a:p>
          <a:p>
            <a:pPr algn="ctr" eaLnBrk="1" hangingPunct="1">
              <a:lnSpc>
                <a:spcPct val="90000"/>
              </a:lnSpc>
              <a:buFontTx/>
              <a:buBlip>
                <a:blip r:embed="rId2"/>
              </a:buBlip>
            </a:pPr>
            <a:r>
              <a:rPr lang="en-US" sz="2000" smtClean="0"/>
              <a:t>4 who has taught [man] the use of the pen – </a:t>
            </a:r>
            <a:r>
              <a:rPr lang="en-US" sz="3600" smtClean="0"/>
              <a:t> </a:t>
            </a:r>
          </a:p>
          <a:p>
            <a:pPr algn="ctr" eaLnBrk="1" hangingPunct="1">
              <a:lnSpc>
                <a:spcPct val="90000"/>
              </a:lnSpc>
              <a:buFontTx/>
              <a:buNone/>
            </a:pPr>
            <a:r>
              <a:rPr lang="ar-SA" sz="3600" smtClean="0">
                <a:cs typeface="Times New Roman" pitchFamily="18" charset="0"/>
              </a:rPr>
              <a:t>عَلَّمَ الْإِنسَانَ مَا لَمْ يَعْلَمْ</a:t>
            </a:r>
            <a:r>
              <a:rPr lang="en-US" sz="3600" smtClean="0"/>
              <a:t>  </a:t>
            </a:r>
          </a:p>
          <a:p>
            <a:pPr algn="ctr" eaLnBrk="1" hangingPunct="1">
              <a:lnSpc>
                <a:spcPct val="90000"/>
              </a:lnSpc>
              <a:buFontTx/>
              <a:buBlip>
                <a:blip r:embed="rId2"/>
              </a:buBlip>
            </a:pPr>
            <a:r>
              <a:rPr lang="en-US" sz="2000" smtClean="0"/>
              <a:t>5 taught man what he did not know! </a:t>
            </a:r>
            <a:endParaRPr lang="en-US" sz="3600" smtClean="0"/>
          </a:p>
        </p:txBody>
      </p:sp>
      <p:sp>
        <p:nvSpPr>
          <p:cNvPr id="6148" name="Rectangle 4"/>
          <p:cNvSpPr>
            <a:spLocks noChangeArrowheads="1"/>
          </p:cNvSpPr>
          <p:nvPr/>
        </p:nvSpPr>
        <p:spPr bwMode="auto">
          <a:xfrm>
            <a:off x="457200" y="533400"/>
            <a:ext cx="4191000" cy="1066800"/>
          </a:xfrm>
          <a:prstGeom prst="rect">
            <a:avLst/>
          </a:prstGeom>
          <a:noFill/>
          <a:ln w="9525">
            <a:noFill/>
            <a:miter lim="800000"/>
            <a:headEnd/>
            <a:tailEnd/>
          </a:ln>
        </p:spPr>
        <p:txBody>
          <a:bodyPr/>
          <a:lstStyle/>
          <a:p>
            <a:pPr marL="342900" indent="-342900">
              <a:spcBef>
                <a:spcPct val="20000"/>
              </a:spcBef>
            </a:pPr>
            <a:endParaRPr lang="en-US" b="1">
              <a:solidFill>
                <a:srgbClr val="993366"/>
              </a:solidFill>
            </a:endParaRPr>
          </a:p>
          <a:p>
            <a:pPr marL="342900" indent="-342900">
              <a:spcBef>
                <a:spcPct val="20000"/>
              </a:spcBef>
              <a:buFontTx/>
              <a:buBlip>
                <a:blip r:embed="rId3"/>
              </a:buBlip>
            </a:pPr>
            <a:endParaRPr lang="en-US" b="1">
              <a:solidFill>
                <a:srgbClr val="993366"/>
              </a:solidFill>
            </a:endParaRPr>
          </a:p>
        </p:txBody>
      </p:sp>
    </p:spTree>
  </p:cSld>
  <p:clrMapOvr>
    <a:masterClrMapping/>
  </p:clrMapOvr>
  <p:transition advTm="39696"/>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defRPr/>
            </a:pPr>
            <a:r>
              <a:rPr lang="en-US" sz="4000" smtClean="0"/>
              <a:t>The period of Revelation</a:t>
            </a:r>
          </a:p>
        </p:txBody>
      </p:sp>
      <p:sp>
        <p:nvSpPr>
          <p:cNvPr id="7171" name="Rectangle 3"/>
          <p:cNvSpPr>
            <a:spLocks noGrp="1" noChangeArrowheads="1"/>
          </p:cNvSpPr>
          <p:nvPr>
            <p:ph type="body" idx="1"/>
          </p:nvPr>
        </p:nvSpPr>
        <p:spPr/>
        <p:txBody>
          <a:bodyPr>
            <a:normAutofit lnSpcReduction="10000"/>
          </a:bodyPr>
          <a:lstStyle/>
          <a:p>
            <a:pPr eaLnBrk="1" hangingPunct="1">
              <a:buFontTx/>
              <a:buBlip>
                <a:blip r:embed="rId2"/>
              </a:buBlip>
            </a:pPr>
            <a:r>
              <a:rPr lang="en-US" smtClean="0"/>
              <a:t>The period of revelation of the Qur’an is 22 years, 5 months and 14 days about 23 years. </a:t>
            </a:r>
          </a:p>
          <a:p>
            <a:pPr eaLnBrk="1" hangingPunct="1">
              <a:buFontTx/>
              <a:buBlip>
                <a:blip r:embed="rId2"/>
              </a:buBlip>
            </a:pPr>
            <a:r>
              <a:rPr lang="en-US" smtClean="0"/>
              <a:t>The last verse was revealed shortly before the Prophets (pbuh) death in Arafat. It is the third verse of Surah Al Maidah.</a:t>
            </a:r>
          </a:p>
          <a:p>
            <a:pPr eaLnBrk="1" hangingPunct="1">
              <a:buFontTx/>
              <a:buBlip>
                <a:blip r:embed="rId2"/>
              </a:buBlip>
            </a:pPr>
            <a:r>
              <a:rPr lang="en-US" smtClean="0"/>
              <a:t>The subject of the Qur’an is ''Man" (the one created in the best of form) and his ultimate goal in life. </a:t>
            </a:r>
          </a:p>
        </p:txBody>
      </p:sp>
    </p:spTree>
  </p:cSld>
  <p:clrMapOvr>
    <a:masterClrMapping/>
  </p:clrMapOvr>
  <p:transition advTm="21024"/>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n-CL" b="1" smtClean="0"/>
              <a:t>Gradual revelation the Holy Quran</a:t>
            </a:r>
            <a:endParaRPr lang="en-US"/>
          </a:p>
        </p:txBody>
      </p:sp>
      <p:sp>
        <p:nvSpPr>
          <p:cNvPr id="3" name="Content Placeholder 2"/>
          <p:cNvSpPr>
            <a:spLocks noGrp="1"/>
          </p:cNvSpPr>
          <p:nvPr>
            <p:ph idx="1"/>
          </p:nvPr>
        </p:nvSpPr>
        <p:spPr/>
        <p:txBody>
          <a:bodyPr>
            <a:normAutofit fontScale="85000" lnSpcReduction="20000"/>
          </a:bodyPr>
          <a:lstStyle/>
          <a:p>
            <a:pPr algn="just">
              <a:defRPr/>
            </a:pPr>
            <a:r>
              <a:rPr lang="en-US" smtClean="0"/>
              <a:t>Two words used in the holy Qur’n in this regard; Inzal and Tanzeel.</a:t>
            </a:r>
          </a:p>
          <a:p>
            <a:pPr>
              <a:defRPr/>
            </a:pPr>
            <a:r>
              <a:rPr lang="en-US" smtClean="0"/>
              <a:t>Inzal means: transmission in one ocassion</a:t>
            </a:r>
            <a:r>
              <a:rPr lang="ar-SA" smtClean="0"/>
              <a:t>إنا أنزلناه فى ليلة القدر“</a:t>
            </a:r>
            <a:r>
              <a:rPr lang="en-US" smtClean="0"/>
              <a:t> while Tanzeel means gradual revelation .</a:t>
            </a:r>
            <a:r>
              <a:rPr lang="ar-SA" smtClean="0"/>
              <a:t>“ونزَّلناه تنزيلا“</a:t>
            </a:r>
            <a:endParaRPr lang="en-US" smtClean="0"/>
          </a:p>
          <a:p>
            <a:pPr>
              <a:defRPr/>
            </a:pPr>
            <a:r>
              <a:rPr lang="en-US" smtClean="0"/>
              <a:t>The holy Qura’n was transmitted twice;</a:t>
            </a:r>
          </a:p>
          <a:p>
            <a:pPr>
              <a:defRPr/>
            </a:pPr>
            <a:r>
              <a:rPr lang="en-US" smtClean="0"/>
              <a:t>Full transmission.</a:t>
            </a:r>
          </a:p>
          <a:p>
            <a:pPr>
              <a:defRPr/>
            </a:pPr>
            <a:r>
              <a:rPr lang="en-US" smtClean="0"/>
              <a:t>Gradual revelation.</a:t>
            </a:r>
          </a:p>
          <a:p>
            <a:pPr marL="609600" indent="-609600">
              <a:buFont typeface="Wingdings" pitchFamily="2" charset="2"/>
              <a:buChar char="n"/>
              <a:defRPr/>
            </a:pPr>
            <a:r>
              <a:rPr lang="en-US" smtClean="0"/>
              <a:t>From lawh-e-mahfooz to bait-ul-mamoor. (inzal)</a:t>
            </a:r>
          </a:p>
          <a:p>
            <a:pPr marL="609600" indent="-609600">
              <a:buFont typeface="Wingdings" pitchFamily="2" charset="2"/>
              <a:buChar char="n"/>
              <a:defRPr/>
            </a:pPr>
            <a:r>
              <a:rPr lang="en-US" smtClean="0"/>
              <a:t>From bait-ul-mamoor to the holy prophet (s.a.w.s.) (tanzeel)</a:t>
            </a:r>
          </a:p>
          <a:p>
            <a:pPr marL="609600" indent="-609600">
              <a:buFont typeface="Wingdings" pitchFamily="2" charset="2"/>
              <a:buChar char="n"/>
              <a:defRPr/>
            </a:pPr>
            <a:endParaRPr lang="en-US" smtClean="0"/>
          </a:p>
          <a:p>
            <a:pPr marL="609600" indent="-609600">
              <a:defRPr/>
            </a:pPr>
            <a:endParaRPr lang="en-US" smtClean="0"/>
          </a:p>
          <a:p>
            <a:pPr>
              <a:defRPr/>
            </a:pPr>
            <a:endParaRPr lang="en-US" smtClean="0"/>
          </a:p>
          <a:p>
            <a:endParaRPr lang="en-US"/>
          </a:p>
        </p:txBody>
      </p:sp>
      <p:sp>
        <p:nvSpPr>
          <p:cNvPr id="4" name="Slide Number Placeholder 3"/>
          <p:cNvSpPr>
            <a:spLocks noGrp="1"/>
          </p:cNvSpPr>
          <p:nvPr>
            <p:ph type="sldNum" sz="quarter" idx="12"/>
          </p:nvPr>
        </p:nvSpPr>
        <p:spPr/>
        <p:txBody>
          <a:bodyPr/>
          <a:lstStyle/>
          <a:p>
            <a:fld id="{78C91BCE-F812-4952-A23B-44D6EE9BB165}" type="slidenum">
              <a:rPr lang="en-US" smtClean="0"/>
              <a:pPr/>
              <a:t>12</a:t>
            </a:fld>
            <a:r>
              <a:rPr lang="en-US" smtClean="0"/>
              <a:t> of 40</a:t>
            </a:r>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smtClean="0"/>
              <a:t>Philosophy behind the gradual revelation </a:t>
            </a:r>
            <a:endParaRPr lang="en-US"/>
          </a:p>
        </p:txBody>
      </p:sp>
      <p:sp>
        <p:nvSpPr>
          <p:cNvPr id="3" name="Content Placeholder 2"/>
          <p:cNvSpPr>
            <a:spLocks noGrp="1"/>
          </p:cNvSpPr>
          <p:nvPr>
            <p:ph idx="1"/>
          </p:nvPr>
        </p:nvSpPr>
        <p:spPr/>
        <p:txBody>
          <a:bodyPr>
            <a:normAutofit fontScale="77500" lnSpcReduction="20000"/>
          </a:bodyPr>
          <a:lstStyle/>
          <a:p>
            <a:pPr>
              <a:buFont typeface="Wingdings" pitchFamily="2" charset="2"/>
              <a:buChar char="n"/>
              <a:defRPr/>
            </a:pPr>
            <a:r>
              <a:rPr lang="en-US" smtClean="0"/>
              <a:t>Muhammad (s.aw.s.) was ummy.</a:t>
            </a:r>
          </a:p>
          <a:p>
            <a:pPr>
              <a:buFont typeface="Wingdings" pitchFamily="2" charset="2"/>
              <a:buChar char="n"/>
              <a:defRPr/>
            </a:pPr>
            <a:r>
              <a:rPr lang="en-US" smtClean="0"/>
              <a:t>Difficult situation of revelation.</a:t>
            </a:r>
          </a:p>
          <a:p>
            <a:pPr>
              <a:buFont typeface="Wingdings" pitchFamily="2" charset="2"/>
              <a:buChar char="n"/>
              <a:defRPr/>
            </a:pPr>
            <a:r>
              <a:rPr lang="en-US" smtClean="0"/>
              <a:t>To console the prophet again and again.</a:t>
            </a:r>
          </a:p>
          <a:p>
            <a:pPr>
              <a:buFont typeface="Wingdings" pitchFamily="2" charset="2"/>
              <a:buChar char="n"/>
              <a:defRPr/>
            </a:pPr>
            <a:r>
              <a:rPr lang="en-US" smtClean="0"/>
              <a:t>To be according to the natural process.</a:t>
            </a:r>
          </a:p>
          <a:p>
            <a:r>
              <a:rPr lang="en-US" smtClean="0"/>
              <a:t>Answers, predictions and incidetnts. They happened again and again.</a:t>
            </a:r>
          </a:p>
          <a:p>
            <a:r>
              <a:rPr lang="en-US" sz="5200" u="sng" smtClean="0">
                <a:solidFill>
                  <a:srgbClr val="00B0F0"/>
                </a:solidFill>
                <a:effectLst>
                  <a:outerShdw blurRad="38100" dist="38100" dir="2700000" algn="tl">
                    <a:srgbClr val="000000">
                      <a:alpha val="43137"/>
                    </a:srgbClr>
                  </a:outerShdw>
                </a:effectLst>
              </a:rPr>
              <a:t>Indirect revelation</a:t>
            </a:r>
            <a:endParaRPr lang="en-US" u="sng" smtClean="0">
              <a:solidFill>
                <a:srgbClr val="00B0F0"/>
              </a:solidFill>
              <a:effectLst>
                <a:outerShdw blurRad="38100" dist="38100" dir="2700000" algn="tl">
                  <a:srgbClr val="000000">
                    <a:alpha val="43137"/>
                  </a:srgbClr>
                </a:outerShdw>
              </a:effectLst>
            </a:endParaRPr>
          </a:p>
          <a:p>
            <a:r>
              <a:rPr lang="en-US" smtClean="0"/>
              <a:t> No philosophy can be quoted exactly. It is a safe passage. It is called “tafweez” .</a:t>
            </a:r>
          </a:p>
          <a:p>
            <a:r>
              <a:rPr lang="en-US" smtClean="0"/>
              <a:t>To show the angels the greatness of the holy Qur’n.</a:t>
            </a:r>
          </a:p>
          <a:p>
            <a:r>
              <a:rPr lang="en-US" smtClean="0"/>
              <a:t>To show that it is preserved in many places.</a:t>
            </a:r>
          </a:p>
          <a:p>
            <a:pPr>
              <a:buFont typeface="Wingdings" pitchFamily="2" charset="2"/>
              <a:buChar char="n"/>
              <a:defRPr/>
            </a:pPr>
            <a:endParaRPr lang="en-US" smtClean="0"/>
          </a:p>
          <a:p>
            <a:endParaRPr lang="en-US"/>
          </a:p>
        </p:txBody>
      </p:sp>
      <p:sp>
        <p:nvSpPr>
          <p:cNvPr id="4" name="Slide Number Placeholder 3"/>
          <p:cNvSpPr>
            <a:spLocks noGrp="1"/>
          </p:cNvSpPr>
          <p:nvPr>
            <p:ph type="sldNum" sz="quarter" idx="12"/>
          </p:nvPr>
        </p:nvSpPr>
        <p:spPr/>
        <p:txBody>
          <a:bodyPr/>
          <a:lstStyle/>
          <a:p>
            <a:fld id="{78C91BCE-F812-4952-A23B-44D6EE9BB165}" type="slidenum">
              <a:rPr lang="en-US" smtClean="0"/>
              <a:pPr/>
              <a:t>13</a:t>
            </a:fld>
            <a:r>
              <a:rPr lang="en-US" smtClean="0"/>
              <a:t> of 40</a:t>
            </a:r>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534400" cy="1447800"/>
          </a:xfrm>
        </p:spPr>
        <p:txBody>
          <a:bodyPr>
            <a:normAutofit fontScale="90000"/>
          </a:bodyPr>
          <a:lstStyle/>
          <a:p>
            <a:r>
              <a:rPr lang="arn-CL" smtClean="0"/>
              <a:t>Forms and Categories of revelation</a:t>
            </a:r>
            <a:r>
              <a:rPr lang="ar-SA" smtClean="0"/>
              <a:t/>
            </a:r>
            <a:br>
              <a:rPr lang="ar-SA" smtClean="0"/>
            </a:br>
            <a:endParaRPr lang="en-US"/>
          </a:p>
        </p:txBody>
      </p:sp>
      <p:sp>
        <p:nvSpPr>
          <p:cNvPr id="3" name="Content Placeholder 2"/>
          <p:cNvSpPr>
            <a:spLocks noGrp="1"/>
          </p:cNvSpPr>
          <p:nvPr>
            <p:ph idx="1"/>
          </p:nvPr>
        </p:nvSpPr>
        <p:spPr/>
        <p:txBody>
          <a:bodyPr>
            <a:normAutofit fontScale="85000" lnSpcReduction="20000"/>
          </a:bodyPr>
          <a:lstStyle/>
          <a:p>
            <a:pPr>
              <a:buFont typeface="Wingdings" pitchFamily="2" charset="2"/>
              <a:buChar char="n"/>
              <a:defRPr/>
            </a:pPr>
            <a:r>
              <a:rPr lang="en-US" smtClean="0"/>
              <a:t>Gabraeel (a.s.)</a:t>
            </a:r>
            <a:r>
              <a:rPr lang="ur-PK" smtClean="0"/>
              <a:t>حٖضرت جبرائیلؑ</a:t>
            </a:r>
            <a:r>
              <a:rPr lang="en-US" smtClean="0"/>
              <a:t> himself in his own appearance.</a:t>
            </a:r>
          </a:p>
          <a:p>
            <a:pPr>
              <a:buFont typeface="Wingdings" pitchFamily="2" charset="2"/>
              <a:buChar char="n"/>
              <a:defRPr/>
            </a:pPr>
            <a:r>
              <a:rPr lang="en-US" smtClean="0"/>
              <a:t>In the appearance of dihia kalbi</a:t>
            </a:r>
            <a:r>
              <a:rPr lang="ur-PK" smtClean="0"/>
              <a:t>و</a:t>
            </a:r>
            <a:r>
              <a:rPr lang="ar-SA" smtClean="0"/>
              <a:t>حية كلبى </a:t>
            </a:r>
            <a:r>
              <a:rPr lang="en-US" smtClean="0"/>
              <a:t>.</a:t>
            </a:r>
          </a:p>
          <a:p>
            <a:pPr>
              <a:buFont typeface="Wingdings" pitchFamily="2" charset="2"/>
              <a:buChar char="n"/>
              <a:defRPr/>
            </a:pPr>
            <a:r>
              <a:rPr lang="en-US" smtClean="0"/>
              <a:t>Only sounds.</a:t>
            </a:r>
            <a:r>
              <a:rPr lang="ar-SA" smtClean="0"/>
              <a:t>صلصلة الجرس</a:t>
            </a:r>
            <a:r>
              <a:rPr lang="en-US" smtClean="0"/>
              <a:t> (difficult form)</a:t>
            </a:r>
          </a:p>
          <a:p>
            <a:pPr>
              <a:buFont typeface="Wingdings" pitchFamily="2" charset="2"/>
              <a:buChar char="n"/>
              <a:defRPr/>
            </a:pPr>
            <a:r>
              <a:rPr lang="en-US" smtClean="0"/>
              <a:t>Direct conversation.in dreams, Awakening</a:t>
            </a:r>
          </a:p>
          <a:p>
            <a:pPr>
              <a:buFont typeface="Wingdings" pitchFamily="2" charset="2"/>
              <a:buChar char="n"/>
              <a:defRPr/>
            </a:pPr>
            <a:r>
              <a:rPr lang="en-US" smtClean="0"/>
              <a:t>Inspiration.</a:t>
            </a:r>
          </a:p>
          <a:p>
            <a:pPr>
              <a:buFont typeface="Wingdings" pitchFamily="2" charset="2"/>
              <a:buChar char="n"/>
              <a:defRPr/>
            </a:pPr>
            <a:r>
              <a:rPr lang="en-US" u="sng" smtClean="0">
                <a:solidFill>
                  <a:srgbClr val="FF0000"/>
                </a:solidFill>
              </a:rPr>
              <a:t>categories of revelation</a:t>
            </a:r>
            <a:endParaRPr lang="en-US" smtClean="0"/>
          </a:p>
          <a:p>
            <a:pPr>
              <a:buFont typeface="Wingdings" pitchFamily="2" charset="2"/>
              <a:buChar char="n"/>
              <a:defRPr/>
            </a:pPr>
            <a:r>
              <a:rPr lang="en-US" smtClean="0"/>
              <a:t> Re</a:t>
            </a:r>
            <a:r>
              <a:rPr lang="en-GB" smtClean="0"/>
              <a:t>cited</a:t>
            </a:r>
            <a:endParaRPr lang="en-US" smtClean="0"/>
          </a:p>
          <a:p>
            <a:pPr>
              <a:defRPr/>
            </a:pPr>
            <a:r>
              <a:rPr lang="en-US" smtClean="0"/>
              <a:t>	the holy Qura’n.</a:t>
            </a:r>
            <a:r>
              <a:rPr lang="ur-PK" smtClean="0"/>
              <a:t>وحی متلو</a:t>
            </a:r>
            <a:endParaRPr lang="en-US" smtClean="0"/>
          </a:p>
          <a:p>
            <a:pPr>
              <a:buFont typeface="Wingdings" pitchFamily="2" charset="2"/>
              <a:buChar char="n"/>
              <a:defRPr/>
            </a:pPr>
            <a:r>
              <a:rPr lang="en-US" smtClean="0"/>
              <a:t> Non  re</a:t>
            </a:r>
            <a:r>
              <a:rPr lang="en-GB" smtClean="0"/>
              <a:t>cited</a:t>
            </a:r>
            <a:r>
              <a:rPr lang="en-US" smtClean="0"/>
              <a:t>:</a:t>
            </a:r>
          </a:p>
          <a:p>
            <a:pPr>
              <a:defRPr/>
            </a:pPr>
            <a:r>
              <a:rPr lang="en-US" smtClean="0"/>
              <a:t>	hadees and hadees qudsi</a:t>
            </a:r>
            <a:r>
              <a:rPr lang="ur-PK" smtClean="0"/>
              <a:t>وحی غیرمتلو</a:t>
            </a:r>
            <a:r>
              <a:rPr lang="en-US" smtClean="0"/>
              <a:t>.</a:t>
            </a:r>
          </a:p>
          <a:p>
            <a:pPr>
              <a:buFont typeface="Wingdings" pitchFamily="2" charset="2"/>
              <a:buChar char="n"/>
              <a:defRPr/>
            </a:pPr>
            <a:endParaRPr lang="en-US" smtClean="0"/>
          </a:p>
          <a:p>
            <a:pPr>
              <a:defRPr/>
            </a:pPr>
            <a:endParaRPr lang="en-US" smtClean="0"/>
          </a:p>
          <a:p>
            <a:endParaRPr lang="en-US"/>
          </a:p>
        </p:txBody>
      </p:sp>
      <p:sp>
        <p:nvSpPr>
          <p:cNvPr id="4" name="Slide Number Placeholder 3"/>
          <p:cNvSpPr>
            <a:spLocks noGrp="1"/>
          </p:cNvSpPr>
          <p:nvPr>
            <p:ph type="sldNum" sz="quarter" idx="12"/>
          </p:nvPr>
        </p:nvSpPr>
        <p:spPr/>
        <p:txBody>
          <a:bodyPr/>
          <a:lstStyle/>
          <a:p>
            <a:fld id="{78C91BCE-F812-4952-A23B-44D6EE9BB165}" type="slidenum">
              <a:rPr lang="en-US" smtClean="0"/>
              <a:pPr/>
              <a:t>14</a:t>
            </a:fld>
            <a:r>
              <a:rPr lang="en-US" smtClean="0"/>
              <a:t> of 40</a:t>
            </a:r>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sz="4000" smtClean="0"/>
              <a:t>The Theme of the Quran</a:t>
            </a:r>
          </a:p>
        </p:txBody>
      </p:sp>
      <p:sp>
        <p:nvSpPr>
          <p:cNvPr id="8195" name="Rectangle 3"/>
          <p:cNvSpPr>
            <a:spLocks noGrp="1" noChangeArrowheads="1"/>
          </p:cNvSpPr>
          <p:nvPr>
            <p:ph type="body" idx="1"/>
          </p:nvPr>
        </p:nvSpPr>
        <p:spPr/>
        <p:txBody>
          <a:bodyPr/>
          <a:lstStyle/>
          <a:p>
            <a:pPr eaLnBrk="1" hangingPunct="1">
              <a:buFontTx/>
              <a:buBlip>
                <a:blip r:embed="rId2"/>
              </a:buBlip>
            </a:pPr>
            <a:r>
              <a:rPr lang="en-US" smtClean="0"/>
              <a:t>The theme of the Quran consists broadly of three fundamental beliefs. They are: </a:t>
            </a:r>
          </a:p>
          <a:p>
            <a:pPr eaLnBrk="1" hangingPunct="1">
              <a:buFontTx/>
              <a:buBlip>
                <a:blip r:embed="rId2"/>
              </a:buBlip>
            </a:pPr>
            <a:r>
              <a:rPr lang="en-US" smtClean="0"/>
              <a:t>1. Tawhid - Allah and predestination </a:t>
            </a:r>
          </a:p>
          <a:p>
            <a:pPr eaLnBrk="1" hangingPunct="1">
              <a:buFontTx/>
              <a:buBlip>
                <a:blip r:embed="rId2"/>
              </a:buBlip>
            </a:pPr>
            <a:r>
              <a:rPr lang="en-US" smtClean="0"/>
              <a:t>2. Risalah - Angels of Allah, Books of Allah and Messengers of Allah </a:t>
            </a:r>
          </a:p>
          <a:p>
            <a:pPr eaLnBrk="1" hangingPunct="1">
              <a:buFontTx/>
              <a:buBlip>
                <a:blip r:embed="rId2"/>
              </a:buBlip>
            </a:pPr>
            <a:r>
              <a:rPr lang="en-US" smtClean="0"/>
              <a:t>3. Akhirah - Life after Death and the Day of Judgement </a:t>
            </a:r>
          </a:p>
        </p:txBody>
      </p:sp>
    </p:spTree>
  </p:cSld>
  <p:clrMapOvr>
    <a:masterClrMapping/>
  </p:clrMapOvr>
  <p:transition advTm="15984"/>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defRPr/>
            </a:pPr>
            <a:r>
              <a:rPr lang="en-US" sz="4000" smtClean="0"/>
              <a:t>The Language of the Qur’an</a:t>
            </a:r>
          </a:p>
        </p:txBody>
      </p:sp>
      <p:sp>
        <p:nvSpPr>
          <p:cNvPr id="9219" name="Rectangle 3"/>
          <p:cNvSpPr>
            <a:spLocks noGrp="1" noChangeArrowheads="1"/>
          </p:cNvSpPr>
          <p:nvPr>
            <p:ph type="body" idx="1"/>
          </p:nvPr>
        </p:nvSpPr>
        <p:spPr/>
        <p:txBody>
          <a:bodyPr/>
          <a:lstStyle/>
          <a:p>
            <a:pPr eaLnBrk="1" hangingPunct="1">
              <a:buFontTx/>
              <a:buBlip>
                <a:blip r:embed="rId2"/>
              </a:buBlip>
            </a:pPr>
            <a:r>
              <a:rPr lang="en-US" smtClean="0"/>
              <a:t>The language of the Qur’an is pure and clear Arabic. </a:t>
            </a:r>
          </a:p>
          <a:p>
            <a:pPr eaLnBrk="1" hangingPunct="1">
              <a:buFontTx/>
              <a:buBlip>
                <a:blip r:embed="rId2"/>
              </a:buBlip>
            </a:pPr>
            <a:r>
              <a:rPr lang="en-US" smtClean="0"/>
              <a:t>The Qur’an is divided into 30 parts (Parahs in Urdu or Juz in Arabic). </a:t>
            </a:r>
          </a:p>
          <a:p>
            <a:pPr eaLnBrk="1" hangingPunct="1">
              <a:buFontTx/>
              <a:buBlip>
                <a:blip r:embed="rId2"/>
              </a:buBlip>
            </a:pPr>
            <a:r>
              <a:rPr lang="en-US" smtClean="0"/>
              <a:t>There are 114 chapters (Surahs) in the Qur’an. </a:t>
            </a:r>
          </a:p>
          <a:p>
            <a:pPr eaLnBrk="1" hangingPunct="1">
              <a:buFontTx/>
              <a:buBlip>
                <a:blip r:embed="rId2"/>
              </a:buBlip>
            </a:pPr>
            <a:r>
              <a:rPr lang="en-US" smtClean="0"/>
              <a:t>There are 540 paragraphs (Rukoos) in the Qur’an. </a:t>
            </a:r>
          </a:p>
        </p:txBody>
      </p:sp>
    </p:spTree>
  </p:cSld>
  <p:clrMapOvr>
    <a:masterClrMapping/>
  </p:clrMapOvr>
  <p:transition advTm="16128"/>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defRPr/>
            </a:pPr>
            <a:r>
              <a:rPr lang="en-US" sz="4000" smtClean="0"/>
              <a:t>Verses (Ayats) in the Quran</a:t>
            </a:r>
          </a:p>
        </p:txBody>
      </p:sp>
      <p:sp>
        <p:nvSpPr>
          <p:cNvPr id="10243" name="Rectangle 3"/>
          <p:cNvSpPr>
            <a:spLocks noGrp="1" noChangeArrowheads="1"/>
          </p:cNvSpPr>
          <p:nvPr>
            <p:ph type="body" idx="1"/>
          </p:nvPr>
        </p:nvSpPr>
        <p:spPr>
          <a:xfrm>
            <a:off x="609600" y="1905000"/>
            <a:ext cx="7848600" cy="3962400"/>
          </a:xfrm>
        </p:spPr>
        <p:txBody>
          <a:bodyPr>
            <a:normAutofit fontScale="92500" lnSpcReduction="10000"/>
          </a:bodyPr>
          <a:lstStyle/>
          <a:p>
            <a:pPr eaLnBrk="1" hangingPunct="1">
              <a:buFontTx/>
              <a:buBlip>
                <a:blip r:embed="rId2"/>
              </a:buBlip>
            </a:pPr>
            <a:r>
              <a:rPr lang="en-US" smtClean="0"/>
              <a:t>There are 6666 verses (Ayats) in the Qur’an. </a:t>
            </a:r>
          </a:p>
          <a:p>
            <a:pPr eaLnBrk="1" hangingPunct="1">
              <a:buFontTx/>
              <a:buBlip>
                <a:blip r:embed="rId2"/>
              </a:buBlip>
            </a:pPr>
            <a:r>
              <a:rPr lang="en-US" smtClean="0"/>
              <a:t>There are 10 different kinds of verses (Ayats) in the Qur’an. They are: </a:t>
            </a:r>
          </a:p>
          <a:p>
            <a:pPr eaLnBrk="1" hangingPunct="1">
              <a:buFontTx/>
              <a:buBlip>
                <a:blip r:embed="rId2"/>
              </a:buBlip>
            </a:pPr>
            <a:r>
              <a:rPr lang="en-US" smtClean="0"/>
              <a:t>1. Promise verses 1000 </a:t>
            </a:r>
          </a:p>
          <a:p>
            <a:pPr eaLnBrk="1" hangingPunct="1">
              <a:buFontTx/>
              <a:buBlip>
                <a:blip r:embed="rId2"/>
              </a:buBlip>
            </a:pPr>
            <a:r>
              <a:rPr lang="en-US" smtClean="0"/>
              <a:t>2. Warning verses 1000 </a:t>
            </a:r>
          </a:p>
          <a:p>
            <a:pPr eaLnBrk="1" hangingPunct="1">
              <a:buFontTx/>
              <a:buBlip>
                <a:blip r:embed="rId2"/>
              </a:buBlip>
            </a:pPr>
            <a:r>
              <a:rPr lang="en-US" smtClean="0"/>
              <a:t>3. Forbidden verses 1000 </a:t>
            </a:r>
          </a:p>
          <a:p>
            <a:pPr eaLnBrk="1" hangingPunct="1">
              <a:buFontTx/>
              <a:buBlip>
                <a:blip r:embed="rId2"/>
              </a:buBlip>
            </a:pPr>
            <a:r>
              <a:rPr lang="en-US" smtClean="0"/>
              <a:t>4. Order verses 1000 </a:t>
            </a:r>
          </a:p>
        </p:txBody>
      </p:sp>
    </p:spTree>
  </p:cSld>
  <p:clrMapOvr>
    <a:masterClrMapping/>
  </p:clrMapOvr>
  <p:transition advTm="10992"/>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a:t> Famous Names of the Qur’an</a:t>
            </a:r>
          </a:p>
        </p:txBody>
      </p:sp>
      <p:sp>
        <p:nvSpPr>
          <p:cNvPr id="5123" name="Rectangle 3"/>
          <p:cNvSpPr>
            <a:spLocks noGrp="1" noChangeArrowheads="1"/>
          </p:cNvSpPr>
          <p:nvPr>
            <p:ph type="body" idx="1"/>
          </p:nvPr>
        </p:nvSpPr>
        <p:spPr/>
        <p:txBody>
          <a:bodyPr>
            <a:normAutofit lnSpcReduction="10000"/>
          </a:bodyPr>
          <a:lstStyle/>
          <a:p>
            <a:pPr>
              <a:lnSpc>
                <a:spcPct val="90000"/>
              </a:lnSpc>
            </a:pPr>
            <a:r>
              <a:rPr lang="en-US"/>
              <a:t>Qur’an: Reading, recitation, collection 2/185, 17/9,  it contains the best and most relevant of all previous messages</a:t>
            </a:r>
          </a:p>
          <a:p>
            <a:pPr>
              <a:lnSpc>
                <a:spcPct val="90000"/>
              </a:lnSpc>
            </a:pPr>
            <a:r>
              <a:rPr lang="en-US"/>
              <a:t>Furqan: Criterion between the right and wrong 25/1, 2/185, 36/2</a:t>
            </a:r>
          </a:p>
          <a:p>
            <a:pPr>
              <a:lnSpc>
                <a:spcPct val="90000"/>
              </a:lnSpc>
            </a:pPr>
            <a:r>
              <a:rPr lang="en-US"/>
              <a:t>Tanzil: Revelation, 26/192</a:t>
            </a:r>
          </a:p>
          <a:p>
            <a:pPr>
              <a:lnSpc>
                <a:spcPct val="90000"/>
              </a:lnSpc>
            </a:pPr>
            <a:r>
              <a:rPr lang="en-US"/>
              <a:t>Dhikr: Reminder, 15/9</a:t>
            </a:r>
          </a:p>
          <a:p>
            <a:pPr>
              <a:lnSpc>
                <a:spcPct val="90000"/>
              </a:lnSpc>
            </a:pPr>
            <a:r>
              <a:rPr lang="en-US"/>
              <a:t>Nur: Light, 4/174</a:t>
            </a:r>
          </a:p>
          <a:p>
            <a:pPr>
              <a:lnSpc>
                <a:spcPct val="90000"/>
              </a:lnSpc>
            </a:pPr>
            <a:r>
              <a:rPr lang="en-US"/>
              <a:t>Kitab: Book/scripture, 2/2</a:t>
            </a:r>
          </a:p>
          <a:p>
            <a:pPr>
              <a:lnSpc>
                <a:spcPct val="90000"/>
              </a:lnSpc>
            </a:pPr>
            <a:endParaRPr lang="en-US"/>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normAutofit fontScale="90000"/>
          </a:bodyPr>
          <a:lstStyle/>
          <a:p>
            <a:r>
              <a:rPr lang="en-US" sz="4000"/>
              <a:t>Verily this Qur’an shows the way to all that is  most upright…17/9</a:t>
            </a:r>
          </a:p>
        </p:txBody>
      </p:sp>
      <p:sp>
        <p:nvSpPr>
          <p:cNvPr id="6147" name="Rectangle 3"/>
          <p:cNvSpPr>
            <a:spLocks noGrp="1" noChangeArrowheads="1"/>
          </p:cNvSpPr>
          <p:nvPr>
            <p:ph type="body" idx="1"/>
          </p:nvPr>
        </p:nvSpPr>
        <p:spPr/>
        <p:txBody>
          <a:bodyPr>
            <a:normAutofit fontScale="92500"/>
          </a:bodyPr>
          <a:lstStyle/>
          <a:p>
            <a:pPr>
              <a:lnSpc>
                <a:spcPct val="90000"/>
              </a:lnSpc>
              <a:buFont typeface="Wingdings" pitchFamily="2" charset="2"/>
              <a:buNone/>
            </a:pPr>
            <a:r>
              <a:rPr lang="en-US"/>
              <a:t>Maw’idhah: Admonition. Shifaa’: Cure. Huda: </a:t>
            </a:r>
          </a:p>
          <a:p>
            <a:pPr>
              <a:lnSpc>
                <a:spcPct val="90000"/>
              </a:lnSpc>
              <a:buFont typeface="Wingdings" pitchFamily="2" charset="2"/>
              <a:buNone/>
            </a:pPr>
            <a:r>
              <a:rPr lang="en-US"/>
              <a:t>Guidance, Rahmah: Mercy, 10/57</a:t>
            </a:r>
          </a:p>
          <a:p>
            <a:pPr>
              <a:lnSpc>
                <a:spcPct val="90000"/>
              </a:lnSpc>
              <a:buFont typeface="Wingdings" pitchFamily="2" charset="2"/>
              <a:buNone/>
            </a:pPr>
            <a:r>
              <a:rPr lang="en-US"/>
              <a:t>Mubarak: Blessed. Musaddiq: Confirming the </a:t>
            </a:r>
          </a:p>
          <a:p>
            <a:pPr>
              <a:lnSpc>
                <a:spcPct val="90000"/>
              </a:lnSpc>
              <a:buFont typeface="Wingdings" pitchFamily="2" charset="2"/>
              <a:buNone/>
            </a:pPr>
            <a:r>
              <a:rPr lang="en-US"/>
              <a:t>truth of previous revelations, 6/92</a:t>
            </a:r>
          </a:p>
          <a:p>
            <a:pPr>
              <a:lnSpc>
                <a:spcPct val="90000"/>
              </a:lnSpc>
              <a:buFont typeface="Wingdings" pitchFamily="2" charset="2"/>
              <a:buNone/>
            </a:pPr>
            <a:r>
              <a:rPr lang="en-US"/>
              <a:t>Azeez: Sublime, Powerful, 41/41</a:t>
            </a:r>
          </a:p>
          <a:p>
            <a:pPr>
              <a:lnSpc>
                <a:spcPct val="90000"/>
              </a:lnSpc>
              <a:buFont typeface="Wingdings" pitchFamily="2" charset="2"/>
              <a:buNone/>
            </a:pPr>
            <a:r>
              <a:rPr lang="en-US"/>
              <a:t>Majeed: Holy, 85/21</a:t>
            </a:r>
          </a:p>
          <a:p>
            <a:pPr>
              <a:lnSpc>
                <a:spcPct val="90000"/>
              </a:lnSpc>
              <a:buFont typeface="Wingdings" pitchFamily="2" charset="2"/>
              <a:buNone/>
            </a:pPr>
            <a:r>
              <a:rPr lang="en-US"/>
              <a:t>Basheer: Herald of glad tidings. Nadheer: </a:t>
            </a:r>
          </a:p>
          <a:p>
            <a:pPr>
              <a:lnSpc>
                <a:spcPct val="90000"/>
              </a:lnSpc>
              <a:buFont typeface="Wingdings" pitchFamily="2" charset="2"/>
              <a:buNone/>
            </a:pPr>
            <a:r>
              <a:rPr lang="en-US"/>
              <a:t>Warner, 41/4 </a:t>
            </a:r>
          </a:p>
          <a:p>
            <a:pPr>
              <a:lnSpc>
                <a:spcPct val="90000"/>
              </a:lnSpc>
              <a:buFont typeface="Wingdings" pitchFamily="2" charset="2"/>
              <a:buNone/>
            </a:pPr>
            <a:endParaRPr lang="en-US"/>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defRPr/>
            </a:pPr>
            <a:r>
              <a:rPr lang="en-US" sz="4000" smtClean="0"/>
              <a:t>Kinds of Verses Contd…</a:t>
            </a:r>
          </a:p>
        </p:txBody>
      </p:sp>
      <p:sp>
        <p:nvSpPr>
          <p:cNvPr id="11267" name="Rectangle 3"/>
          <p:cNvSpPr>
            <a:spLocks noGrp="1" noChangeArrowheads="1"/>
          </p:cNvSpPr>
          <p:nvPr>
            <p:ph type="body" idx="1"/>
          </p:nvPr>
        </p:nvSpPr>
        <p:spPr>
          <a:xfrm>
            <a:off x="685800" y="2057400"/>
            <a:ext cx="7772400" cy="4038600"/>
          </a:xfrm>
        </p:spPr>
        <p:txBody>
          <a:bodyPr/>
          <a:lstStyle/>
          <a:p>
            <a:pPr eaLnBrk="1" hangingPunct="1">
              <a:buFontTx/>
              <a:buBlip>
                <a:blip r:embed="rId2"/>
              </a:buBlip>
            </a:pPr>
            <a:r>
              <a:rPr lang="en-US" smtClean="0"/>
              <a:t>5. Example verses 1000 </a:t>
            </a:r>
          </a:p>
          <a:p>
            <a:pPr eaLnBrk="1" hangingPunct="1">
              <a:buFontTx/>
              <a:buBlip>
                <a:blip r:embed="rId2"/>
              </a:buBlip>
            </a:pPr>
            <a:r>
              <a:rPr lang="en-US" smtClean="0"/>
              <a:t>6. Story verses 1000 </a:t>
            </a:r>
          </a:p>
          <a:p>
            <a:pPr eaLnBrk="1" hangingPunct="1">
              <a:buFontTx/>
              <a:buBlip>
                <a:blip r:embed="rId2"/>
              </a:buBlip>
            </a:pPr>
            <a:r>
              <a:rPr lang="en-US" smtClean="0"/>
              <a:t>7. Allowing as lawful 250 </a:t>
            </a:r>
          </a:p>
          <a:p>
            <a:pPr eaLnBrk="1" hangingPunct="1">
              <a:buFontTx/>
              <a:buBlip>
                <a:blip r:embed="rId2"/>
              </a:buBlip>
            </a:pPr>
            <a:r>
              <a:rPr lang="en-US" smtClean="0"/>
              <a:t>8. Prohibitory verses 250 </a:t>
            </a:r>
          </a:p>
          <a:p>
            <a:pPr eaLnBrk="1" hangingPunct="1">
              <a:buFontTx/>
              <a:buBlip>
                <a:blip r:embed="rId2"/>
              </a:buBlip>
            </a:pPr>
            <a:r>
              <a:rPr lang="en-US" smtClean="0"/>
              <a:t>9. Praise verses 100 </a:t>
            </a:r>
          </a:p>
          <a:p>
            <a:pPr eaLnBrk="1" hangingPunct="1">
              <a:buFontTx/>
              <a:buBlip>
                <a:blip r:embed="rId2"/>
              </a:buBlip>
            </a:pPr>
            <a:r>
              <a:rPr lang="en-US" smtClean="0"/>
              <a:t>10. Miscellaneous verses 66 </a:t>
            </a:r>
          </a:p>
        </p:txBody>
      </p:sp>
    </p:spTree>
  </p:cSld>
  <p:clrMapOvr>
    <a:masterClrMapping/>
  </p:clrMapOvr>
  <p:transition advTm="9408"/>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defRPr/>
            </a:pPr>
            <a:r>
              <a:rPr lang="en-US" sz="4000" smtClean="0"/>
              <a:t>The Qur’an Commands</a:t>
            </a:r>
          </a:p>
        </p:txBody>
      </p:sp>
      <p:sp>
        <p:nvSpPr>
          <p:cNvPr id="12291" name="Rectangle 3"/>
          <p:cNvSpPr>
            <a:spLocks noGrp="1" noChangeArrowheads="1"/>
          </p:cNvSpPr>
          <p:nvPr>
            <p:ph type="body" idx="1"/>
          </p:nvPr>
        </p:nvSpPr>
        <p:spPr>
          <a:xfrm>
            <a:off x="685800" y="1676400"/>
            <a:ext cx="7772400" cy="4419600"/>
          </a:xfrm>
        </p:spPr>
        <p:txBody>
          <a:bodyPr>
            <a:normAutofit fontScale="92500"/>
          </a:bodyPr>
          <a:lstStyle/>
          <a:p>
            <a:pPr eaLnBrk="1" hangingPunct="1">
              <a:buFontTx/>
              <a:buBlip>
                <a:blip r:embed="rId2"/>
              </a:buBlip>
            </a:pPr>
            <a:r>
              <a:rPr lang="en-US" smtClean="0"/>
              <a:t>The Qur’an commands the Muslims to offer Salah (Namaz) 700 times. </a:t>
            </a:r>
          </a:p>
          <a:p>
            <a:pPr eaLnBrk="1" hangingPunct="1">
              <a:buFontTx/>
              <a:buBlip>
                <a:blip r:embed="rId2"/>
              </a:buBlip>
            </a:pPr>
            <a:r>
              <a:rPr lang="en-US" smtClean="0"/>
              <a:t>There are 14 verses (Ayats) in the Qur’an where prostration is a must whenever you recite or listen to those verses. </a:t>
            </a:r>
          </a:p>
          <a:p>
            <a:pPr eaLnBrk="1" hangingPunct="1">
              <a:buFontTx/>
              <a:buBlip>
                <a:blip r:embed="rId2"/>
              </a:buBlip>
            </a:pPr>
            <a:r>
              <a:rPr lang="en-US" smtClean="0"/>
              <a:t>The Qur’an was revealed to the Prophet (pbuh) in two cities. Macca Al-Mukarramah and Madina Al-Munawwarah. </a:t>
            </a:r>
          </a:p>
        </p:txBody>
      </p:sp>
    </p:spTree>
  </p:cSld>
  <p:clrMapOvr>
    <a:masterClrMapping/>
  </p:clrMapOvr>
  <p:transition advTm="19792"/>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defRPr/>
            </a:pPr>
            <a:r>
              <a:rPr lang="en-US" sz="4000" smtClean="0"/>
              <a:t>Prophets Mentioned in the Quran. </a:t>
            </a:r>
          </a:p>
        </p:txBody>
      </p:sp>
      <p:sp>
        <p:nvSpPr>
          <p:cNvPr id="16387" name="Rectangle 3"/>
          <p:cNvSpPr>
            <a:spLocks noGrp="1" noChangeArrowheads="1"/>
          </p:cNvSpPr>
          <p:nvPr>
            <p:ph type="body" idx="1"/>
          </p:nvPr>
        </p:nvSpPr>
        <p:spPr>
          <a:xfrm>
            <a:off x="685800" y="1676400"/>
            <a:ext cx="7772400" cy="4419600"/>
          </a:xfrm>
        </p:spPr>
        <p:txBody>
          <a:bodyPr>
            <a:normAutofit lnSpcReduction="10000"/>
          </a:bodyPr>
          <a:lstStyle/>
          <a:p>
            <a:pPr eaLnBrk="1" hangingPunct="1">
              <a:buFontTx/>
              <a:buBlip>
                <a:blip r:embed="rId2"/>
              </a:buBlip>
            </a:pPr>
            <a:r>
              <a:rPr lang="en-US" smtClean="0"/>
              <a:t>The names of 26 Prophets are mentioned in the Qur’an. </a:t>
            </a:r>
          </a:p>
          <a:p>
            <a:pPr eaLnBrk="1" hangingPunct="1">
              <a:buFontTx/>
              <a:buBlip>
                <a:blip r:embed="rId2"/>
              </a:buBlip>
            </a:pPr>
            <a:r>
              <a:rPr lang="en-US" smtClean="0"/>
              <a:t>Prophet Musa (pbuh) is mentioned most in the Quran. He is mentioned 135 times. </a:t>
            </a:r>
          </a:p>
          <a:p>
            <a:pPr eaLnBrk="1" hangingPunct="1">
              <a:buFontTx/>
              <a:buBlip>
                <a:blip r:embed="rId2"/>
              </a:buBlip>
            </a:pPr>
            <a:r>
              <a:rPr lang="en-US" smtClean="0"/>
              <a:t>Prophet Ibrahim (pbuh) is mentioned 67 times in the Qur’an. </a:t>
            </a:r>
          </a:p>
          <a:p>
            <a:pPr eaLnBrk="1" hangingPunct="1">
              <a:buFontTx/>
              <a:buBlip>
                <a:blip r:embed="rId2"/>
              </a:buBlip>
            </a:pPr>
            <a:r>
              <a:rPr lang="en-US" smtClean="0"/>
              <a:t>Prophet Muhammad (pbuh) is mentioned 5 times in the Qur’an.</a:t>
            </a:r>
          </a:p>
        </p:txBody>
      </p:sp>
    </p:spTree>
  </p:cSld>
  <p:clrMapOvr>
    <a:masterClrMapping/>
  </p:clrMapOvr>
  <p:transition advTm="13328"/>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defRPr/>
            </a:pPr>
            <a:r>
              <a:rPr lang="en-US" sz="4000" smtClean="0"/>
              <a:t>Angels Mentioned in the Qur’an</a:t>
            </a:r>
          </a:p>
        </p:txBody>
      </p:sp>
      <p:sp>
        <p:nvSpPr>
          <p:cNvPr id="17411" name="Rectangle 3"/>
          <p:cNvSpPr>
            <a:spLocks noGrp="1" noChangeArrowheads="1"/>
          </p:cNvSpPr>
          <p:nvPr>
            <p:ph type="body" idx="1"/>
          </p:nvPr>
        </p:nvSpPr>
        <p:spPr>
          <a:xfrm>
            <a:off x="609600" y="1981200"/>
            <a:ext cx="8077200" cy="4114800"/>
          </a:xfrm>
        </p:spPr>
        <p:txBody>
          <a:bodyPr>
            <a:normAutofit lnSpcReduction="10000"/>
          </a:bodyPr>
          <a:lstStyle/>
          <a:p>
            <a:pPr eaLnBrk="1" hangingPunct="1">
              <a:buFontTx/>
              <a:buBlip>
                <a:blip r:embed="rId2"/>
              </a:buBlip>
            </a:pPr>
            <a:r>
              <a:rPr lang="en-US" smtClean="0"/>
              <a:t>God Almighty's name ''Allah" is mentioned 2584 times in the Qur’an. </a:t>
            </a:r>
          </a:p>
          <a:p>
            <a:pPr eaLnBrk="1" hangingPunct="1">
              <a:buFontTx/>
              <a:buBlip>
                <a:blip r:embed="rId2"/>
              </a:buBlip>
            </a:pPr>
            <a:r>
              <a:rPr lang="en-US" smtClean="0"/>
              <a:t>4 angels are mentioned in the Qur’an. They are: </a:t>
            </a:r>
          </a:p>
          <a:p>
            <a:pPr eaLnBrk="1" hangingPunct="1">
              <a:buFontTx/>
              <a:buBlip>
                <a:blip r:embed="rId2"/>
              </a:buBlip>
            </a:pPr>
            <a:r>
              <a:rPr lang="en-US" smtClean="0"/>
              <a:t>1. Jibrail (pbuh) </a:t>
            </a:r>
          </a:p>
          <a:p>
            <a:pPr eaLnBrk="1" hangingPunct="1">
              <a:buFontTx/>
              <a:buBlip>
                <a:blip r:embed="rId2"/>
              </a:buBlip>
            </a:pPr>
            <a:r>
              <a:rPr lang="en-US" smtClean="0"/>
              <a:t>2. Mikail (pbuh) </a:t>
            </a:r>
          </a:p>
          <a:p>
            <a:pPr eaLnBrk="1" hangingPunct="1">
              <a:buFontTx/>
              <a:buBlip>
                <a:blip r:embed="rId2"/>
              </a:buBlip>
            </a:pPr>
            <a:r>
              <a:rPr lang="en-US" smtClean="0"/>
              <a:t>3. Haroot </a:t>
            </a:r>
          </a:p>
          <a:p>
            <a:pPr eaLnBrk="1" hangingPunct="1">
              <a:buFontTx/>
              <a:buBlip>
                <a:blip r:embed="rId2"/>
              </a:buBlip>
            </a:pPr>
            <a:r>
              <a:rPr lang="en-US" smtClean="0"/>
              <a:t>4. Maroot </a:t>
            </a:r>
          </a:p>
        </p:txBody>
      </p:sp>
    </p:spTree>
  </p:cSld>
  <p:clrMapOvr>
    <a:masterClrMapping/>
  </p:clrMapOvr>
  <p:transition advTm="11072"/>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defRPr/>
            </a:pPr>
            <a:r>
              <a:rPr lang="en-US" sz="4000" smtClean="0"/>
              <a:t>First Person to Memorize the Qur’an</a:t>
            </a:r>
          </a:p>
        </p:txBody>
      </p:sp>
      <p:sp>
        <p:nvSpPr>
          <p:cNvPr id="19459" name="Rectangle 3"/>
          <p:cNvSpPr>
            <a:spLocks noGrp="1" noChangeArrowheads="1"/>
          </p:cNvSpPr>
          <p:nvPr>
            <p:ph type="body" idx="1"/>
          </p:nvPr>
        </p:nvSpPr>
        <p:spPr>
          <a:xfrm>
            <a:off x="685800" y="1752600"/>
            <a:ext cx="7772400" cy="4343400"/>
          </a:xfrm>
        </p:spPr>
        <p:txBody>
          <a:bodyPr/>
          <a:lstStyle/>
          <a:p>
            <a:pPr eaLnBrk="1" hangingPunct="1">
              <a:buFontTx/>
              <a:buBlip>
                <a:blip r:embed="rId2"/>
              </a:buBlip>
            </a:pPr>
            <a:r>
              <a:rPr lang="en-US" smtClean="0"/>
              <a:t>The biggest chapter (Surah) in the Qur’an is Surah Al-Baqarah (the cow). It has 286 verses (Ayats). </a:t>
            </a:r>
          </a:p>
          <a:p>
            <a:pPr eaLnBrk="1" hangingPunct="1">
              <a:buFontTx/>
              <a:buBlip>
                <a:blip r:embed="rId2"/>
              </a:buBlip>
            </a:pPr>
            <a:r>
              <a:rPr lang="en-US" smtClean="0"/>
              <a:t>The smallest chapters (Surahs) in the Qur’an are Surah Al-Asr, Al-Kauser and An-Nasr. They have 3 verses (Ayats). </a:t>
            </a:r>
          </a:p>
          <a:p>
            <a:pPr eaLnBrk="1" hangingPunct="1">
              <a:buFontTx/>
              <a:buBlip>
                <a:blip r:embed="rId2"/>
              </a:buBlip>
            </a:pPr>
            <a:r>
              <a:rPr lang="en-US" smtClean="0"/>
              <a:t>The first person to memorize the Qur’an was Prophet Muhammad (pbuh). </a:t>
            </a:r>
          </a:p>
        </p:txBody>
      </p:sp>
    </p:spTree>
  </p:cSld>
  <p:clrMapOvr>
    <a:masterClrMapping/>
  </p:clrMapOvr>
  <p:transition advTm="20304"/>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defRPr/>
            </a:pPr>
            <a:r>
              <a:rPr lang="en-US" sz="4000" smtClean="0"/>
              <a:t>Bismillah AlRahman AlRaheem</a:t>
            </a:r>
          </a:p>
        </p:txBody>
      </p:sp>
      <p:sp>
        <p:nvSpPr>
          <p:cNvPr id="21507" name="Rectangle 3"/>
          <p:cNvSpPr>
            <a:spLocks noGrp="1" noChangeArrowheads="1"/>
          </p:cNvSpPr>
          <p:nvPr>
            <p:ph type="body" idx="1"/>
          </p:nvPr>
        </p:nvSpPr>
        <p:spPr>
          <a:xfrm>
            <a:off x="685800" y="1828800"/>
            <a:ext cx="7772400" cy="4114800"/>
          </a:xfrm>
        </p:spPr>
        <p:txBody>
          <a:bodyPr>
            <a:normAutofit fontScale="92500" lnSpcReduction="10000"/>
          </a:bodyPr>
          <a:lstStyle/>
          <a:p>
            <a:pPr eaLnBrk="1" hangingPunct="1">
              <a:buFontTx/>
              <a:buBlip>
                <a:blip r:embed="rId2"/>
              </a:buBlip>
            </a:pPr>
            <a:r>
              <a:rPr lang="en-US" smtClean="0"/>
              <a:t>Surah Tauba (also called Surah Barat) does not begin with "Bismillah AlRahman AlRaheem" (In the name of Allah..). </a:t>
            </a:r>
          </a:p>
          <a:p>
            <a:pPr eaLnBrk="1" hangingPunct="1">
              <a:buFontTx/>
              <a:buBlip>
                <a:blip r:embed="rId2"/>
              </a:buBlip>
            </a:pPr>
            <a:r>
              <a:rPr lang="en-US" smtClean="0"/>
              <a:t>In Surah Naml (chapter ant) ''Bismillah AlRahman AlRaheem" (In the name of Allah..) is mentioned twice. </a:t>
            </a:r>
          </a:p>
          <a:p>
            <a:pPr eaLnBrk="1" hangingPunct="1">
              <a:buFontTx/>
              <a:buBlip>
                <a:blip r:embed="rId2"/>
              </a:buBlip>
            </a:pPr>
            <a:r>
              <a:rPr lang="en-US" smtClean="0"/>
              <a:t>By the time the Prophet (pbuh) passed away, 40 people (Huffaz) had already memorized the Quran. </a:t>
            </a:r>
          </a:p>
        </p:txBody>
      </p:sp>
    </p:spTree>
  </p:cSld>
  <p:clrMapOvr>
    <a:masterClrMapping/>
  </p:clrMapOvr>
  <p:transition advTm="17168"/>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defRPr/>
            </a:pPr>
            <a:r>
              <a:rPr lang="en-US" sz="4000" smtClean="0"/>
              <a:t>Ummul Qur’an</a:t>
            </a:r>
          </a:p>
        </p:txBody>
      </p:sp>
      <p:sp>
        <p:nvSpPr>
          <p:cNvPr id="25603" name="Rectangle 3"/>
          <p:cNvSpPr>
            <a:spLocks noGrp="1" noChangeArrowheads="1"/>
          </p:cNvSpPr>
          <p:nvPr>
            <p:ph type="body" idx="1"/>
          </p:nvPr>
        </p:nvSpPr>
        <p:spPr/>
        <p:txBody>
          <a:bodyPr/>
          <a:lstStyle/>
          <a:p>
            <a:pPr eaLnBrk="1" hangingPunct="1">
              <a:buFontTx/>
              <a:buBlip>
                <a:blip r:embed="rId2"/>
              </a:buBlip>
            </a:pPr>
            <a:r>
              <a:rPr lang="en-US" smtClean="0"/>
              <a:t>6 chapters (Surahs) in the Qur’an are named after the Prophets. They are: 1. Surah Younus 2. Surah Hud 3. Surah Yousuf 4. Surah Ibrahim 5. Surah Nuh 6. Surah Muhammad </a:t>
            </a:r>
          </a:p>
          <a:p>
            <a:pPr eaLnBrk="1" hangingPunct="1">
              <a:buFontTx/>
              <a:buBlip>
                <a:blip r:embed="rId2"/>
              </a:buBlip>
            </a:pPr>
            <a:r>
              <a:rPr lang="en-US" smtClean="0"/>
              <a:t>Surah Al-Fatiha is also called as "</a:t>
            </a:r>
            <a:r>
              <a:rPr lang="en-US" u="sng" smtClean="0"/>
              <a:t>Ummul Qur’an</a:t>
            </a:r>
            <a:r>
              <a:rPr lang="en-US" smtClean="0"/>
              <a:t>" (the mother of the Qur’an). It is the first chapter (Surah) of the Qur’an. </a:t>
            </a:r>
          </a:p>
        </p:txBody>
      </p:sp>
    </p:spTree>
  </p:cSld>
  <p:clrMapOvr>
    <a:masterClrMapping/>
  </p:clrMapOvr>
  <p:transition advTm="21888"/>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defRPr/>
            </a:pPr>
            <a:r>
              <a:rPr lang="en-US" sz="4000" smtClean="0"/>
              <a:t>The Zenith of the Qur’an</a:t>
            </a:r>
          </a:p>
        </p:txBody>
      </p:sp>
      <p:sp>
        <p:nvSpPr>
          <p:cNvPr id="26627" name="Rectangle 3"/>
          <p:cNvSpPr>
            <a:spLocks noGrp="1" noChangeArrowheads="1"/>
          </p:cNvSpPr>
          <p:nvPr>
            <p:ph type="body" idx="1"/>
          </p:nvPr>
        </p:nvSpPr>
        <p:spPr/>
        <p:txBody>
          <a:bodyPr/>
          <a:lstStyle/>
          <a:p>
            <a:pPr eaLnBrk="1" hangingPunct="1">
              <a:buFontTx/>
              <a:buBlip>
                <a:blip r:embed="rId2"/>
              </a:buBlip>
            </a:pPr>
            <a:r>
              <a:rPr lang="en-US" smtClean="0"/>
              <a:t>Surah Al-Baqarah is also called as "</a:t>
            </a:r>
            <a:r>
              <a:rPr lang="en-US" u="sng" smtClean="0"/>
              <a:t>Sinamul Qur’an</a:t>
            </a:r>
            <a:r>
              <a:rPr lang="en-US" smtClean="0"/>
              <a:t>" (the zenith of the Qur’an). This Surah contains more commands than any other Surah. </a:t>
            </a:r>
          </a:p>
          <a:p>
            <a:pPr eaLnBrk="1" hangingPunct="1">
              <a:buFontTx/>
              <a:buBlip>
                <a:blip r:embed="rId2"/>
              </a:buBlip>
            </a:pPr>
            <a:r>
              <a:rPr lang="en-US" smtClean="0"/>
              <a:t>Surah An-Nas is the last Surah of the Qur’an. </a:t>
            </a:r>
          </a:p>
        </p:txBody>
      </p:sp>
    </p:spTree>
  </p:cSld>
  <p:clrMapOvr>
    <a:masterClrMapping/>
  </p:clrMapOvr>
  <p:transition advTm="9136"/>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defRPr/>
            </a:pPr>
            <a:r>
              <a:rPr lang="en-US" sz="4000" smtClean="0"/>
              <a:t>Unaltered and Undistorted</a:t>
            </a:r>
          </a:p>
        </p:txBody>
      </p:sp>
      <p:sp>
        <p:nvSpPr>
          <p:cNvPr id="27651" name="Rectangle 3"/>
          <p:cNvSpPr>
            <a:spLocks noGrp="1" noChangeArrowheads="1"/>
          </p:cNvSpPr>
          <p:nvPr>
            <p:ph type="body" idx="1"/>
          </p:nvPr>
        </p:nvSpPr>
        <p:spPr/>
        <p:txBody>
          <a:bodyPr/>
          <a:lstStyle/>
          <a:p>
            <a:pPr eaLnBrk="1" hangingPunct="1">
              <a:buFontTx/>
              <a:buBlip>
                <a:blip r:embed="rId2"/>
              </a:buBlip>
            </a:pPr>
            <a:r>
              <a:rPr lang="en-US" smtClean="0"/>
              <a:t>The Qur’an is the only revelation of Allah that exists unaltered and undistorted. </a:t>
            </a:r>
          </a:p>
          <a:p>
            <a:pPr eaLnBrk="1" hangingPunct="1">
              <a:buFontTx/>
              <a:buBlip>
                <a:blip r:embed="rId2"/>
              </a:buBlip>
            </a:pPr>
            <a:r>
              <a:rPr lang="en-US" smtClean="0"/>
              <a:t>Allah the Almighty has taken the responsibility of preserving the Qur’an. He says in Surah Al-Hijr, Ayat-9 </a:t>
            </a:r>
          </a:p>
          <a:p>
            <a:pPr eaLnBrk="1" hangingPunct="1">
              <a:buFontTx/>
              <a:buBlip>
                <a:blip r:embed="rId2"/>
              </a:buBlip>
            </a:pPr>
            <a:r>
              <a:rPr lang="en-US" smtClean="0"/>
              <a:t>"Surely, We have revealed this reminder (zikr) and Lo, We verily are its Guardian". </a:t>
            </a:r>
          </a:p>
        </p:txBody>
      </p:sp>
    </p:spTree>
  </p:cSld>
  <p:clrMapOvr>
    <a:masterClrMapping/>
  </p:clrMapOvr>
  <p:transition advTm="15200"/>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685800" y="609600"/>
            <a:ext cx="7772400" cy="914400"/>
          </a:xfrm>
        </p:spPr>
        <p:txBody>
          <a:bodyPr/>
          <a:lstStyle/>
          <a:p>
            <a:pPr eaLnBrk="1" hangingPunct="1">
              <a:defRPr/>
            </a:pPr>
            <a:r>
              <a:rPr lang="en-US" sz="4000" smtClean="0"/>
              <a:t>An Admonition to all Creatures</a:t>
            </a:r>
          </a:p>
        </p:txBody>
      </p:sp>
      <p:sp>
        <p:nvSpPr>
          <p:cNvPr id="24579" name="Rectangle 3"/>
          <p:cNvSpPr>
            <a:spLocks noGrp="1" noChangeArrowheads="1"/>
          </p:cNvSpPr>
          <p:nvPr>
            <p:ph type="body" idx="1"/>
          </p:nvPr>
        </p:nvSpPr>
        <p:spPr>
          <a:xfrm>
            <a:off x="762000" y="3962400"/>
            <a:ext cx="7696200" cy="1600200"/>
          </a:xfrm>
          <a:effectLst>
            <a:outerShdw dist="35921" dir="2700000" algn="ctr" rotWithShape="0">
              <a:srgbClr val="68ECFE"/>
            </a:outerShdw>
          </a:effectLst>
        </p:spPr>
        <p:txBody>
          <a:bodyPr>
            <a:normAutofit fontScale="92500" lnSpcReduction="10000"/>
          </a:bodyPr>
          <a:lstStyle/>
          <a:p>
            <a:pPr algn="ctr" eaLnBrk="1" hangingPunct="1">
              <a:lnSpc>
                <a:spcPct val="80000"/>
              </a:lnSpc>
              <a:buFontTx/>
              <a:buNone/>
              <a:defRPr/>
            </a:pPr>
            <a:r>
              <a:rPr lang="en-US" i="1" smtClean="0">
                <a:solidFill>
                  <a:srgbClr val="065A74"/>
                </a:solidFill>
              </a:rPr>
              <a:t>"Blessed is He Who sent down the criterion </a:t>
            </a:r>
          </a:p>
          <a:p>
            <a:pPr algn="ctr" eaLnBrk="1" hangingPunct="1">
              <a:lnSpc>
                <a:spcPct val="80000"/>
              </a:lnSpc>
              <a:buFontTx/>
              <a:buNone/>
              <a:defRPr/>
            </a:pPr>
            <a:r>
              <a:rPr lang="en-US" i="1" smtClean="0">
                <a:solidFill>
                  <a:srgbClr val="065A74"/>
                </a:solidFill>
              </a:rPr>
              <a:t>to His servant, that it may be an </a:t>
            </a:r>
          </a:p>
          <a:p>
            <a:pPr algn="ctr" eaLnBrk="1" hangingPunct="1">
              <a:lnSpc>
                <a:spcPct val="80000"/>
              </a:lnSpc>
              <a:buFontTx/>
              <a:buNone/>
              <a:defRPr/>
            </a:pPr>
            <a:r>
              <a:rPr lang="en-US" i="1" smtClean="0">
                <a:solidFill>
                  <a:srgbClr val="065A74"/>
                </a:solidFill>
              </a:rPr>
              <a:t>admonition to all creatures." </a:t>
            </a:r>
          </a:p>
          <a:p>
            <a:pPr algn="ctr" eaLnBrk="1" hangingPunct="1">
              <a:lnSpc>
                <a:spcPct val="80000"/>
              </a:lnSpc>
              <a:buFontTx/>
              <a:buNone/>
              <a:defRPr/>
            </a:pPr>
            <a:r>
              <a:rPr lang="en-US" sz="2000" i="1" smtClean="0"/>
              <a:t>(Al Furqan)</a:t>
            </a:r>
            <a:r>
              <a:rPr lang="en-US" sz="2000" smtClean="0">
                <a:solidFill>
                  <a:srgbClr val="065A74"/>
                </a:solidFill>
              </a:rPr>
              <a:t> </a:t>
            </a:r>
          </a:p>
        </p:txBody>
      </p:sp>
      <p:sp>
        <p:nvSpPr>
          <p:cNvPr id="28676" name="Rectangle 8"/>
          <p:cNvSpPr>
            <a:spLocks noChangeArrowheads="1"/>
          </p:cNvSpPr>
          <p:nvPr/>
        </p:nvSpPr>
        <p:spPr bwMode="auto">
          <a:xfrm>
            <a:off x="914400" y="3505200"/>
            <a:ext cx="7315200" cy="381000"/>
          </a:xfrm>
          <a:prstGeom prst="rect">
            <a:avLst/>
          </a:prstGeom>
          <a:noFill/>
          <a:ln w="9525">
            <a:noFill/>
            <a:miter lim="800000"/>
            <a:headEnd/>
            <a:tailEnd/>
          </a:ln>
        </p:spPr>
        <p:txBody>
          <a:bodyPr/>
          <a:lstStyle/>
          <a:p>
            <a:pPr marL="342900" indent="-342900" algn="ctr">
              <a:lnSpc>
                <a:spcPct val="80000"/>
              </a:lnSpc>
              <a:spcBef>
                <a:spcPct val="20000"/>
              </a:spcBef>
            </a:pPr>
            <a:endParaRPr lang="en-US" sz="2800" b="1" i="1">
              <a:solidFill>
                <a:srgbClr val="993366"/>
              </a:solidFill>
              <a:latin typeface="Wingdings 2" pitchFamily="18" charset="2"/>
            </a:endParaRPr>
          </a:p>
        </p:txBody>
      </p:sp>
      <p:sp>
        <p:nvSpPr>
          <p:cNvPr id="28677" name="Rectangle 9"/>
          <p:cNvSpPr>
            <a:spLocks noChangeArrowheads="1"/>
          </p:cNvSpPr>
          <p:nvPr/>
        </p:nvSpPr>
        <p:spPr bwMode="auto">
          <a:xfrm>
            <a:off x="914400" y="5562600"/>
            <a:ext cx="7315200" cy="381000"/>
          </a:xfrm>
          <a:prstGeom prst="rect">
            <a:avLst/>
          </a:prstGeom>
          <a:noFill/>
          <a:ln w="9525">
            <a:noFill/>
            <a:miter lim="800000"/>
            <a:headEnd/>
            <a:tailEnd/>
          </a:ln>
        </p:spPr>
        <p:txBody>
          <a:bodyPr/>
          <a:lstStyle/>
          <a:p>
            <a:pPr marL="342900" indent="-342900" algn="ctr">
              <a:lnSpc>
                <a:spcPct val="80000"/>
              </a:lnSpc>
              <a:spcBef>
                <a:spcPct val="20000"/>
              </a:spcBef>
            </a:pPr>
            <a:endParaRPr lang="en-US" sz="2800" b="1" i="1">
              <a:solidFill>
                <a:srgbClr val="993366"/>
              </a:solidFill>
              <a:latin typeface="Wingdings 2" pitchFamily="18" charset="2"/>
            </a:endParaRPr>
          </a:p>
        </p:txBody>
      </p:sp>
      <p:pic>
        <p:nvPicPr>
          <p:cNvPr id="28678" name="Picture 10" descr="Qur01"/>
          <p:cNvPicPr>
            <a:picLocks noChangeAspect="1" noChangeArrowheads="1"/>
          </p:cNvPicPr>
          <p:nvPr/>
        </p:nvPicPr>
        <p:blipFill>
          <a:blip r:embed="rId2" cstate="print">
            <a:duotone>
              <a:prstClr val="black"/>
              <a:schemeClr val="accent4">
                <a:tint val="45000"/>
                <a:satMod val="400000"/>
              </a:schemeClr>
            </a:duotone>
          </a:blip>
          <a:srcRect/>
          <a:stretch>
            <a:fillRect/>
          </a:stretch>
        </p:blipFill>
        <p:spPr bwMode="auto">
          <a:xfrm>
            <a:off x="2819400" y="1739900"/>
            <a:ext cx="3429000" cy="2070100"/>
          </a:xfrm>
          <a:prstGeom prst="rect">
            <a:avLst/>
          </a:prstGeom>
          <a:noFill/>
          <a:ln w="9525">
            <a:noFill/>
            <a:miter lim="800000"/>
            <a:headEnd/>
            <a:tailEnd/>
          </a:ln>
        </p:spPr>
      </p:pic>
    </p:spTree>
  </p:cSld>
  <p:clrMapOvr>
    <a:masterClrMapping/>
  </p:clrMapOvr>
  <p:transition advTm="8688"/>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normAutofit fontScale="90000"/>
          </a:bodyPr>
          <a:lstStyle/>
          <a:p>
            <a:r>
              <a:rPr lang="en-US" sz="4000" smtClean="0"/>
              <a:t>Katibeen-Wahy </a:t>
            </a:r>
            <a:r>
              <a:rPr lang="en-US" sz="4000"/>
              <a:t>(writers of revelation)</a:t>
            </a:r>
          </a:p>
        </p:txBody>
      </p:sp>
      <p:sp>
        <p:nvSpPr>
          <p:cNvPr id="17411" name="Rectangle 3"/>
          <p:cNvSpPr>
            <a:spLocks noGrp="1" noChangeArrowheads="1"/>
          </p:cNvSpPr>
          <p:nvPr>
            <p:ph type="body" idx="1"/>
          </p:nvPr>
        </p:nvSpPr>
        <p:spPr>
          <a:xfrm>
            <a:off x="457200" y="1600200"/>
            <a:ext cx="8229600" cy="4876800"/>
          </a:xfrm>
        </p:spPr>
        <p:txBody>
          <a:bodyPr/>
          <a:lstStyle/>
          <a:p>
            <a:r>
              <a:rPr lang="en-US"/>
              <a:t>There were over thirty companions of Prophet Muhammad pbuh, who were assigned the duty of writing the Holy Qur’an as and when it was received by the Prophet. 5-6 of them were always present near the Prophet (24/7). </a:t>
            </a:r>
          </a:p>
          <a:p>
            <a:r>
              <a:rPr lang="en-US"/>
              <a:t>The writers of revelation were not allowed to write Hadith (Prophet’s sayings, actions, and approvals) or any thing else. </a:t>
            </a: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smtClean="0"/>
              <a:t>Some uloom-ul-quran</a:t>
            </a:r>
            <a:endParaRPr lang="en-US"/>
          </a:p>
        </p:txBody>
      </p:sp>
      <p:sp>
        <p:nvSpPr>
          <p:cNvPr id="34819" name="Rectangle 3"/>
          <p:cNvSpPr>
            <a:spLocks noGrp="1" noChangeArrowheads="1"/>
          </p:cNvSpPr>
          <p:nvPr>
            <p:ph type="body" idx="1"/>
          </p:nvPr>
        </p:nvSpPr>
        <p:spPr/>
        <p:txBody>
          <a:bodyPr>
            <a:normAutofit lnSpcReduction="10000"/>
          </a:bodyPr>
          <a:lstStyle/>
          <a:p>
            <a:r>
              <a:rPr lang="en-US" sz="2800"/>
              <a:t>Shari’ah, Siyasah, Khilafah: Islamic legal, political, and caliphate system</a:t>
            </a:r>
          </a:p>
          <a:p>
            <a:r>
              <a:rPr lang="en-US" sz="2800"/>
              <a:t>Ibadaat: devotional deeds, including the five pillars of Islam</a:t>
            </a:r>
          </a:p>
          <a:p>
            <a:r>
              <a:rPr lang="en-US" sz="2800"/>
              <a:t>Akhlaq: Islamic ethical system</a:t>
            </a:r>
          </a:p>
          <a:p>
            <a:r>
              <a:rPr lang="en-US" sz="2800"/>
              <a:t>Mu’amalaat: Dealings with Muslims and non-Muslims, relationships with family, friends etc.</a:t>
            </a:r>
          </a:p>
          <a:p>
            <a:r>
              <a:rPr lang="en-US" sz="2800"/>
              <a:t>Etiquettes of eating, drinking, wedding, socializing, visiting, and fighting in self defence, and more…</a:t>
            </a:r>
          </a:p>
          <a:p>
            <a:endParaRPr lang="en-US" sz="280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2"/>
          </p:nvPr>
        </p:nvSpPr>
        <p:spPr/>
        <p:txBody>
          <a:bodyPr/>
          <a:lstStyle/>
          <a:p>
            <a:fld id="{78C91BCE-F812-4952-A23B-44D6EE9BB165}" type="slidenum">
              <a:rPr lang="en-US" smtClean="0"/>
              <a:pPr/>
              <a:t>32</a:t>
            </a:fld>
            <a:r>
              <a:rPr lang="en-US" smtClean="0"/>
              <a:t> of 40</a:t>
            </a:r>
            <a:endParaRPr lang="en-US"/>
          </a:p>
        </p:txBody>
      </p:sp>
      <p:sp>
        <p:nvSpPr>
          <p:cNvPr id="6" name="Content Placeholder 5"/>
          <p:cNvSpPr>
            <a:spLocks noGrp="1"/>
          </p:cNvSpPr>
          <p:nvPr>
            <p:ph idx="1"/>
          </p:nvPr>
        </p:nvSpPr>
        <p:spPr/>
        <p:txBody>
          <a:bodyPr/>
          <a:lstStyle/>
          <a:p>
            <a:endParaRPr lang="en-US"/>
          </a:p>
        </p:txBody>
      </p:sp>
      <p:pic>
        <p:nvPicPr>
          <p:cNvPr id="7" name="Picture 6"/>
          <p:cNvPicPr/>
          <p:nvPr/>
        </p:nvPicPr>
        <p:blipFill>
          <a:blip r:embed="rId2" cstate="print">
            <a:grayscl/>
          </a:blip>
          <a:srcRect l="18783" t="5412" r="11025" b="17568"/>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a:t>Authorship of The Qur’an</a:t>
            </a:r>
          </a:p>
        </p:txBody>
      </p:sp>
      <p:sp>
        <p:nvSpPr>
          <p:cNvPr id="19459" name="Rectangle 3"/>
          <p:cNvSpPr>
            <a:spLocks noGrp="1" noChangeArrowheads="1"/>
          </p:cNvSpPr>
          <p:nvPr>
            <p:ph type="body" idx="1"/>
          </p:nvPr>
        </p:nvSpPr>
        <p:spPr/>
        <p:txBody>
          <a:bodyPr>
            <a:normAutofit fontScale="92500"/>
          </a:bodyPr>
          <a:lstStyle/>
          <a:p>
            <a:pPr>
              <a:lnSpc>
                <a:spcPct val="90000"/>
              </a:lnSpc>
            </a:pPr>
            <a:r>
              <a:rPr lang="en-US"/>
              <a:t>The first person who recited the Qur’an was prophet Muhammad pbuh, in 7</a:t>
            </a:r>
            <a:r>
              <a:rPr lang="en-US" baseline="30000"/>
              <a:t>th</a:t>
            </a:r>
            <a:r>
              <a:rPr lang="en-US"/>
              <a:t> century C.E.</a:t>
            </a:r>
          </a:p>
          <a:p>
            <a:pPr>
              <a:lnSpc>
                <a:spcPct val="90000"/>
              </a:lnSpc>
            </a:pPr>
            <a:r>
              <a:rPr lang="en-US"/>
              <a:t>If someone authors a book, he/she will proudly claim the authorship, but the Prophet did not claim it, he said it is Allah’s words</a:t>
            </a:r>
          </a:p>
          <a:p>
            <a:pPr>
              <a:lnSpc>
                <a:spcPct val="90000"/>
              </a:lnSpc>
            </a:pPr>
            <a:r>
              <a:rPr lang="en-US"/>
              <a:t>Internal and external evidence has proven that there is no author but Allah swt (God): 96/1, 1/1, repeated 114 times, 57/16, 56/77-80, 25/1, 4/105, 2/185, 15/9, 16/44, 26/192-194   </a:t>
            </a: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a:t>The Challenge of The Qur’an</a:t>
            </a:r>
          </a:p>
        </p:txBody>
      </p:sp>
      <p:sp>
        <p:nvSpPr>
          <p:cNvPr id="20483" name="Rectangle 3"/>
          <p:cNvSpPr>
            <a:spLocks noGrp="1" noChangeArrowheads="1"/>
          </p:cNvSpPr>
          <p:nvPr>
            <p:ph type="body" idx="1"/>
          </p:nvPr>
        </p:nvSpPr>
        <p:spPr/>
        <p:txBody>
          <a:bodyPr>
            <a:normAutofit lnSpcReduction="10000"/>
          </a:bodyPr>
          <a:lstStyle/>
          <a:p>
            <a:pPr>
              <a:lnSpc>
                <a:spcPct val="90000"/>
              </a:lnSpc>
            </a:pPr>
            <a:r>
              <a:rPr lang="en-US"/>
              <a:t>“Say if all humankind and all Jinns were to gather together to produce the like of this Qur’an, they could not produce the like thereof, even if they backed up each other with help and support” 17/88</a:t>
            </a:r>
          </a:p>
          <a:p>
            <a:pPr>
              <a:lnSpc>
                <a:spcPct val="90000"/>
              </a:lnSpc>
            </a:pPr>
            <a:r>
              <a:rPr lang="en-US"/>
              <a:t>The style: Every verse gives the impression that it is from God: 49/13, 95/4, 51/49, 50/16</a:t>
            </a:r>
          </a:p>
          <a:p>
            <a:pPr>
              <a:lnSpc>
                <a:spcPct val="90000"/>
              </a:lnSpc>
            </a:pPr>
            <a:r>
              <a:rPr lang="en-US"/>
              <a:t>The word: Qul: Say, was repeated in 340 verses as a imperative command</a:t>
            </a:r>
          </a:p>
          <a:p>
            <a:pPr>
              <a:lnSpc>
                <a:spcPct val="90000"/>
              </a:lnSpc>
              <a:buFont typeface="Wingdings" pitchFamily="2" charset="2"/>
              <a:buNone/>
            </a:pPr>
            <a:endParaRPr lang="en-US"/>
          </a:p>
          <a:p>
            <a:pPr>
              <a:lnSpc>
                <a:spcPct val="90000"/>
              </a:lnSpc>
              <a:buFont typeface="Wingdings" pitchFamily="2" charset="2"/>
              <a:buNone/>
            </a:pPr>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458200" cy="1524000"/>
          </a:xfrm>
        </p:spPr>
        <p:txBody>
          <a:bodyPr>
            <a:noAutofit/>
          </a:bodyPr>
          <a:lstStyle/>
          <a:p>
            <a:r>
              <a:rPr lang="en-US" sz="4800" smtClean="0"/>
              <a:t>The Quranic order </a:t>
            </a:r>
            <a:br>
              <a:rPr lang="en-US" sz="4800" smtClean="0"/>
            </a:br>
            <a:endParaRPr lang="en-US" sz="4800"/>
          </a:p>
        </p:txBody>
      </p:sp>
      <p:sp>
        <p:nvSpPr>
          <p:cNvPr id="3" name="Content Placeholder 2"/>
          <p:cNvSpPr>
            <a:spLocks noGrp="1"/>
          </p:cNvSpPr>
          <p:nvPr>
            <p:ph idx="1"/>
          </p:nvPr>
        </p:nvSpPr>
        <p:spPr/>
        <p:txBody>
          <a:bodyPr/>
          <a:lstStyle/>
          <a:p>
            <a:pPr>
              <a:buFont typeface="Wingdings" pitchFamily="2" charset="2"/>
              <a:buChar char="n"/>
              <a:defRPr/>
            </a:pPr>
            <a:r>
              <a:rPr lang="en-US" b="1" u="sng" smtClean="0">
                <a:solidFill>
                  <a:srgbClr val="7030A0"/>
                </a:solidFill>
                <a:effectLst>
                  <a:outerShdw blurRad="38100" dist="38100" dir="2700000" algn="tl">
                    <a:srgbClr val="000000">
                      <a:alpha val="43137"/>
                    </a:srgbClr>
                  </a:outerShdw>
                </a:effectLst>
              </a:rPr>
              <a:t>Tauqeefi </a:t>
            </a:r>
          </a:p>
          <a:p>
            <a:pPr>
              <a:buFont typeface="Wingdings" pitchFamily="2" charset="2"/>
              <a:buChar char="n"/>
              <a:defRPr/>
            </a:pPr>
            <a:r>
              <a:rPr lang="en-US" b="1" u="sng" smtClean="0">
                <a:solidFill>
                  <a:srgbClr val="7030A0"/>
                </a:solidFill>
                <a:effectLst>
                  <a:outerShdw blurRad="38100" dist="38100" dir="2700000" algn="tl">
                    <a:srgbClr val="000000">
                      <a:alpha val="43137"/>
                    </a:srgbClr>
                  </a:outerShdw>
                </a:effectLst>
              </a:rPr>
              <a:t>Nuzooli</a:t>
            </a:r>
          </a:p>
          <a:p>
            <a:pPr algn="just">
              <a:defRPr/>
            </a:pPr>
            <a:r>
              <a:rPr lang="en-US" smtClean="0"/>
              <a:t>The holy Qura’n was recorded only according to Tarteeb-e- Tauqeefi not Nuzooli. Because the compilation is according to lawh-e-Mahfooz while the revelation is according to the circumstances</a:t>
            </a:r>
          </a:p>
          <a:p>
            <a:endParaRPr lang="en-US"/>
          </a:p>
        </p:txBody>
      </p:sp>
      <p:sp>
        <p:nvSpPr>
          <p:cNvPr id="4" name="Slide Number Placeholder 3"/>
          <p:cNvSpPr>
            <a:spLocks noGrp="1"/>
          </p:cNvSpPr>
          <p:nvPr>
            <p:ph type="sldNum" sz="quarter" idx="12"/>
          </p:nvPr>
        </p:nvSpPr>
        <p:spPr/>
        <p:txBody>
          <a:bodyPr/>
          <a:lstStyle/>
          <a:p>
            <a:fld id="{78C91BCE-F812-4952-A23B-44D6EE9BB165}" type="slidenum">
              <a:rPr lang="en-US" smtClean="0"/>
              <a:pPr/>
              <a:t>35</a:t>
            </a:fld>
            <a:r>
              <a:rPr lang="en-US" smtClean="0"/>
              <a:t> of 40</a:t>
            </a:r>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rtl="0"/>
            <a:r>
              <a:rPr lang="en-US" smtClean="0">
                <a:effectLst/>
              </a:rPr>
              <a:t>Makki and Madni Surahs:</a:t>
            </a:r>
          </a:p>
        </p:txBody>
      </p:sp>
      <p:sp>
        <p:nvSpPr>
          <p:cNvPr id="3" name="Content Placeholder 2"/>
          <p:cNvSpPr>
            <a:spLocks noGrp="1"/>
          </p:cNvSpPr>
          <p:nvPr>
            <p:ph idx="1"/>
          </p:nvPr>
        </p:nvSpPr>
        <p:spPr/>
        <p:txBody>
          <a:bodyPr>
            <a:normAutofit lnSpcReduction="10000"/>
          </a:bodyPr>
          <a:lstStyle/>
          <a:p>
            <a:pPr algn="l" rtl="0">
              <a:defRPr/>
            </a:pPr>
            <a:r>
              <a:rPr lang="en-US" dirty="0" smtClean="0">
                <a:effectLst/>
              </a:rPr>
              <a:t>	their </a:t>
            </a:r>
            <a:r>
              <a:rPr lang="en-US" smtClean="0">
                <a:effectLst/>
              </a:rPr>
              <a:t>definition.</a:t>
            </a:r>
          </a:p>
          <a:p>
            <a:pPr algn="l" rtl="0">
              <a:defRPr/>
            </a:pPr>
            <a:r>
              <a:rPr lang="ar-SA" smtClean="0">
                <a:effectLst/>
              </a:rPr>
              <a:t> </a:t>
            </a:r>
            <a:r>
              <a:rPr lang="en-GB" dirty="0" smtClean="0">
                <a:effectLst/>
              </a:rPr>
              <a:t>Before and after the 	migration</a:t>
            </a:r>
            <a:endParaRPr lang="en-US" dirty="0" smtClean="0">
              <a:effectLst/>
            </a:endParaRPr>
          </a:p>
          <a:p>
            <a:pPr algn="l" rtl="0">
              <a:defRPr/>
            </a:pPr>
            <a:r>
              <a:rPr lang="en-US" dirty="0" smtClean="0">
                <a:effectLst/>
              </a:rPr>
              <a:t>	their features.</a:t>
            </a:r>
          </a:p>
          <a:p>
            <a:pPr algn="l" rtl="0">
              <a:buFont typeface="Wingdings" pitchFamily="2" charset="2"/>
              <a:buNone/>
              <a:defRPr/>
            </a:pPr>
            <a:r>
              <a:rPr lang="en-GB" dirty="0" smtClean="0"/>
              <a:t>  </a:t>
            </a:r>
            <a:r>
              <a:rPr lang="en-GB" u="sng" dirty="0" smtClean="0">
                <a:solidFill>
                  <a:srgbClr val="002060"/>
                </a:solidFill>
              </a:rPr>
              <a:t>  </a:t>
            </a:r>
            <a:r>
              <a:rPr lang="en-GB" u="sng" dirty="0" err="1" smtClean="0">
                <a:solidFill>
                  <a:srgbClr val="002060"/>
                </a:solidFill>
              </a:rPr>
              <a:t>Makki</a:t>
            </a:r>
            <a:r>
              <a:rPr lang="en-GB" u="sng" dirty="0" smtClean="0">
                <a:solidFill>
                  <a:srgbClr val="002060"/>
                </a:solidFill>
              </a:rPr>
              <a:t> </a:t>
            </a:r>
            <a:r>
              <a:rPr lang="en-GB" u="sng" dirty="0" err="1" smtClean="0">
                <a:solidFill>
                  <a:srgbClr val="002060"/>
                </a:solidFill>
              </a:rPr>
              <a:t>surahs</a:t>
            </a:r>
            <a:r>
              <a:rPr lang="en-GB" dirty="0" smtClean="0"/>
              <a:t>               </a:t>
            </a:r>
            <a:r>
              <a:rPr lang="en-GB" b="1" u="sng" dirty="0" err="1" smtClean="0">
                <a:solidFill>
                  <a:srgbClr val="00B050"/>
                </a:solidFill>
              </a:rPr>
              <a:t>Madni</a:t>
            </a:r>
            <a:r>
              <a:rPr lang="en-GB" b="1" u="sng" dirty="0" smtClean="0">
                <a:solidFill>
                  <a:srgbClr val="00B050"/>
                </a:solidFill>
              </a:rPr>
              <a:t> </a:t>
            </a:r>
            <a:r>
              <a:rPr lang="en-GB" b="1" u="sng" dirty="0" err="1" smtClean="0">
                <a:solidFill>
                  <a:srgbClr val="00B050"/>
                </a:solidFill>
              </a:rPr>
              <a:t>surahs</a:t>
            </a:r>
            <a:endParaRPr lang="en-GB" b="1" u="sng" dirty="0" smtClean="0">
              <a:solidFill>
                <a:srgbClr val="00B050"/>
              </a:solidFill>
            </a:endParaRPr>
          </a:p>
          <a:p>
            <a:pPr marL="514350" indent="-514350" algn="l" rtl="0">
              <a:buFont typeface="+mj-lt"/>
              <a:buAutoNum type="arabicPeriod"/>
              <a:defRPr/>
            </a:pPr>
            <a:r>
              <a:rPr lang="en-GB" dirty="0" smtClean="0"/>
              <a:t>mostly brief                mostly long</a:t>
            </a:r>
          </a:p>
          <a:p>
            <a:pPr marL="514350" indent="-514350" algn="l" rtl="0">
              <a:buFont typeface="+mj-lt"/>
              <a:buAutoNum type="arabicPeriod"/>
              <a:defRPr/>
            </a:pPr>
            <a:r>
              <a:rPr lang="en-GB" dirty="0" smtClean="0"/>
              <a:t>O people                  o believers</a:t>
            </a:r>
          </a:p>
          <a:p>
            <a:pPr marL="514350" indent="-514350" algn="l" rtl="0">
              <a:buFont typeface="+mj-lt"/>
              <a:buAutoNum type="arabicPeriod"/>
              <a:defRPr/>
            </a:pPr>
            <a:r>
              <a:rPr lang="en-GB" dirty="0" smtClean="0"/>
              <a:t>Beliefs                      injunctions.</a:t>
            </a:r>
          </a:p>
          <a:p>
            <a:pPr marL="514350" indent="-514350" algn="l" rtl="0">
              <a:buFont typeface="+mj-lt"/>
              <a:buAutoNum type="arabicPeriod"/>
              <a:defRPr/>
            </a:pPr>
            <a:r>
              <a:rPr lang="en-GB" dirty="0" smtClean="0"/>
              <a:t>Previous incidents.     Jihad.</a:t>
            </a:r>
          </a:p>
          <a:p>
            <a:pPr>
              <a:defRPr/>
            </a:pPr>
            <a:endParaRPr lang="en-GB"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normAutofit fontScale="90000"/>
          </a:bodyPr>
          <a:lstStyle/>
          <a:p>
            <a:r>
              <a:rPr lang="en-US" sz="4000"/>
              <a:t>The Qur’an was recorded and memorized simultaneously</a:t>
            </a:r>
          </a:p>
        </p:txBody>
      </p:sp>
      <p:sp>
        <p:nvSpPr>
          <p:cNvPr id="18435" name="Rectangle 3"/>
          <p:cNvSpPr>
            <a:spLocks noGrp="1" noChangeArrowheads="1"/>
          </p:cNvSpPr>
          <p:nvPr>
            <p:ph type="body" idx="1"/>
          </p:nvPr>
        </p:nvSpPr>
        <p:spPr/>
        <p:txBody>
          <a:bodyPr>
            <a:normAutofit lnSpcReduction="10000"/>
          </a:bodyPr>
          <a:lstStyle/>
          <a:p>
            <a:pPr>
              <a:lnSpc>
                <a:spcPct val="90000"/>
              </a:lnSpc>
            </a:pPr>
            <a:r>
              <a:rPr lang="en-US" sz="2800"/>
              <a:t>In Arabia, the people had the habit of memorizing due to their prevailing oral culture, so there were 100’s of 1000’s of people who had memorized the Holy Qur’an in the life time of Prophet Muhammad pbuh </a:t>
            </a:r>
          </a:p>
          <a:p>
            <a:pPr>
              <a:lnSpc>
                <a:spcPct val="90000"/>
              </a:lnSpc>
            </a:pPr>
            <a:r>
              <a:rPr lang="en-US" sz="2800"/>
              <a:t>That oral culture is continuing without any gap till today. There were millions of Muslims in every single frame of history in the Muslim world who had memorized the Holy Qur’an completely</a:t>
            </a:r>
          </a:p>
          <a:p>
            <a:pPr>
              <a:lnSpc>
                <a:spcPct val="90000"/>
              </a:lnSpc>
            </a:pPr>
            <a:r>
              <a:rPr lang="en-US" sz="2800"/>
              <a:t>Similarly, the written copies of the Qur’an without a single letter difference, were available everywhere</a:t>
            </a: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Compilation of the holy Quran</a:t>
            </a:r>
            <a:endParaRPr lang="en-US"/>
          </a:p>
        </p:txBody>
      </p:sp>
      <p:sp>
        <p:nvSpPr>
          <p:cNvPr id="3" name="Content Placeholder 2"/>
          <p:cNvSpPr>
            <a:spLocks noGrp="1"/>
          </p:cNvSpPr>
          <p:nvPr>
            <p:ph idx="1"/>
          </p:nvPr>
        </p:nvSpPr>
        <p:spPr>
          <a:xfrm>
            <a:off x="152400" y="1524000"/>
            <a:ext cx="8991600" cy="5334000"/>
          </a:xfrm>
        </p:spPr>
        <p:txBody>
          <a:bodyPr>
            <a:noAutofit/>
          </a:bodyPr>
          <a:lstStyle/>
          <a:p>
            <a:pPr marL="609600" indent="-609600">
              <a:buFont typeface="Wingdings" pitchFamily="2" charset="2"/>
              <a:buChar char="n"/>
              <a:defRPr/>
            </a:pPr>
            <a:r>
              <a:rPr lang="en-US" sz="2400" smtClean="0"/>
              <a:t>In dauri nabvi. His instructions and katibeen-e-wahi.</a:t>
            </a:r>
          </a:p>
          <a:p>
            <a:pPr marL="609600" indent="-609600">
              <a:buFont typeface="Wingdings" pitchFamily="2" charset="2"/>
              <a:buChar char="n"/>
              <a:defRPr/>
            </a:pPr>
            <a:r>
              <a:rPr lang="en-US" sz="2400" smtClean="0"/>
              <a:t>In the time of AbuBakar siddeeq (r.a.)</a:t>
            </a:r>
          </a:p>
          <a:p>
            <a:pPr marL="609600" indent="-609600">
              <a:buFont typeface="Wingdings" pitchFamily="2" charset="2"/>
              <a:buChar char="n"/>
              <a:defRPr/>
            </a:pPr>
            <a:r>
              <a:rPr lang="en-US" sz="2400" b="1" u="sng" smtClean="0">
                <a:solidFill>
                  <a:srgbClr val="FF0000"/>
                </a:solidFill>
              </a:rPr>
              <a:t>back ground for the compilation: </a:t>
            </a:r>
            <a:r>
              <a:rPr lang="en-US" sz="1400" b="1" u="sng" smtClean="0">
                <a:solidFill>
                  <a:srgbClr val="FF0000"/>
                </a:solidFill>
              </a:rPr>
              <a:t>(Reason for the compilation).</a:t>
            </a:r>
          </a:p>
          <a:p>
            <a:pPr marL="609600" indent="-609600">
              <a:buFont typeface="Wingdings" pitchFamily="2" charset="2"/>
              <a:buAutoNum type="arabicPeriod"/>
              <a:defRPr/>
            </a:pPr>
            <a:r>
              <a:rPr lang="en-US" sz="2400" smtClean="0"/>
              <a:t>Yamama war and Hazrat Umar ‘s proposal.</a:t>
            </a:r>
          </a:p>
          <a:p>
            <a:pPr marL="609600" indent="-609600">
              <a:buFont typeface="Wingdings" pitchFamily="2" charset="2"/>
              <a:buAutoNum type="arabicPeriod"/>
              <a:defRPr/>
            </a:pPr>
            <a:r>
              <a:rPr lang="en-US" sz="2400" smtClean="0"/>
              <a:t>Hazrat zaid bin sabit and the responsibility.</a:t>
            </a:r>
            <a:endParaRPr lang="ur-PK" sz="2400" smtClean="0"/>
          </a:p>
          <a:p>
            <a:pPr marL="609600" indent="-609600">
              <a:buFont typeface="Wingdings" pitchFamily="2" charset="2"/>
              <a:buAutoNum type="arabicPeriod"/>
              <a:defRPr/>
            </a:pPr>
            <a:r>
              <a:rPr lang="en-US" sz="2800" b="1" u="sng" smtClean="0">
                <a:solidFill>
                  <a:srgbClr val="FF0000"/>
                </a:solidFill>
              </a:rPr>
              <a:t>Steps taken for the compilation</a:t>
            </a:r>
            <a:endParaRPr lang="ur-PK" b="1" u="sng" smtClean="0">
              <a:solidFill>
                <a:srgbClr val="FF0000"/>
              </a:solidFill>
            </a:endParaRPr>
          </a:p>
          <a:p>
            <a:r>
              <a:rPr lang="en-US" sz="2400" smtClean="0"/>
              <a:t>Collection of the personal material.</a:t>
            </a:r>
          </a:p>
          <a:p>
            <a:r>
              <a:rPr lang="en-US" sz="2400" smtClean="0"/>
              <a:t>Hazrat zaid’s verification and comparing with the manuscript he had.</a:t>
            </a:r>
          </a:p>
          <a:p>
            <a:r>
              <a:rPr lang="en-US" sz="2400" smtClean="0"/>
              <a:t>Hazrat Umar and Hazrat zaid were hafizan-e-Qura’n.</a:t>
            </a:r>
          </a:p>
          <a:p>
            <a:r>
              <a:rPr lang="en-US" sz="2400" smtClean="0"/>
              <a:t>Two witnesses</a:t>
            </a:r>
            <a:endParaRPr lang="ur-PK" sz="2400" smtClean="0"/>
          </a:p>
          <a:p>
            <a:pPr marL="609600" indent="-609600">
              <a:buFont typeface="Wingdings" pitchFamily="2" charset="2"/>
              <a:buAutoNum type="arabicPeriod"/>
              <a:defRPr/>
            </a:pPr>
            <a:endParaRPr lang="en-US" sz="2400" smtClean="0"/>
          </a:p>
          <a:p>
            <a:endParaRPr lang="en-US" sz="2400"/>
          </a:p>
        </p:txBody>
      </p:sp>
      <p:sp>
        <p:nvSpPr>
          <p:cNvPr id="4" name="Slide Number Placeholder 3"/>
          <p:cNvSpPr>
            <a:spLocks noGrp="1"/>
          </p:cNvSpPr>
          <p:nvPr>
            <p:ph type="sldNum" sz="quarter" idx="12"/>
          </p:nvPr>
        </p:nvSpPr>
        <p:spPr/>
        <p:txBody>
          <a:bodyPr/>
          <a:lstStyle/>
          <a:p>
            <a:fld id="{78C91BCE-F812-4952-A23B-44D6EE9BB165}" type="slidenum">
              <a:rPr lang="en-US" smtClean="0"/>
              <a:pPr/>
              <a:t>38</a:t>
            </a:fld>
            <a:r>
              <a:rPr lang="en-US" smtClean="0"/>
              <a:t> of 40</a:t>
            </a:r>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Important features of Umm</a:t>
            </a:r>
            <a:endParaRPr lang="en-US"/>
          </a:p>
        </p:txBody>
      </p:sp>
      <p:sp>
        <p:nvSpPr>
          <p:cNvPr id="3" name="Content Placeholder 2"/>
          <p:cNvSpPr>
            <a:spLocks noGrp="1"/>
          </p:cNvSpPr>
          <p:nvPr>
            <p:ph idx="1"/>
          </p:nvPr>
        </p:nvSpPr>
        <p:spPr/>
        <p:txBody>
          <a:bodyPr>
            <a:normAutofit fontScale="92500"/>
          </a:bodyPr>
          <a:lstStyle/>
          <a:p>
            <a:r>
              <a:rPr lang="en-US" smtClean="0"/>
              <a:t>Important features of Umm.</a:t>
            </a:r>
          </a:p>
          <a:p>
            <a:r>
              <a:rPr lang="en-US" smtClean="0"/>
              <a:t>The compiled manuscript was named as umm , which means mother or original thing.</a:t>
            </a:r>
          </a:p>
          <a:p>
            <a:r>
              <a:rPr lang="en-US" smtClean="0"/>
              <a:t>According to tarteeb-e-tawqeefi.</a:t>
            </a:r>
            <a:endParaRPr lang="ur-PK" smtClean="0"/>
          </a:p>
          <a:p>
            <a:r>
              <a:rPr lang="en-US" smtClean="0"/>
              <a:t>Surahs were different units.</a:t>
            </a:r>
          </a:p>
          <a:p>
            <a:r>
              <a:rPr lang="en-US" smtClean="0"/>
              <a:t>All the seven words were included.</a:t>
            </a:r>
            <a:endParaRPr lang="ar-EG" smtClean="0"/>
          </a:p>
          <a:p>
            <a:r>
              <a:rPr lang="en-US" smtClean="0"/>
              <a:t>Heiary script.</a:t>
            </a:r>
            <a:endParaRPr lang="ar-EG" smtClean="0"/>
          </a:p>
          <a:p>
            <a:r>
              <a:rPr lang="en-US" smtClean="0"/>
              <a:t>None abolished recitations</a:t>
            </a:r>
            <a:endParaRPr lang="en-US"/>
          </a:p>
        </p:txBody>
      </p:sp>
      <p:sp>
        <p:nvSpPr>
          <p:cNvPr id="4" name="Slide Number Placeholder 3"/>
          <p:cNvSpPr>
            <a:spLocks noGrp="1"/>
          </p:cNvSpPr>
          <p:nvPr>
            <p:ph type="sldNum" sz="quarter" idx="12"/>
          </p:nvPr>
        </p:nvSpPr>
        <p:spPr/>
        <p:txBody>
          <a:bodyPr/>
          <a:lstStyle/>
          <a:p>
            <a:fld id="{78C91BCE-F812-4952-A23B-44D6EE9BB165}" type="slidenum">
              <a:rPr lang="en-US" smtClean="0"/>
              <a:pPr/>
              <a:t>39</a:t>
            </a:fld>
            <a:r>
              <a:rPr lang="en-US" smtClean="0"/>
              <a:t> of 40</a:t>
            </a:r>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normAutofit fontScale="90000"/>
          </a:bodyPr>
          <a:lstStyle/>
          <a:p>
            <a:r>
              <a:rPr lang="en-US" b="1" i="1"/>
              <a:t>CHARACTERISTICS OF QURAN</a:t>
            </a:r>
          </a:p>
        </p:txBody>
      </p:sp>
      <p:sp>
        <p:nvSpPr>
          <p:cNvPr id="6147" name="Rectangle 3"/>
          <p:cNvSpPr>
            <a:spLocks noGrp="1" noChangeArrowheads="1"/>
          </p:cNvSpPr>
          <p:nvPr>
            <p:ph type="body" idx="1"/>
          </p:nvPr>
        </p:nvSpPr>
        <p:spPr/>
        <p:txBody>
          <a:bodyPr/>
          <a:lstStyle/>
          <a:p>
            <a:r>
              <a:rPr lang="en-US" smtClean="0"/>
              <a:t>-</a:t>
            </a:r>
            <a:r>
              <a:rPr lang="en-US" b="1" u="sng" smtClean="0">
                <a:solidFill>
                  <a:srgbClr val="00B050"/>
                </a:solidFill>
              </a:rPr>
              <a:t>Belief in unseen or ghaib.</a:t>
            </a:r>
            <a:endParaRPr lang="ur-PK" b="1" u="sng" smtClean="0">
              <a:solidFill>
                <a:srgbClr val="00B050"/>
              </a:solidFill>
            </a:endParaRPr>
          </a:p>
          <a:p>
            <a:r>
              <a:rPr lang="en-US" smtClean="0"/>
              <a:t>Its </a:t>
            </a:r>
            <a:r>
              <a:rPr lang="en-US"/>
              <a:t>knowledge is definite and doubtless. </a:t>
            </a:r>
          </a:p>
          <a:p>
            <a:pPr>
              <a:buFont typeface="Wingdings" pitchFamily="2" charset="2"/>
              <a:buNone/>
            </a:pPr>
            <a:endParaRPr lang="en-US"/>
          </a:p>
          <a:p>
            <a:pPr>
              <a:buFont typeface="Wingdings" pitchFamily="2" charset="2"/>
              <a:buNone/>
            </a:pPr>
            <a:endParaRPr lang="en-US"/>
          </a:p>
        </p:txBody>
      </p:sp>
      <p:pic>
        <p:nvPicPr>
          <p:cNvPr id="6156" name="Picture 12"/>
          <p:cNvPicPr>
            <a:picLocks noChangeAspect="1" noChangeArrowheads="1"/>
          </p:cNvPicPr>
          <p:nvPr/>
        </p:nvPicPr>
        <p:blipFill>
          <a:blip r:embed="rId2" cstate="print"/>
          <a:srcRect/>
          <a:stretch>
            <a:fillRect/>
          </a:stretch>
        </p:blipFill>
        <p:spPr bwMode="auto">
          <a:xfrm>
            <a:off x="2562225" y="4000500"/>
            <a:ext cx="4019550" cy="18669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t>Eternal Knowledge</a:t>
            </a:r>
          </a:p>
        </p:txBody>
      </p:sp>
      <p:sp>
        <p:nvSpPr>
          <p:cNvPr id="10244" name="Rectangle 4"/>
          <p:cNvSpPr>
            <a:spLocks noGrp="1" noChangeArrowheads="1"/>
          </p:cNvSpPr>
          <p:nvPr>
            <p:ph type="body" idx="1"/>
          </p:nvPr>
        </p:nvSpPr>
        <p:spPr/>
        <p:txBody>
          <a:bodyPr/>
          <a:lstStyle/>
          <a:p>
            <a:r>
              <a:rPr lang="en-US"/>
              <a:t>He is the First, the Last, the Most High and the Most near and He is the Knower of all things. Hadeed 57: 3</a:t>
            </a:r>
          </a:p>
          <a:p>
            <a:endParaRPr lang="en-US"/>
          </a:p>
        </p:txBody>
      </p:sp>
      <p:pic>
        <p:nvPicPr>
          <p:cNvPr id="10245" name="Picture 5"/>
          <p:cNvPicPr>
            <a:picLocks noChangeAspect="1" noChangeArrowheads="1"/>
          </p:cNvPicPr>
          <p:nvPr/>
        </p:nvPicPr>
        <p:blipFill>
          <a:blip r:embed="rId2" cstate="print"/>
          <a:srcRect/>
          <a:stretch>
            <a:fillRect/>
          </a:stretch>
        </p:blipFill>
        <p:spPr bwMode="auto">
          <a:xfrm>
            <a:off x="228599" y="3505200"/>
            <a:ext cx="8686801" cy="10969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a:t>Comprehensive knowledge</a:t>
            </a:r>
          </a:p>
        </p:txBody>
      </p:sp>
      <p:sp>
        <p:nvSpPr>
          <p:cNvPr id="11267" name="Rectangle 3"/>
          <p:cNvSpPr>
            <a:spLocks noGrp="1" noChangeArrowheads="1"/>
          </p:cNvSpPr>
          <p:nvPr>
            <p:ph type="body" idx="1"/>
          </p:nvPr>
        </p:nvSpPr>
        <p:spPr/>
        <p:txBody>
          <a:bodyPr/>
          <a:lstStyle/>
          <a:p>
            <a:r>
              <a:rPr lang="en-US"/>
              <a:t>Your God is only Allah, none has the right to be worshipped but He. He has full knowledge of all things. Taha 20:98</a:t>
            </a:r>
          </a:p>
          <a:p>
            <a:pPr>
              <a:buFont typeface="Wingdings" pitchFamily="2" charset="2"/>
              <a:buNone/>
            </a:pPr>
            <a:endParaRPr lang="en-US"/>
          </a:p>
        </p:txBody>
      </p:sp>
      <p:pic>
        <p:nvPicPr>
          <p:cNvPr id="11269" name="Picture 5"/>
          <p:cNvPicPr>
            <a:picLocks noChangeAspect="1" noChangeArrowheads="1"/>
          </p:cNvPicPr>
          <p:nvPr/>
        </p:nvPicPr>
        <p:blipFill>
          <a:blip r:embed="rId2" cstate="print"/>
          <a:srcRect/>
          <a:stretch>
            <a:fillRect/>
          </a:stretch>
        </p:blipFill>
        <p:spPr bwMode="auto">
          <a:xfrm>
            <a:off x="1143000" y="3505200"/>
            <a:ext cx="7696200" cy="152558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a:t>Protected Knowledge</a:t>
            </a:r>
          </a:p>
        </p:txBody>
      </p:sp>
      <p:sp>
        <p:nvSpPr>
          <p:cNvPr id="15363" name="Rectangle 3"/>
          <p:cNvSpPr>
            <a:spLocks noGrp="1" noChangeArrowheads="1"/>
          </p:cNvSpPr>
          <p:nvPr>
            <p:ph type="body" idx="1"/>
          </p:nvPr>
        </p:nvSpPr>
        <p:spPr/>
        <p:txBody>
          <a:bodyPr/>
          <a:lstStyle/>
          <a:p>
            <a:r>
              <a:rPr lang="en-US"/>
              <a:t> Nay! This is a Glorious Quran, inscribed in the preserved tablet. Buruj 85: 22</a:t>
            </a:r>
          </a:p>
          <a:p>
            <a:endParaRPr lang="en-US"/>
          </a:p>
          <a:p>
            <a:pPr>
              <a:buFont typeface="Wingdings" pitchFamily="2" charset="2"/>
              <a:buNone/>
            </a:pPr>
            <a:endParaRPr lang="en-US"/>
          </a:p>
        </p:txBody>
      </p:sp>
      <p:pic>
        <p:nvPicPr>
          <p:cNvPr id="15364" name="Picture 4"/>
          <p:cNvPicPr>
            <a:picLocks noChangeAspect="1" noChangeArrowheads="1"/>
          </p:cNvPicPr>
          <p:nvPr/>
        </p:nvPicPr>
        <p:blipFill>
          <a:blip r:embed="rId2" cstate="print"/>
          <a:srcRect t="-7840"/>
          <a:stretch>
            <a:fillRect/>
          </a:stretch>
        </p:blipFill>
        <p:spPr bwMode="auto">
          <a:xfrm>
            <a:off x="533400" y="3276600"/>
            <a:ext cx="8099425" cy="96043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normAutofit fontScale="90000"/>
          </a:bodyPr>
          <a:lstStyle/>
          <a:p>
            <a:r>
              <a:rPr lang="en-US"/>
              <a:t>Knowledge without contradictions.</a:t>
            </a:r>
          </a:p>
        </p:txBody>
      </p:sp>
      <p:sp>
        <p:nvSpPr>
          <p:cNvPr id="16387" name="Rectangle 3"/>
          <p:cNvSpPr>
            <a:spLocks noGrp="1" noChangeArrowheads="1"/>
          </p:cNvSpPr>
          <p:nvPr>
            <p:ph type="body" idx="1"/>
          </p:nvPr>
        </p:nvSpPr>
        <p:spPr/>
        <p:txBody>
          <a:bodyPr/>
          <a:lstStyle/>
          <a:p>
            <a:r>
              <a:rPr lang="en-US"/>
              <a:t> Do they not then deliberate upon Quran? If it has been from other than Allah, they would surely have found therein many contradictions. Nisa 4:82</a:t>
            </a:r>
          </a:p>
          <a:p>
            <a:pPr>
              <a:buFont typeface="Wingdings" pitchFamily="2" charset="2"/>
              <a:buNone/>
            </a:pPr>
            <a:endParaRPr lang="en-US"/>
          </a:p>
        </p:txBody>
      </p:sp>
      <p:pic>
        <p:nvPicPr>
          <p:cNvPr id="16388" name="Picture 4"/>
          <p:cNvPicPr>
            <a:picLocks noChangeAspect="1" noChangeArrowheads="1"/>
          </p:cNvPicPr>
          <p:nvPr/>
        </p:nvPicPr>
        <p:blipFill>
          <a:blip r:embed="rId2" cstate="print"/>
          <a:srcRect/>
          <a:stretch>
            <a:fillRect/>
          </a:stretch>
        </p:blipFill>
        <p:spPr bwMode="auto">
          <a:xfrm>
            <a:off x="1981200" y="4419600"/>
            <a:ext cx="6518275" cy="13763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normAutofit fontScale="90000"/>
          </a:bodyPr>
          <a:lstStyle/>
          <a:p>
            <a:r>
              <a:rPr lang="en-US"/>
              <a:t>Quran is a Criterion </a:t>
            </a:r>
            <a:br>
              <a:rPr lang="en-US"/>
            </a:br>
            <a:r>
              <a:rPr lang="en-US"/>
              <a:t>to distinguish</a:t>
            </a:r>
          </a:p>
        </p:txBody>
      </p:sp>
      <p:sp>
        <p:nvSpPr>
          <p:cNvPr id="18435" name="Rectangle 3"/>
          <p:cNvSpPr>
            <a:spLocks noGrp="1" noChangeArrowheads="1"/>
          </p:cNvSpPr>
          <p:nvPr>
            <p:ph type="body" idx="1"/>
          </p:nvPr>
        </p:nvSpPr>
        <p:spPr/>
        <p:txBody>
          <a:bodyPr>
            <a:normAutofit lnSpcReduction="10000"/>
          </a:bodyPr>
          <a:lstStyle/>
          <a:p>
            <a:r>
              <a:rPr lang="en-US"/>
              <a:t>Guidance and misguidance.</a:t>
            </a:r>
          </a:p>
          <a:p>
            <a:r>
              <a:rPr lang="en-US"/>
              <a:t>Iman &amp; Kufr.</a:t>
            </a:r>
          </a:p>
          <a:p>
            <a:r>
              <a:rPr lang="en-US"/>
              <a:t>Islam &amp; Jahiliyyah.</a:t>
            </a:r>
          </a:p>
          <a:p>
            <a:r>
              <a:rPr lang="en-US"/>
              <a:t>Acts which bring pleasure or displeasure of Allah.</a:t>
            </a:r>
          </a:p>
          <a:p>
            <a:r>
              <a:rPr lang="en-US"/>
              <a:t>Truth &amp; falsehood.</a:t>
            </a:r>
          </a:p>
          <a:p>
            <a:r>
              <a:rPr lang="en-US"/>
              <a:t>Halal and Haram.</a:t>
            </a:r>
          </a:p>
          <a:p>
            <a:r>
              <a:rPr lang="en-US"/>
              <a:t>Tauhid and Shirk.</a:t>
            </a:r>
          </a:p>
        </p:txBody>
      </p:sp>
      <p:pic>
        <p:nvPicPr>
          <p:cNvPr id="18436" name="Picture 4"/>
          <p:cNvPicPr>
            <a:picLocks noChangeAspect="1" noChangeArrowheads="1"/>
          </p:cNvPicPr>
          <p:nvPr/>
        </p:nvPicPr>
        <p:blipFill>
          <a:blip r:embed="rId2" cstate="print"/>
          <a:srcRect/>
          <a:stretch>
            <a:fillRect/>
          </a:stretch>
        </p:blipFill>
        <p:spPr bwMode="auto">
          <a:xfrm>
            <a:off x="1828800" y="6019800"/>
            <a:ext cx="4276725" cy="4667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normAutofit fontScale="90000"/>
          </a:bodyPr>
          <a:lstStyle/>
          <a:p>
            <a:r>
              <a:rPr lang="en-US" sz="3500"/>
              <a:t>Quran recognizes the previous scriptures and protects their message.</a:t>
            </a:r>
          </a:p>
        </p:txBody>
      </p:sp>
      <p:sp>
        <p:nvSpPr>
          <p:cNvPr id="19459" name="Rectangle 3"/>
          <p:cNvSpPr>
            <a:spLocks noGrp="1" noChangeArrowheads="1"/>
          </p:cNvSpPr>
          <p:nvPr>
            <p:ph type="body" idx="1"/>
          </p:nvPr>
        </p:nvSpPr>
        <p:spPr/>
        <p:txBody>
          <a:bodyPr/>
          <a:lstStyle/>
          <a:p>
            <a:r>
              <a:rPr lang="en-US"/>
              <a:t>Fundamentals of Deen are common.</a:t>
            </a:r>
          </a:p>
          <a:p>
            <a:r>
              <a:rPr lang="en-US"/>
              <a:t>Previous scriptures came for a limited time to a specific area and were altered.</a:t>
            </a:r>
          </a:p>
          <a:p>
            <a:r>
              <a:rPr lang="en-US"/>
              <a:t>Quran is the final and universal book.</a:t>
            </a:r>
          </a:p>
          <a:p>
            <a:pPr>
              <a:buFont typeface="Wingdings" pitchFamily="2" charset="2"/>
              <a:buNone/>
            </a:pPr>
            <a:r>
              <a:rPr lang="en-US"/>
              <a:t> We have sent down to you the Book confirming the scriptures before it and protector over these. Maida, 5:48.</a:t>
            </a:r>
          </a:p>
          <a:p>
            <a:pPr>
              <a:buFont typeface="Wingdings" pitchFamily="2" charset="2"/>
              <a:buNone/>
            </a:pPr>
            <a:endParaRPr lang="en-US"/>
          </a:p>
          <a:p>
            <a:pPr>
              <a:buFont typeface="Wingdings" pitchFamily="2" charset="2"/>
              <a:buNone/>
            </a:pPr>
            <a:endParaRPr 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ChangeArrowheads="1"/>
          </p:cNvSpPr>
          <p:nvPr>
            <p:ph type="body" idx="1"/>
          </p:nvPr>
        </p:nvSpPr>
        <p:spPr bwMode="auto">
          <a:xfrm>
            <a:off x="228600" y="1447800"/>
            <a:ext cx="8305800" cy="5105400"/>
          </a:xfrm>
          <a:noFill/>
          <a:ln>
            <a:miter lim="800000"/>
            <a:headEnd/>
            <a:tailEnd/>
          </a:ln>
        </p:spPr>
        <p:txBody>
          <a:bodyPr vert="horz" wrap="square" lIns="91440" tIns="45720" rIns="91440" bIns="45720" numCol="1" anchor="t" anchorCtr="0" compatLnSpc="1">
            <a:prstTxWarp prst="textNoShape">
              <a:avLst/>
            </a:prstTxWarp>
            <a:noAutofit/>
          </a:bodyPr>
          <a:lstStyle/>
          <a:p>
            <a:pPr>
              <a:buClr>
                <a:srgbClr val="FFFF00"/>
              </a:buClr>
              <a:buFont typeface="Wingdings" pitchFamily="2" charset="2"/>
              <a:buNone/>
            </a:pPr>
            <a:r>
              <a:rPr lang="en-US" sz="4000" i="0"/>
              <a:t>Scholars say that to leave Qur’an is not to do any of these:</a:t>
            </a:r>
            <a:r>
              <a:rPr lang="en-US" sz="2400" b="0" i="0"/>
              <a:t>  </a:t>
            </a:r>
          </a:p>
          <a:p>
            <a:pPr>
              <a:buClr>
                <a:srgbClr val="FFFF00"/>
              </a:buClr>
              <a:buFont typeface="Wingdings" pitchFamily="2" charset="2"/>
              <a:buNone/>
            </a:pPr>
            <a:r>
              <a:rPr lang="en-US" sz="2400" b="0" i="0"/>
              <a:t> </a:t>
            </a:r>
          </a:p>
          <a:p>
            <a:pPr>
              <a:buClr>
                <a:srgbClr val="FFFF00"/>
              </a:buClr>
              <a:buFont typeface="Wingdings" pitchFamily="2" charset="2"/>
              <a:buChar char="§"/>
            </a:pPr>
            <a:r>
              <a:rPr lang="en-US" sz="2400" b="0" i="0"/>
              <a:t>Believe in it</a:t>
            </a:r>
          </a:p>
          <a:p>
            <a:pPr>
              <a:buClr>
                <a:srgbClr val="FFFF00"/>
              </a:buClr>
              <a:buFont typeface="Wingdings" pitchFamily="2" charset="2"/>
              <a:buChar char="§"/>
            </a:pPr>
            <a:r>
              <a:rPr lang="en-US" sz="2400" b="0" i="0"/>
              <a:t>Read it</a:t>
            </a:r>
          </a:p>
          <a:p>
            <a:pPr>
              <a:buClr>
                <a:srgbClr val="FFFF00"/>
              </a:buClr>
              <a:buFont typeface="Wingdings" pitchFamily="2" charset="2"/>
              <a:buChar char="§"/>
            </a:pPr>
            <a:r>
              <a:rPr lang="en-US" sz="2400" b="0" i="0"/>
              <a:t>Understand it</a:t>
            </a:r>
          </a:p>
          <a:p>
            <a:pPr>
              <a:buClr>
                <a:srgbClr val="FFFF00"/>
              </a:buClr>
              <a:buFont typeface="Wingdings" pitchFamily="2" charset="2"/>
              <a:buChar char="§"/>
            </a:pPr>
            <a:r>
              <a:rPr lang="en-US" sz="2400" b="0" i="0"/>
              <a:t>Ponder its verses</a:t>
            </a:r>
          </a:p>
          <a:p>
            <a:pPr>
              <a:buClr>
                <a:srgbClr val="FFFF00"/>
              </a:buClr>
              <a:buFont typeface="Wingdings" pitchFamily="2" charset="2"/>
              <a:buChar char="§"/>
            </a:pPr>
            <a:r>
              <a:rPr lang="en-US" sz="2400" b="0" i="0"/>
              <a:t>Act upon it</a:t>
            </a:r>
          </a:p>
          <a:p>
            <a:pPr>
              <a:buClr>
                <a:srgbClr val="FFFF00"/>
              </a:buClr>
              <a:buFont typeface="Wingdings" pitchFamily="2" charset="2"/>
              <a:buChar char="§"/>
            </a:pPr>
            <a:r>
              <a:rPr lang="en-US" sz="2400" b="0" i="0"/>
              <a:t>Spread it</a:t>
            </a:r>
          </a:p>
          <a:p>
            <a:pPr>
              <a:buClr>
                <a:srgbClr val="FFFF00"/>
              </a:buClr>
              <a:buFont typeface="Wingdings" pitchFamily="2" charset="2"/>
              <a:buChar char="Ø"/>
            </a:pPr>
            <a:endParaRPr lang="en-US" sz="2400" b="0" i="0"/>
          </a:p>
          <a:p>
            <a:pPr>
              <a:buClr>
                <a:srgbClr val="FFFF00"/>
              </a:buClr>
              <a:buFont typeface="Wingdings" pitchFamily="2" charset="2"/>
              <a:buNone/>
            </a:pPr>
            <a:endParaRPr lang="en-US" sz="2400" i="0"/>
          </a:p>
          <a:p>
            <a:pPr>
              <a:buClr>
                <a:srgbClr val="FFFF00"/>
              </a:buClr>
              <a:buFont typeface="Wingdings" pitchFamily="2" charset="2"/>
              <a:buNone/>
            </a:pPr>
            <a:r>
              <a:rPr lang="en-US" sz="2400" i="0"/>
              <a:t>	</a:t>
            </a:r>
          </a:p>
        </p:txBody>
      </p:sp>
      <p:sp>
        <p:nvSpPr>
          <p:cNvPr id="163843" name="Text Box 3"/>
          <p:cNvSpPr txBox="1">
            <a:spLocks noChangeArrowheads="1"/>
          </p:cNvSpPr>
          <p:nvPr/>
        </p:nvSpPr>
        <p:spPr bwMode="auto">
          <a:xfrm>
            <a:off x="3671888" y="4267200"/>
            <a:ext cx="5091112" cy="457200"/>
          </a:xfrm>
          <a:prstGeom prst="rect">
            <a:avLst/>
          </a:prstGeom>
          <a:noFill/>
          <a:ln w="9525">
            <a:noFill/>
            <a:miter lim="800000"/>
            <a:headEnd/>
            <a:tailEnd/>
          </a:ln>
          <a:effectLst/>
        </p:spPr>
        <p:txBody>
          <a:bodyPr>
            <a:spAutoFit/>
          </a:bodyPr>
          <a:lstStyle/>
          <a:p>
            <a:pPr algn="ctr">
              <a:spcBef>
                <a:spcPct val="50000"/>
              </a:spcBef>
            </a:pPr>
            <a:r>
              <a:rPr lang="en-US" sz="2400">
                <a:solidFill>
                  <a:srgbClr val="00B050"/>
                </a:solidFill>
                <a:latin typeface="Tahoma" pitchFamily="34" charset="0"/>
              </a:rPr>
              <a:t>THE RIGHTS OF QUR’AN</a:t>
            </a:r>
          </a:p>
        </p:txBody>
      </p:sp>
      <p:sp>
        <p:nvSpPr>
          <p:cNvPr id="163844" name="Freeform 4"/>
          <p:cNvSpPr>
            <a:spLocks/>
          </p:cNvSpPr>
          <p:nvPr/>
        </p:nvSpPr>
        <p:spPr bwMode="auto">
          <a:xfrm>
            <a:off x="3246437" y="3581400"/>
            <a:ext cx="334963" cy="2057400"/>
          </a:xfrm>
          <a:custGeom>
            <a:avLst/>
            <a:gdLst/>
            <a:ahLst/>
            <a:cxnLst>
              <a:cxn ang="0">
                <a:pos x="0" y="0"/>
              </a:cxn>
              <a:cxn ang="0">
                <a:pos x="211" y="0"/>
              </a:cxn>
              <a:cxn ang="0">
                <a:pos x="211" y="1670"/>
              </a:cxn>
              <a:cxn ang="0">
                <a:pos x="10" y="1670"/>
              </a:cxn>
            </a:cxnLst>
            <a:rect l="0" t="0" r="r" b="b"/>
            <a:pathLst>
              <a:path w="211" h="1670">
                <a:moveTo>
                  <a:pt x="0" y="0"/>
                </a:moveTo>
                <a:lnTo>
                  <a:pt x="211" y="0"/>
                </a:lnTo>
                <a:lnTo>
                  <a:pt x="211" y="1670"/>
                </a:lnTo>
                <a:lnTo>
                  <a:pt x="10" y="1670"/>
                </a:lnTo>
              </a:path>
            </a:pathLst>
          </a:custGeom>
          <a:noFill/>
          <a:ln w="38100" cap="flat" cmpd="sng">
            <a:solidFill>
              <a:srgbClr val="FFFF00"/>
            </a:solidFill>
            <a:prstDash val="solid"/>
            <a:miter lim="800000"/>
            <a:headEnd type="none" w="med" len="med"/>
            <a:tailEnd type="none" w="med" len="med"/>
          </a:ln>
          <a:effectLst/>
        </p:spPr>
        <p:txBody>
          <a:bodyPr wrap="none"/>
          <a:lstStyle/>
          <a:p>
            <a:endParaRPr lang="en-US"/>
          </a:p>
        </p:txBody>
      </p:sp>
      <p:sp>
        <p:nvSpPr>
          <p:cNvPr id="163845" name="Rectangle 5"/>
          <p:cNvSpPr>
            <a:spLocks noGrp="1" noChangeArrowheads="1"/>
          </p:cNvSpPr>
          <p:nvPr>
            <p:ph type="title"/>
          </p:nvPr>
        </p:nvSpPr>
        <p:spPr bwMode="auto">
          <a:xfrm>
            <a:off x="457200" y="223838"/>
            <a:ext cx="8229600" cy="919162"/>
          </a:xfrm>
          <a:noFill/>
          <a:ln>
            <a:miter lim="800000"/>
            <a:headEnd/>
            <a:tailEnd/>
          </a:ln>
        </p:spPr>
        <p:txBody>
          <a:bodyPr vert="horz" wrap="square" lIns="91440" tIns="45720" rIns="91440" bIns="45720" numCol="1" anchor="t" anchorCtr="0" compatLnSpc="1">
            <a:prstTxWarp prst="textNoShape">
              <a:avLst/>
            </a:prstTxWarp>
            <a:noAutofit/>
          </a:bodyPr>
          <a:lstStyle/>
          <a:p>
            <a:r>
              <a:rPr lang="en-US" sz="4800">
                <a:solidFill>
                  <a:srgbClr val="00B0F0"/>
                </a:solidFill>
                <a:latin typeface="Arial" charset="0"/>
                <a:cs typeface="Arial" charset="0"/>
              </a:rPr>
              <a:t>The Rights Of Qur’an</a:t>
            </a:r>
          </a:p>
        </p:txBody>
      </p:sp>
    </p:spTree>
  </p:cSld>
  <p:clrMapOvr>
    <a:masterClrMapping/>
  </p:clrMapOvr>
  <p:transition advTm="20542"/>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09600" y="304800"/>
            <a:ext cx="7772400" cy="914400"/>
          </a:xfrm>
        </p:spPr>
        <p:txBody>
          <a:bodyPr/>
          <a:lstStyle/>
          <a:p>
            <a:r>
              <a:rPr lang="en-US" sz="5400" b="1" smtClean="0">
                <a:latin typeface="Rockwell" pitchFamily="18" charset="0"/>
              </a:rPr>
              <a:t>Short Riview of Topic</a:t>
            </a:r>
            <a:endParaRPr lang="en-US" sz="5400" b="1" u="sng">
              <a:solidFill>
                <a:schemeClr val="accent6">
                  <a:lumMod val="75000"/>
                </a:schemeClr>
              </a:solidFill>
              <a:effectLst>
                <a:outerShdw blurRad="38100" dist="38100" dir="2700000" algn="tl">
                  <a:srgbClr val="000000">
                    <a:alpha val="43137"/>
                  </a:srgbClr>
                </a:outerShdw>
              </a:effectLst>
            </a:endParaRPr>
          </a:p>
        </p:txBody>
      </p:sp>
      <p:sp>
        <p:nvSpPr>
          <p:cNvPr id="10243" name="Rectangle 3"/>
          <p:cNvSpPr>
            <a:spLocks noGrp="1" noChangeArrowheads="1"/>
          </p:cNvSpPr>
          <p:nvPr>
            <p:ph type="body" idx="1"/>
          </p:nvPr>
        </p:nvSpPr>
        <p:spPr>
          <a:xfrm>
            <a:off x="0" y="1524000"/>
            <a:ext cx="5334000" cy="5181600"/>
          </a:xfrm>
        </p:spPr>
        <p:txBody>
          <a:bodyPr>
            <a:normAutofit/>
          </a:bodyPr>
          <a:lstStyle/>
          <a:p>
            <a:pPr lvl="1">
              <a:buFont typeface="Wingdings"/>
              <a:buChar char="v"/>
            </a:pPr>
            <a:r>
              <a:rPr lang="en-US" sz="3200" b="1" smtClean="0">
                <a:latin typeface="AvantGarde Md BT" pitchFamily="34" charset="0"/>
              </a:rPr>
              <a:t>Introduction to Quran </a:t>
            </a:r>
          </a:p>
          <a:p>
            <a:pPr lvl="1">
              <a:buFont typeface="Wingdings"/>
              <a:buChar char="v"/>
            </a:pPr>
            <a:r>
              <a:rPr lang="en-US" sz="3200" b="1" smtClean="0">
                <a:latin typeface="AvantGarde Md BT" pitchFamily="34" charset="0"/>
              </a:rPr>
              <a:t>Quranic studies</a:t>
            </a:r>
          </a:p>
          <a:p>
            <a:pPr lvl="1">
              <a:buFont typeface="Wingdings"/>
              <a:buChar char="v"/>
            </a:pPr>
            <a:r>
              <a:rPr lang="en-US" sz="3200" b="1" smtClean="0">
                <a:latin typeface="AvantGarde Md BT" pitchFamily="34" charset="0"/>
              </a:rPr>
              <a:t>History of Quran</a:t>
            </a:r>
          </a:p>
          <a:p>
            <a:pPr lvl="1">
              <a:buFont typeface="Wingdings"/>
              <a:buChar char="v"/>
            </a:pPr>
            <a:r>
              <a:rPr lang="en-US" sz="3200" b="1" smtClean="0">
                <a:latin typeface="AvantGarde Md BT" pitchFamily="34" charset="0"/>
              </a:rPr>
              <a:t>uloom-ul-Quran</a:t>
            </a:r>
          </a:p>
          <a:p>
            <a:pPr lvl="1">
              <a:buFont typeface="Wingdings"/>
              <a:buChar char="v"/>
            </a:pPr>
            <a:r>
              <a:rPr lang="en-US" sz="3200" b="1" smtClean="0">
                <a:latin typeface="AvantGarde Md BT" pitchFamily="34" charset="0"/>
              </a:rPr>
              <a:t>Characterestics of Quran</a:t>
            </a:r>
            <a:endParaRPr lang="en-US" b="1" smtClean="0">
              <a:latin typeface="AvantGarde Md BT" pitchFamily="34" charset="0"/>
            </a:endParaRPr>
          </a:p>
          <a:p>
            <a:pPr lvl="1">
              <a:buNone/>
            </a:pPr>
            <a:endParaRPr lang="en-US" b="1" smtClean="0">
              <a:latin typeface="AvantGarde Md BT" pitchFamily="34" charset="0"/>
            </a:endParaRPr>
          </a:p>
          <a:p>
            <a:pPr lvl="1">
              <a:buFont typeface="Wingdings"/>
              <a:buChar char="v"/>
            </a:pPr>
            <a:endParaRPr lang="en-US" b="1" smtClean="0">
              <a:latin typeface="AvantGarde Md BT" pitchFamily="34" charset="0"/>
            </a:endParaRPr>
          </a:p>
        </p:txBody>
      </p:sp>
      <p:sp>
        <p:nvSpPr>
          <p:cNvPr id="4" name="Slide Number Placeholder 3"/>
          <p:cNvSpPr>
            <a:spLocks noGrp="1"/>
          </p:cNvSpPr>
          <p:nvPr>
            <p:ph type="sldNum" sz="quarter" idx="12"/>
          </p:nvPr>
        </p:nvSpPr>
        <p:spPr/>
        <p:txBody>
          <a:bodyPr/>
          <a:lstStyle/>
          <a:p>
            <a:fld id="{78C91BCE-F812-4952-A23B-44D6EE9BB165}" type="slidenum">
              <a:rPr lang="en-US" smtClean="0"/>
              <a:pPr/>
              <a:t>48</a:t>
            </a:fld>
            <a:endParaRPr lang="en-US"/>
          </a:p>
        </p:txBody>
      </p:sp>
      <p:pic>
        <p:nvPicPr>
          <p:cNvPr id="1026" name="Picture 2" descr="http://www.shahinshah.com/images/pakistan/al-quran.jpg"/>
          <p:cNvPicPr>
            <a:picLocks noChangeAspect="1" noChangeArrowheads="1"/>
          </p:cNvPicPr>
          <p:nvPr/>
        </p:nvPicPr>
        <p:blipFill>
          <a:blip r:embed="rId2" cstate="print"/>
          <a:srcRect/>
          <a:stretch>
            <a:fillRect/>
          </a:stretch>
        </p:blipFill>
        <p:spPr bwMode="auto">
          <a:xfrm>
            <a:off x="5334000" y="1447800"/>
            <a:ext cx="3810000" cy="5410200"/>
          </a:xfrm>
          <a:prstGeom prst="rect">
            <a:avLst/>
          </a:prstGeom>
          <a:noFill/>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9144000" cy="1417638"/>
          </a:xfrm>
        </p:spPr>
        <p:txBody>
          <a:bodyPr>
            <a:normAutofit/>
            <a:scene3d>
              <a:camera prst="orthographicFront"/>
              <a:lightRig rig="soft" dir="t">
                <a:rot lat="0" lon="0" rev="16800000"/>
              </a:lightRig>
            </a:scene3d>
            <a:sp3d prstMaterial="softEdge">
              <a:bevelT w="38100" h="38100"/>
            </a:sp3d>
          </a:bodyPr>
          <a:lstStyle/>
          <a:p>
            <a:pPr algn="ctr" eaLnBrk="1" fontAlgn="auto" hangingPunct="1">
              <a:spcAft>
                <a:spcPts val="0"/>
              </a:spcAft>
              <a:defRPr/>
            </a:pPr>
            <a:r>
              <a:rPr lang="en-GB" sz="6000" b="1" smtClean="0">
                <a:ln w="6350">
                  <a:noFill/>
                </a:ln>
                <a:solidFill>
                  <a:srgbClr val="FF0000"/>
                </a:solidFill>
                <a:effectLst>
                  <a:outerShdw blurRad="114300" dist="101600" dir="2700000" algn="tl" rotWithShape="0">
                    <a:srgbClr val="000000">
                      <a:alpha val="40000"/>
                    </a:srgbClr>
                  </a:outerShdw>
                </a:effectLst>
              </a:rPr>
              <a:t>Jwab dejie?</a:t>
            </a:r>
            <a:endParaRPr lang="en-GB" sz="6000" b="1" kern="1200">
              <a:ln w="6350">
                <a:noFill/>
              </a:ln>
              <a:solidFill>
                <a:srgbClr val="FF0000"/>
              </a:solidFill>
              <a:effectLst>
                <a:outerShdw blurRad="114300" dist="101600" dir="2700000" algn="tl" rotWithShape="0">
                  <a:srgbClr val="000000">
                    <a:alpha val="40000"/>
                  </a:srgbClr>
                </a:outerShdw>
              </a:effectLst>
            </a:endParaRPr>
          </a:p>
        </p:txBody>
      </p:sp>
      <p:sp>
        <p:nvSpPr>
          <p:cNvPr id="12291" name="Content Placeholder 2"/>
          <p:cNvSpPr>
            <a:spLocks noGrp="1"/>
          </p:cNvSpPr>
          <p:nvPr>
            <p:ph idx="4294967295"/>
          </p:nvPr>
        </p:nvSpPr>
        <p:spPr/>
        <p:txBody>
          <a:bodyPr>
            <a:normAutofit/>
          </a:bodyPr>
          <a:lstStyle/>
          <a:p>
            <a:pPr eaLnBrk="1" hangingPunct="1">
              <a:buFontTx/>
              <a:buNone/>
            </a:pPr>
            <a:r>
              <a:rPr lang="en-GB" sz="2800" smtClean="0">
                <a:solidFill>
                  <a:srgbClr val="7030A0"/>
                </a:solidFill>
              </a:rPr>
              <a:t>1.Introduce the Holy Quran?</a:t>
            </a:r>
          </a:p>
          <a:p>
            <a:pPr eaLnBrk="1" hangingPunct="1">
              <a:buFontTx/>
              <a:buNone/>
            </a:pPr>
            <a:r>
              <a:rPr lang="en-GB" sz="2800" smtClean="0">
                <a:solidFill>
                  <a:srgbClr val="7030A0"/>
                </a:solidFill>
              </a:rPr>
              <a:t>2.The word Quran literally and technically means..................................?</a:t>
            </a:r>
          </a:p>
          <a:p>
            <a:pPr eaLnBrk="1" hangingPunct="1">
              <a:buFontTx/>
              <a:buNone/>
            </a:pPr>
            <a:r>
              <a:rPr lang="en-GB" sz="2800" smtClean="0">
                <a:solidFill>
                  <a:srgbClr val="7030A0"/>
                </a:solidFill>
              </a:rPr>
              <a:t>3.What is the 1</a:t>
            </a:r>
            <a:r>
              <a:rPr lang="en-GB" sz="2800" baseline="30000" smtClean="0">
                <a:solidFill>
                  <a:srgbClr val="7030A0"/>
                </a:solidFill>
              </a:rPr>
              <a:t>st</a:t>
            </a:r>
            <a:r>
              <a:rPr lang="en-GB" sz="2800" smtClean="0">
                <a:solidFill>
                  <a:srgbClr val="7030A0"/>
                </a:solidFill>
              </a:rPr>
              <a:t> and last reveal of Holy quran just recall the surah’s names?</a:t>
            </a:r>
          </a:p>
          <a:p>
            <a:pPr eaLnBrk="1" hangingPunct="1">
              <a:buFontTx/>
              <a:buNone/>
            </a:pPr>
            <a:r>
              <a:rPr lang="en-GB" sz="2800" smtClean="0">
                <a:solidFill>
                  <a:srgbClr val="7030A0"/>
                </a:solidFill>
              </a:rPr>
              <a:t>4.Recall some Uloom ul quran?</a:t>
            </a:r>
          </a:p>
          <a:p>
            <a:pPr eaLnBrk="1" hangingPunct="1">
              <a:buFontTx/>
              <a:buNone/>
            </a:pPr>
            <a:r>
              <a:rPr lang="en-GB" sz="2800" smtClean="0">
                <a:solidFill>
                  <a:srgbClr val="7030A0"/>
                </a:solidFill>
              </a:rPr>
              <a:t>5.Think about the numbers of the surah’s of Quran?</a:t>
            </a:r>
          </a:p>
          <a:p>
            <a:pPr eaLnBrk="1" hangingPunct="1">
              <a:buFontTx/>
              <a:buNone/>
            </a:pPr>
            <a:endParaRPr lang="en-GB" sz="2800" smtClean="0">
              <a:solidFill>
                <a:srgbClr val="7030A0"/>
              </a:solidFill>
            </a:endParaRPr>
          </a:p>
        </p:txBody>
      </p:sp>
      <p:sp>
        <p:nvSpPr>
          <p:cNvPr id="4" name="Slide Number Placeholder 3"/>
          <p:cNvSpPr>
            <a:spLocks noGrp="1"/>
          </p:cNvSpPr>
          <p:nvPr>
            <p:ph type="sldNum" sz="quarter" idx="12"/>
          </p:nvPr>
        </p:nvSpPr>
        <p:spPr/>
        <p:txBody>
          <a:bodyPr/>
          <a:lstStyle/>
          <a:p>
            <a:fld id="{78C91BCE-F812-4952-A23B-44D6EE9BB165}" type="slidenum">
              <a:rPr lang="en-US" smtClean="0"/>
              <a:pPr/>
              <a:t>49</a:t>
            </a:fld>
            <a:endParaRPr 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8C91BCE-F812-4952-A23B-44D6EE9BB165}" type="slidenum">
              <a:rPr lang="en-US" smtClean="0"/>
              <a:pPr/>
              <a:t>50</a:t>
            </a:fld>
            <a:endParaRPr lang="en-US"/>
          </a:p>
        </p:txBody>
      </p:sp>
      <p:pic>
        <p:nvPicPr>
          <p:cNvPr id="177154" name="Picture 2" descr="http://www.justinislam.com/wp-content/uploads/2013/05/JazakALLAH.gif"/>
          <p:cNvPicPr>
            <a:picLocks noChangeAspect="1" noChangeArrowheads="1"/>
          </p:cNvPicPr>
          <p:nvPr/>
        </p:nvPicPr>
        <p:blipFill>
          <a:blip r:embed="rId2" cstate="print"/>
          <a:srcRect/>
          <a:stretch>
            <a:fillRect/>
          </a:stretch>
        </p:blipFill>
        <p:spPr bwMode="auto">
          <a:xfrm>
            <a:off x="1" y="-51130"/>
            <a:ext cx="9144000" cy="6909129"/>
          </a:xfrm>
          <a:prstGeom prst="rect">
            <a:avLst/>
          </a:prstGeom>
          <a:noFill/>
        </p:spPr>
      </p:pic>
      <p:sp>
        <p:nvSpPr>
          <p:cNvPr id="4" name="Rectangle 3"/>
          <p:cNvSpPr/>
          <p:nvPr/>
        </p:nvSpPr>
        <p:spPr>
          <a:xfrm>
            <a:off x="4447607" y="3244334"/>
            <a:ext cx="248786" cy="369332"/>
          </a:xfrm>
          <a:prstGeom prst="rect">
            <a:avLst/>
          </a:prstGeom>
        </p:spPr>
        <p:txBody>
          <a:bodyPr wrap="none">
            <a:spAutoFit/>
          </a:bodyPr>
          <a:lstStyle/>
          <a:p>
            <a:r>
              <a:rPr lang="en-US" smtClean="0"/>
              <a:t> </a:t>
            </a:r>
            <a:endParaRPr lang="en-US"/>
          </a:p>
        </p:txBody>
      </p:sp>
      <p:sp>
        <p:nvSpPr>
          <p:cNvPr id="5" name="Rectangle 4"/>
          <p:cNvSpPr/>
          <p:nvPr/>
        </p:nvSpPr>
        <p:spPr>
          <a:xfrm>
            <a:off x="4447607" y="3244334"/>
            <a:ext cx="248786" cy="369332"/>
          </a:xfrm>
          <a:prstGeom prst="rect">
            <a:avLst/>
          </a:prstGeom>
        </p:spPr>
        <p:txBody>
          <a:bodyPr wrap="none">
            <a:spAutoFit/>
          </a:bodyPr>
          <a:lstStyle/>
          <a:p>
            <a:r>
              <a:rPr lang="en-US" smtClean="0"/>
              <a:t> </a:t>
            </a:r>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5280</TotalTime>
  <Words>2421</Words>
  <Application>Microsoft Office PowerPoint</Application>
  <PresentationFormat>On-screen Show (4:3)</PresentationFormat>
  <Paragraphs>280</Paragraphs>
  <Slides>50</Slides>
  <Notes>2</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Office Theme</vt:lpstr>
      <vt:lpstr>Slide 1</vt:lpstr>
      <vt:lpstr>Islamic Studies course code 104</vt:lpstr>
      <vt:lpstr>Lectuere#09</vt:lpstr>
      <vt:lpstr>Introduction to Holy Quran and Quranic Studies</vt:lpstr>
      <vt:lpstr>Out Lines</vt:lpstr>
      <vt:lpstr>Introcuction to Holy Quran</vt:lpstr>
      <vt:lpstr>Technically it means</vt:lpstr>
      <vt:lpstr>The Path to  Cave Hera</vt:lpstr>
      <vt:lpstr>First Revelation</vt:lpstr>
      <vt:lpstr>The first revealed verses of the Qur’an</vt:lpstr>
      <vt:lpstr>The period of Revelation</vt:lpstr>
      <vt:lpstr>Gradual revelation the Holy Quran</vt:lpstr>
      <vt:lpstr>Philosophy behind the gradual revelation </vt:lpstr>
      <vt:lpstr>Forms and Categories of revelation </vt:lpstr>
      <vt:lpstr>The Theme of the Quran</vt:lpstr>
      <vt:lpstr>The Language of the Qur’an</vt:lpstr>
      <vt:lpstr>Verses (Ayats) in the Quran</vt:lpstr>
      <vt:lpstr> Famous Names of the Qur’an</vt:lpstr>
      <vt:lpstr>Verily this Qur’an shows the way to all that is  most upright…17/9</vt:lpstr>
      <vt:lpstr>Kinds of Verses Contd…</vt:lpstr>
      <vt:lpstr>The Qur’an Commands</vt:lpstr>
      <vt:lpstr>Prophets Mentioned in the Quran. </vt:lpstr>
      <vt:lpstr>Angels Mentioned in the Qur’an</vt:lpstr>
      <vt:lpstr>First Person to Memorize the Qur’an</vt:lpstr>
      <vt:lpstr>Bismillah AlRahman AlRaheem</vt:lpstr>
      <vt:lpstr>Ummul Qur’an</vt:lpstr>
      <vt:lpstr>The Zenith of the Qur’an</vt:lpstr>
      <vt:lpstr>Unaltered and Undistorted</vt:lpstr>
      <vt:lpstr>An Admonition to all Creatures</vt:lpstr>
      <vt:lpstr>Katibeen-Wahy (writers of revelation)</vt:lpstr>
      <vt:lpstr>Some uloom-ul-quran</vt:lpstr>
      <vt:lpstr>Slide 32</vt:lpstr>
      <vt:lpstr>Authorship of The Qur’an</vt:lpstr>
      <vt:lpstr>The Challenge of The Qur’an</vt:lpstr>
      <vt:lpstr>The Quranic order  </vt:lpstr>
      <vt:lpstr>Makki and Madni Surahs:</vt:lpstr>
      <vt:lpstr>The Qur’an was recorded and memorized simultaneously</vt:lpstr>
      <vt:lpstr>Compilation of the holy Quran</vt:lpstr>
      <vt:lpstr>Important features of Umm</vt:lpstr>
      <vt:lpstr>CHARACTERISTICS OF QURAN</vt:lpstr>
      <vt:lpstr>Eternal Knowledge</vt:lpstr>
      <vt:lpstr>Comprehensive knowledge</vt:lpstr>
      <vt:lpstr>Protected Knowledge</vt:lpstr>
      <vt:lpstr>Knowledge without contradictions.</vt:lpstr>
      <vt:lpstr>Quran is a Criterion  to distinguish</vt:lpstr>
      <vt:lpstr>Quran recognizes the previous scriptures and protects their message.</vt:lpstr>
      <vt:lpstr>The Rights Of Qur’an</vt:lpstr>
      <vt:lpstr>Short Riview of Topic</vt:lpstr>
      <vt:lpstr>Jwab dejie?</vt:lpstr>
      <vt:lpstr>Slide 50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Islamic Studies</dc:title>
  <dc:creator>Hafiz Imran</dc:creator>
  <cp:lastModifiedBy>Administrator</cp:lastModifiedBy>
  <cp:revision>524</cp:revision>
  <dcterms:created xsi:type="dcterms:W3CDTF">2014-04-26T14:37:25Z</dcterms:created>
  <dcterms:modified xsi:type="dcterms:W3CDTF">2014-05-22T06:26:08Z</dcterms:modified>
</cp:coreProperties>
</file>